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333" r:id="rId3"/>
    <p:sldId id="384" r:id="rId4"/>
    <p:sldId id="383" r:id="rId5"/>
    <p:sldId id="385" r:id="rId6"/>
    <p:sldId id="386" r:id="rId7"/>
    <p:sldId id="387" r:id="rId8"/>
    <p:sldId id="388" r:id="rId9"/>
    <p:sldId id="389" r:id="rId10"/>
    <p:sldId id="390" r:id="rId11"/>
    <p:sldId id="391" r:id="rId12"/>
    <p:sldId id="392" r:id="rId13"/>
    <p:sldId id="360" r:id="rId14"/>
    <p:sldId id="393" r:id="rId15"/>
    <p:sldId id="394" r:id="rId16"/>
    <p:sldId id="395" r:id="rId17"/>
    <p:sldId id="396" r:id="rId18"/>
    <p:sldId id="382" r:id="rId19"/>
    <p:sldId id="397" r:id="rId20"/>
    <p:sldId id="407" r:id="rId21"/>
    <p:sldId id="410" r:id="rId22"/>
    <p:sldId id="399" r:id="rId23"/>
    <p:sldId id="400" r:id="rId24"/>
    <p:sldId id="401" r:id="rId25"/>
    <p:sldId id="402" r:id="rId26"/>
    <p:sldId id="403" r:id="rId27"/>
    <p:sldId id="404" r:id="rId28"/>
    <p:sldId id="408" r:id="rId29"/>
    <p:sldId id="409" r:id="rId30"/>
    <p:sldId id="28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P" initials="A" lastIdx="2" clrIdx="0">
    <p:extLst>
      <p:ext uri="{19B8F6BF-5375-455C-9EA6-DF929625EA0E}">
        <p15:presenceInfo xmlns:p15="http://schemas.microsoft.com/office/powerpoint/2012/main" userId="AM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50" autoAdjust="0"/>
    <p:restoredTop sz="94660"/>
  </p:normalViewPr>
  <p:slideViewPr>
    <p:cSldViewPr>
      <p:cViewPr varScale="1">
        <p:scale>
          <a:sx n="66" d="100"/>
          <a:sy n="66" d="100"/>
        </p:scale>
        <p:origin x="90" y="4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2-14T21:50:57.844" idx="2">
    <p:pos x="10" y="10"/>
    <p:text>Примеры протоколов создания VPN:
1. Канальный уровень - PPTP, L2F, L2TP
2. Сетевой уровень - IPSec, SKIP
3. Транспортный, сеансовый и представительский уровни (для TCP/IP – транспортный и прикладной) – SSL, TLS, SSH</p:text>
    <p:extLst>
      <p:ext uri="{C676402C-5697-4E1C-873F-D02D1690AC5C}">
        <p15:threadingInfo xmlns:p15="http://schemas.microsoft.com/office/powerpoint/2012/main" timeZoneBias="-180"/>
      </p:ext>
    </p:extLs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A9D9AE-7870-4995-981B-0B2E4707BDD0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36875-E477-4C78-A719-7C70A50D3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673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470025"/>
          </a:xfrm>
        </p:spPr>
        <p:txBody>
          <a:bodyPr/>
          <a:lstStyle/>
          <a:p>
            <a:r>
              <a:rPr lang="ru-RU" dirty="0"/>
              <a:t>Защита информации в компьютерных сетях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к.т.н., доцент </a:t>
            </a:r>
            <a:r>
              <a:rPr lang="ru-RU" dirty="0" smtClean="0"/>
              <a:t>кафедры </a:t>
            </a:r>
            <a:r>
              <a:rPr lang="ru-RU" dirty="0"/>
              <a:t>СИБ Ахметвалеев Амир </a:t>
            </a:r>
            <a:r>
              <a:rPr lang="ru-RU" dirty="0" smtClean="0"/>
              <a:t>Муратович</a:t>
            </a:r>
            <a:endParaRPr lang="ru-RU" dirty="0"/>
          </a:p>
          <a:p>
            <a:r>
              <a:rPr lang="en-US" dirty="0"/>
              <a:t>e-mail: </a:t>
            </a:r>
            <a:r>
              <a:rPr lang="en-US" dirty="0" smtClean="0"/>
              <a:t>Amir.Akhmetvaleev@gmail.com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528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Классификация по типу используемых каналов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VPN</a:t>
            </a:r>
            <a:r>
              <a:rPr lang="ru-RU" dirty="0"/>
              <a:t> на основе защищенных каналов с шифрацией и </a:t>
            </a:r>
            <a:r>
              <a:rPr lang="ru-RU" dirty="0" smtClean="0"/>
              <a:t>аутентификацией (</a:t>
            </a:r>
            <a:r>
              <a:rPr lang="en-US" i="1" dirty="0" err="1" smtClean="0"/>
              <a:t>IPSec</a:t>
            </a:r>
            <a:r>
              <a:rPr lang="en-US" dirty="0" smtClean="0"/>
              <a:t>)</a:t>
            </a:r>
          </a:p>
          <a:p>
            <a:r>
              <a:rPr lang="en-US" dirty="0"/>
              <a:t>VPN </a:t>
            </a:r>
            <a:r>
              <a:rPr lang="ru-RU" dirty="0"/>
              <a:t>на основе логических </a:t>
            </a:r>
            <a:r>
              <a:rPr lang="ru-RU" dirty="0" smtClean="0"/>
              <a:t>каналов </a:t>
            </a:r>
            <a:r>
              <a:rPr lang="ru-RU" dirty="0"/>
              <a:t>транспортных технологий с установлением </a:t>
            </a:r>
            <a:r>
              <a:rPr lang="ru-RU" dirty="0" smtClean="0"/>
              <a:t>соединений</a:t>
            </a:r>
            <a:r>
              <a:rPr lang="en-US" dirty="0" smtClean="0"/>
              <a:t> (</a:t>
            </a:r>
            <a:r>
              <a:rPr lang="en-US" i="1" dirty="0" smtClean="0"/>
              <a:t>MPLS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№7</a:t>
            </a:r>
          </a:p>
        </p:txBody>
      </p:sp>
    </p:spTree>
    <p:extLst>
      <p:ext uri="{BB962C8B-B14F-4D97-AF65-F5344CB8AC3E}">
        <p14:creationId xmlns:p14="http://schemas.microsoft.com/office/powerpoint/2010/main" val="163030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Классификация по архитектуре технической реализации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980928"/>
          </a:xfrm>
        </p:spPr>
        <p:txBody>
          <a:bodyPr>
            <a:noAutofit/>
          </a:bodyPr>
          <a:lstStyle/>
          <a:p>
            <a:r>
              <a:rPr lang="ru-RU" sz="2200" b="1" dirty="0" smtClean="0"/>
              <a:t>внутрикорпоративные </a:t>
            </a:r>
            <a:r>
              <a:rPr lang="en-US" sz="2200" b="1" dirty="0" smtClean="0"/>
              <a:t>VPN</a:t>
            </a:r>
            <a:r>
              <a:rPr lang="ru-RU" sz="2200" b="1" dirty="0" smtClean="0"/>
              <a:t> </a:t>
            </a:r>
            <a:r>
              <a:rPr lang="ru-RU" sz="2200" dirty="0" smtClean="0"/>
              <a:t>(</a:t>
            </a:r>
            <a:r>
              <a:rPr lang="en-US" sz="2200" b="1" dirty="0" smtClean="0"/>
              <a:t>intranet-</a:t>
            </a:r>
            <a:r>
              <a:rPr lang="en-US" sz="2200" b="1" dirty="0" err="1" smtClean="0"/>
              <a:t>vpn</a:t>
            </a:r>
            <a:r>
              <a:rPr lang="en-US" sz="2200" dirty="0" smtClean="0"/>
              <a:t>) - </a:t>
            </a:r>
            <a:r>
              <a:rPr lang="ru-RU" sz="2200" dirty="0" smtClean="0"/>
              <a:t>защищенно</a:t>
            </a:r>
            <a:r>
              <a:rPr lang="ru-RU" sz="2200" dirty="0"/>
              <a:t>е</a:t>
            </a:r>
            <a:r>
              <a:rPr lang="ru-RU" sz="2200" dirty="0" smtClean="0"/>
              <a:t> взаимодействие </a:t>
            </a:r>
            <a:r>
              <a:rPr lang="ru-RU" sz="2200" dirty="0"/>
              <a:t>между подразделениями внутри предприятия</a:t>
            </a:r>
          </a:p>
          <a:p>
            <a:r>
              <a:rPr lang="ru-RU" sz="2200" b="1" dirty="0" smtClean="0"/>
              <a:t>межкорпоративные </a:t>
            </a:r>
            <a:r>
              <a:rPr lang="en-US" sz="2200" b="1" dirty="0" smtClean="0"/>
              <a:t>VPN</a:t>
            </a:r>
            <a:r>
              <a:rPr lang="ru-RU" sz="2200" b="1" dirty="0" smtClean="0"/>
              <a:t> </a:t>
            </a:r>
            <a:r>
              <a:rPr lang="ru-RU" sz="2200" dirty="0"/>
              <a:t>(</a:t>
            </a:r>
            <a:r>
              <a:rPr lang="en-US" sz="2200" b="1" dirty="0"/>
              <a:t>extranet</a:t>
            </a:r>
            <a:r>
              <a:rPr lang="ru-RU" sz="2200" dirty="0"/>
              <a:t>-</a:t>
            </a:r>
            <a:r>
              <a:rPr lang="en-US" sz="2200" b="1" dirty="0"/>
              <a:t>VPN</a:t>
            </a:r>
            <a:r>
              <a:rPr lang="ru-RU" sz="2200" dirty="0" smtClean="0"/>
              <a:t>) - </a:t>
            </a:r>
            <a:r>
              <a:rPr lang="ru-RU" sz="2200" dirty="0"/>
              <a:t>защищенный обмен информацией из сети одной компании к сети </a:t>
            </a:r>
            <a:r>
              <a:rPr lang="ru-RU" sz="2200" dirty="0" smtClean="0"/>
              <a:t>другой</a:t>
            </a:r>
          </a:p>
          <a:p>
            <a:r>
              <a:rPr lang="en-US" sz="2200" b="1" dirty="0" smtClean="0"/>
              <a:t>VPN</a:t>
            </a:r>
            <a:r>
              <a:rPr lang="ru-RU" sz="2200" b="1" dirty="0" smtClean="0"/>
              <a:t> </a:t>
            </a:r>
            <a:r>
              <a:rPr lang="ru-RU" sz="2200" b="1" dirty="0"/>
              <a:t>с удаленным </a:t>
            </a:r>
            <a:r>
              <a:rPr lang="ru-RU" sz="2200" b="1" dirty="0" smtClean="0"/>
              <a:t>доступом </a:t>
            </a:r>
            <a:r>
              <a:rPr lang="ru-RU" sz="2200" dirty="0"/>
              <a:t>(</a:t>
            </a:r>
            <a:r>
              <a:rPr lang="en-US" sz="2200" b="1" dirty="0"/>
              <a:t>Remote</a:t>
            </a:r>
            <a:r>
              <a:rPr lang="en-US" sz="2200" dirty="0"/>
              <a:t> </a:t>
            </a:r>
            <a:r>
              <a:rPr lang="en-US" sz="2200" b="1" dirty="0"/>
              <a:t>Access</a:t>
            </a:r>
            <a:r>
              <a:rPr lang="ru-RU" sz="2200" dirty="0" smtClean="0"/>
              <a:t>) - защищенный удаленный доступ к КИС удаленным сотрудникам (</a:t>
            </a:r>
            <a:r>
              <a:rPr lang="en-US" sz="2200" dirty="0" smtClean="0"/>
              <a:t>home office)</a:t>
            </a:r>
            <a:endParaRPr lang="ru-RU" sz="2200" dirty="0"/>
          </a:p>
          <a:p>
            <a:endParaRPr lang="ru-RU" sz="2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№7</a:t>
            </a:r>
          </a:p>
        </p:txBody>
      </p:sp>
      <p:pic>
        <p:nvPicPr>
          <p:cNvPr id="3074" name="Picture 2" descr="https://badlyconnected.files.wordpress.com/2015/05/vpn-types.png?w=768&amp;h=3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056494"/>
            <a:ext cx="6739136" cy="2799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867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Классификация по способу технической </a:t>
            </a:r>
            <a:r>
              <a:rPr lang="ru-RU" dirty="0" smtClean="0"/>
              <a:t>реализации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defRPr/>
            </a:pPr>
            <a:r>
              <a:rPr lang="en-US" dirty="0" smtClean="0">
                <a:latin typeface="Arial" charset="0"/>
                <a:cs typeface="Arial" charset="0"/>
              </a:rPr>
              <a:t>VPN</a:t>
            </a:r>
            <a:r>
              <a:rPr lang="ru-RU" dirty="0" smtClean="0">
                <a:latin typeface="Arial" charset="0"/>
                <a:cs typeface="Arial" charset="0"/>
              </a:rPr>
              <a:t> </a:t>
            </a:r>
            <a:r>
              <a:rPr lang="ru-RU" dirty="0">
                <a:latin typeface="Arial" charset="0"/>
                <a:cs typeface="Arial" charset="0"/>
              </a:rPr>
              <a:t>на основе сетевой </a:t>
            </a:r>
            <a:r>
              <a:rPr lang="ru-RU" dirty="0" smtClean="0">
                <a:latin typeface="Arial" charset="0"/>
                <a:cs typeface="Arial" charset="0"/>
              </a:rPr>
              <a:t>ОС</a:t>
            </a:r>
            <a:endParaRPr lang="ru-RU" dirty="0">
              <a:latin typeface="Arial" charset="0"/>
              <a:cs typeface="Arial" charset="0"/>
            </a:endParaRPr>
          </a:p>
          <a:p>
            <a:pPr algn="just">
              <a:defRPr/>
            </a:pPr>
            <a:r>
              <a:rPr lang="en-US" dirty="0" smtClean="0">
                <a:latin typeface="Arial" charset="0"/>
                <a:cs typeface="Arial" charset="0"/>
              </a:rPr>
              <a:t>VPN</a:t>
            </a:r>
            <a:r>
              <a:rPr lang="ru-RU" dirty="0" smtClean="0">
                <a:latin typeface="Arial" charset="0"/>
                <a:cs typeface="Arial" charset="0"/>
              </a:rPr>
              <a:t> </a:t>
            </a:r>
            <a:r>
              <a:rPr lang="ru-RU" dirty="0">
                <a:latin typeface="Arial" charset="0"/>
                <a:cs typeface="Arial" charset="0"/>
              </a:rPr>
              <a:t>на основе </a:t>
            </a:r>
            <a:r>
              <a:rPr lang="ru-RU" dirty="0" smtClean="0">
                <a:latin typeface="Arial" charset="0"/>
                <a:cs typeface="Arial" charset="0"/>
              </a:rPr>
              <a:t>МЭ</a:t>
            </a:r>
            <a:endParaRPr lang="ru-RU" dirty="0">
              <a:latin typeface="Arial" charset="0"/>
              <a:cs typeface="Arial" charset="0"/>
            </a:endParaRPr>
          </a:p>
          <a:p>
            <a:pPr algn="just">
              <a:defRPr/>
            </a:pPr>
            <a:r>
              <a:rPr lang="en-US" dirty="0" smtClean="0">
                <a:latin typeface="Arial" charset="0"/>
                <a:cs typeface="Arial" charset="0"/>
              </a:rPr>
              <a:t>VPN</a:t>
            </a:r>
            <a:r>
              <a:rPr lang="ru-RU" dirty="0" smtClean="0">
                <a:latin typeface="Arial" charset="0"/>
                <a:cs typeface="Arial" charset="0"/>
              </a:rPr>
              <a:t> </a:t>
            </a:r>
            <a:r>
              <a:rPr lang="ru-RU" dirty="0">
                <a:latin typeface="Arial" charset="0"/>
                <a:cs typeface="Arial" charset="0"/>
              </a:rPr>
              <a:t>на основе </a:t>
            </a:r>
            <a:r>
              <a:rPr lang="ru-RU" dirty="0" smtClean="0">
                <a:latin typeface="Arial" charset="0"/>
                <a:cs typeface="Arial" charset="0"/>
              </a:rPr>
              <a:t>маршрутизаторов</a:t>
            </a:r>
            <a:endParaRPr lang="ru-RU" dirty="0">
              <a:latin typeface="Arial" charset="0"/>
              <a:cs typeface="Arial" charset="0"/>
            </a:endParaRPr>
          </a:p>
          <a:p>
            <a:pPr algn="just">
              <a:defRPr/>
            </a:pPr>
            <a:r>
              <a:rPr lang="en-US" dirty="0" smtClean="0">
                <a:latin typeface="Arial" charset="0"/>
                <a:cs typeface="Arial" charset="0"/>
              </a:rPr>
              <a:t>VPN</a:t>
            </a:r>
            <a:r>
              <a:rPr lang="ru-RU" dirty="0" smtClean="0">
                <a:latin typeface="Arial" charset="0"/>
                <a:cs typeface="Arial" charset="0"/>
              </a:rPr>
              <a:t> </a:t>
            </a:r>
            <a:r>
              <a:rPr lang="ru-RU" dirty="0">
                <a:latin typeface="Arial" charset="0"/>
                <a:cs typeface="Arial" charset="0"/>
              </a:rPr>
              <a:t>на основе программных </a:t>
            </a:r>
            <a:r>
              <a:rPr lang="ru-RU" dirty="0" smtClean="0">
                <a:latin typeface="Arial" charset="0"/>
                <a:cs typeface="Arial" charset="0"/>
              </a:rPr>
              <a:t>решений</a:t>
            </a:r>
            <a:endParaRPr lang="ru-RU" dirty="0">
              <a:latin typeface="Arial" charset="0"/>
              <a:cs typeface="Arial" charset="0"/>
            </a:endParaRPr>
          </a:p>
          <a:p>
            <a:pPr algn="just">
              <a:defRPr/>
            </a:pPr>
            <a:r>
              <a:rPr lang="en-US" dirty="0" smtClean="0">
                <a:latin typeface="Arial" charset="0"/>
                <a:cs typeface="Arial" charset="0"/>
              </a:rPr>
              <a:t>VPN</a:t>
            </a:r>
            <a:r>
              <a:rPr lang="ru-RU" dirty="0" smtClean="0">
                <a:latin typeface="Arial" charset="0"/>
                <a:cs typeface="Arial" charset="0"/>
              </a:rPr>
              <a:t> </a:t>
            </a:r>
            <a:r>
              <a:rPr lang="ru-RU" dirty="0">
                <a:latin typeface="Arial" charset="0"/>
                <a:cs typeface="Arial" charset="0"/>
              </a:rPr>
              <a:t>на основе специализированных аппаратных средств со встроенными </a:t>
            </a:r>
            <a:r>
              <a:rPr lang="ru-RU" dirty="0" err="1">
                <a:latin typeface="Arial" charset="0"/>
                <a:cs typeface="Arial" charset="0"/>
              </a:rPr>
              <a:t>шифропроцессорами</a:t>
            </a:r>
            <a:r>
              <a:rPr lang="ru-RU" dirty="0">
                <a:latin typeface="Arial" charset="0"/>
                <a:cs typeface="Arial" charset="0"/>
              </a:rPr>
              <a:t>.</a:t>
            </a:r>
          </a:p>
          <a:p>
            <a:pPr marL="457200" indent="-457200">
              <a:buClr>
                <a:schemeClr val="hlink"/>
              </a:buClr>
              <a:buSzPct val="70000"/>
              <a:buNone/>
              <a:defRPr/>
            </a:pP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№7</a:t>
            </a:r>
          </a:p>
        </p:txBody>
      </p:sp>
    </p:spTree>
    <p:extLst>
      <p:ext uri="{BB962C8B-B14F-4D97-AF65-F5344CB8AC3E}">
        <p14:creationId xmlns:p14="http://schemas.microsoft.com/office/powerpoint/2010/main" val="357883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Классификация </a:t>
            </a:r>
            <a:r>
              <a:rPr lang="en-US" sz="3200" dirty="0" smtClean="0"/>
              <a:t>VPN</a:t>
            </a:r>
            <a:r>
              <a:rPr lang="ru-RU" sz="3200" dirty="0"/>
              <a:t> </a:t>
            </a:r>
            <a:r>
              <a:rPr lang="ru-RU" sz="3200" dirty="0" smtClean="0"/>
              <a:t>по протоколам и уровням эталонных моделей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№7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4149592"/>
              </p:ext>
            </p:extLst>
          </p:nvPr>
        </p:nvGraphicFramePr>
        <p:xfrm>
          <a:off x="215516" y="1600200"/>
          <a:ext cx="8712975" cy="5044512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052228"/>
                <a:gridCol w="1944218"/>
                <a:gridCol w="2808312"/>
                <a:gridCol w="1908217"/>
              </a:tblGrid>
              <a:tr h="703592">
                <a:tc rowSpan="7"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Протоколы защищенного доступа</a:t>
                      </a:r>
                      <a:endParaRPr lang="ru-RU" sz="2400" b="1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/>
                        <a:t>Прикладной</a:t>
                      </a:r>
                      <a:endParaRPr lang="ru-RU" sz="2400" b="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2400" b="0" i="1" dirty="0" smtClean="0"/>
                        <a:t>Влияют на приложения</a:t>
                      </a:r>
                      <a:endParaRPr lang="ru-RU" sz="2400" b="0" i="1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0359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SSL, TLS, SSH</a:t>
                      </a:r>
                      <a:endParaRPr lang="ru-RU" sz="2400" b="1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/>
                        <a:t>Представительский</a:t>
                      </a:r>
                      <a:endParaRPr lang="ru-RU" sz="2400" b="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0359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/>
                        <a:t>Сеансовый</a:t>
                      </a:r>
                      <a:endParaRPr lang="ru-RU" sz="2400" b="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0359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/>
                        <a:t>Транспортный</a:t>
                      </a:r>
                      <a:endParaRPr lang="ru-RU" sz="2400" b="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0359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err="1" smtClean="0"/>
                        <a:t>IPSec</a:t>
                      </a:r>
                      <a:r>
                        <a:rPr lang="en-US" sz="2400" b="1" dirty="0" smtClean="0"/>
                        <a:t>, SKIP</a:t>
                      </a:r>
                      <a:endParaRPr lang="ru-RU" sz="2400" b="1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/>
                        <a:t>Сетевой</a:t>
                      </a:r>
                      <a:endParaRPr lang="ru-RU" sz="2400" b="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2400" b="0" i="1" dirty="0" smtClean="0"/>
                        <a:t>Прозрачны</a:t>
                      </a:r>
                      <a:r>
                        <a:rPr lang="ru-RU" sz="2400" b="0" i="1" baseline="0" dirty="0" smtClean="0"/>
                        <a:t> для приложений</a:t>
                      </a:r>
                      <a:endParaRPr lang="ru-RU" sz="2400" b="0" i="1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0359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PPTP, L2F, L2TP</a:t>
                      </a:r>
                      <a:endParaRPr lang="ru-RU" sz="2400" b="1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/>
                        <a:t>Канальный</a:t>
                      </a:r>
                      <a:endParaRPr lang="ru-RU" sz="2400" b="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0359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/>
                        <a:t>Физический</a:t>
                      </a:r>
                      <a:endParaRPr lang="ru-RU" sz="2400" b="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593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VPN </a:t>
            </a:r>
            <a:r>
              <a:rPr lang="ru-RU" dirty="0"/>
              <a:t>канального уровня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Обеспечивают инкапсуляцию трафика </a:t>
            </a:r>
            <a:r>
              <a:rPr lang="ru-RU" dirty="0"/>
              <a:t>третьего </a:t>
            </a:r>
            <a:r>
              <a:rPr lang="ru-RU" dirty="0" smtClean="0"/>
              <a:t>и </a:t>
            </a:r>
            <a:r>
              <a:rPr lang="ru-RU" dirty="0"/>
              <a:t>более высоких </a:t>
            </a:r>
            <a:r>
              <a:rPr lang="ru-RU" dirty="0" smtClean="0"/>
              <a:t>уровней + </a:t>
            </a:r>
            <a:r>
              <a:rPr lang="ru-RU" dirty="0"/>
              <a:t>построение </a:t>
            </a:r>
            <a:r>
              <a:rPr lang="ru-RU" dirty="0" smtClean="0"/>
              <a:t>туннелей </a:t>
            </a:r>
            <a:r>
              <a:rPr lang="ru-RU" dirty="0"/>
              <a:t>типа «точка-точка</a:t>
            </a:r>
            <a:r>
              <a:rPr lang="ru-RU" dirty="0" smtClean="0"/>
              <a:t>»</a:t>
            </a:r>
          </a:p>
          <a:p>
            <a:pPr marL="0" indent="0">
              <a:buNone/>
            </a:pPr>
            <a:r>
              <a:rPr lang="ru-RU" dirty="0" smtClean="0"/>
              <a:t>Протоколы </a:t>
            </a:r>
            <a:r>
              <a:rPr lang="en-US" dirty="0" smtClean="0"/>
              <a:t>VPN</a:t>
            </a:r>
            <a:r>
              <a:rPr lang="ru-RU" dirty="0" smtClean="0"/>
              <a:t> канального уровня:</a:t>
            </a:r>
          </a:p>
          <a:p>
            <a:r>
              <a:rPr lang="ru-RU" dirty="0"/>
              <a:t>РРТР (</a:t>
            </a:r>
            <a:r>
              <a:rPr lang="en-US" dirty="0"/>
              <a:t>Point</a:t>
            </a:r>
            <a:r>
              <a:rPr lang="ru-RU" dirty="0"/>
              <a:t>-</a:t>
            </a:r>
            <a:r>
              <a:rPr lang="en-US" dirty="0"/>
              <a:t>to</a:t>
            </a:r>
            <a:r>
              <a:rPr lang="ru-RU" dirty="0"/>
              <a:t>-</a:t>
            </a:r>
            <a:r>
              <a:rPr lang="en-US" dirty="0"/>
              <a:t>Point Tunneling Protocol</a:t>
            </a:r>
            <a:r>
              <a:rPr lang="ru-RU" dirty="0" smtClean="0"/>
              <a:t>)</a:t>
            </a:r>
          </a:p>
          <a:p>
            <a:r>
              <a:rPr lang="en-US" dirty="0"/>
              <a:t>L</a:t>
            </a:r>
            <a:r>
              <a:rPr lang="ru-RU" dirty="0"/>
              <a:t>2</a:t>
            </a:r>
            <a:r>
              <a:rPr lang="en-US" dirty="0"/>
              <a:t>F</a:t>
            </a:r>
            <a:r>
              <a:rPr lang="ru-RU" dirty="0"/>
              <a:t> (</a:t>
            </a:r>
            <a:r>
              <a:rPr lang="en-US" dirty="0" smtClean="0"/>
              <a:t>Layer</a:t>
            </a:r>
            <a:r>
              <a:rPr lang="ru-RU" dirty="0" smtClean="0"/>
              <a:t> </a:t>
            </a:r>
            <a:r>
              <a:rPr lang="ru-RU" dirty="0"/>
              <a:t>2 </a:t>
            </a:r>
            <a:r>
              <a:rPr lang="en-US" dirty="0"/>
              <a:t>Forwarding</a:t>
            </a:r>
            <a:r>
              <a:rPr lang="ru-RU" dirty="0" smtClean="0"/>
              <a:t>)</a:t>
            </a:r>
          </a:p>
          <a:p>
            <a:r>
              <a:rPr lang="en-US" dirty="0"/>
              <a:t>L</a:t>
            </a:r>
            <a:r>
              <a:rPr lang="ru-RU" dirty="0"/>
              <a:t>2</a:t>
            </a:r>
            <a:r>
              <a:rPr lang="en-US" dirty="0"/>
              <a:t>TP</a:t>
            </a:r>
            <a:r>
              <a:rPr lang="ru-RU" dirty="0"/>
              <a:t> (</a:t>
            </a:r>
            <a:r>
              <a:rPr lang="en-US" dirty="0"/>
              <a:t>Layer</a:t>
            </a:r>
            <a:r>
              <a:rPr lang="ru-RU" dirty="0"/>
              <a:t> 2 </a:t>
            </a:r>
            <a:r>
              <a:rPr lang="en-US" dirty="0"/>
              <a:t>Tunneling Protocol</a:t>
            </a:r>
            <a:r>
              <a:rPr lang="ru-RU" dirty="0"/>
              <a:t>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№7</a:t>
            </a:r>
          </a:p>
        </p:txBody>
      </p:sp>
    </p:spTree>
    <p:extLst>
      <p:ext uri="{BB962C8B-B14F-4D97-AF65-F5344CB8AC3E}">
        <p14:creationId xmlns:p14="http://schemas.microsoft.com/office/powerpoint/2010/main" val="332249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VPN </a:t>
            </a:r>
            <a:r>
              <a:rPr lang="ru-RU" dirty="0" smtClean="0"/>
              <a:t>сетевого уровня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Выполняют инкапсуляцию IP-пакетов в </a:t>
            </a:r>
            <a:r>
              <a:rPr lang="ru-RU" dirty="0" smtClean="0"/>
              <a:t>IP</a:t>
            </a:r>
            <a:r>
              <a:rPr lang="en-US" dirty="0" smtClean="0"/>
              <a:t>-</a:t>
            </a:r>
            <a:r>
              <a:rPr lang="ru-RU" dirty="0" smtClean="0"/>
              <a:t>пакеты</a:t>
            </a:r>
            <a:endParaRPr lang="en-US" dirty="0" smtClean="0"/>
          </a:p>
          <a:p>
            <a:pPr marL="0" indent="0">
              <a:buNone/>
            </a:pPr>
            <a:r>
              <a:rPr lang="ru-RU" dirty="0"/>
              <a:t>Основаны на применении следующих протоколов: 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• </a:t>
            </a:r>
            <a:r>
              <a:rPr lang="en-US" dirty="0"/>
              <a:t>SKIP (Simple Key Management for Internet Protocol);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IKE (Internet Key Exchange);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 err="1"/>
              <a:t>IPSec</a:t>
            </a:r>
            <a:r>
              <a:rPr lang="en-US" dirty="0"/>
              <a:t> (Security Architecture for IP).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№7</a:t>
            </a:r>
          </a:p>
        </p:txBody>
      </p:sp>
    </p:spTree>
    <p:extLst>
      <p:ext uri="{BB962C8B-B14F-4D97-AF65-F5344CB8AC3E}">
        <p14:creationId xmlns:p14="http://schemas.microsoft.com/office/powerpoint/2010/main" val="1246775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VPN </a:t>
            </a:r>
            <a:r>
              <a:rPr lang="ru-RU" dirty="0" smtClean="0"/>
              <a:t>верхнего слоя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Осуществляют </a:t>
            </a:r>
            <a:r>
              <a:rPr lang="ru-RU" dirty="0"/>
              <a:t>ретрансляцию трафика из защищаемой сети в Интернет и наоборот для каждого </a:t>
            </a:r>
            <a:r>
              <a:rPr lang="ru-RU" dirty="0" smtClean="0"/>
              <a:t>сокета </a:t>
            </a:r>
            <a:r>
              <a:rPr lang="ru-RU" dirty="0"/>
              <a:t>в отдельности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Сокет – совокупность IP-адреса </a:t>
            </a:r>
            <a:r>
              <a:rPr lang="ru-RU" dirty="0"/>
              <a:t>компьютера </a:t>
            </a:r>
            <a:r>
              <a:rPr lang="ru-RU" dirty="0" smtClean="0"/>
              <a:t>с </a:t>
            </a:r>
            <a:r>
              <a:rPr lang="ru-RU" dirty="0"/>
              <a:t>номером </a:t>
            </a:r>
            <a:r>
              <a:rPr lang="ru-RU" dirty="0" smtClean="0"/>
              <a:t>порта.</a:t>
            </a:r>
          </a:p>
          <a:p>
            <a:pPr marL="0" indent="0">
              <a:buNone/>
            </a:pPr>
            <a:r>
              <a:rPr lang="ru-RU" dirty="0" smtClean="0"/>
              <a:t>Основаны </a:t>
            </a:r>
            <a:r>
              <a:rPr lang="ru-RU" dirty="0"/>
              <a:t>на применении следующих протоколов: </a:t>
            </a:r>
            <a:endParaRPr lang="ru-RU" dirty="0" smtClean="0"/>
          </a:p>
          <a:p>
            <a:r>
              <a:rPr lang="ru-RU" dirty="0" smtClean="0"/>
              <a:t>SOCKS</a:t>
            </a:r>
          </a:p>
          <a:p>
            <a:r>
              <a:rPr lang="ru-RU" dirty="0" smtClean="0"/>
              <a:t>SSL/TLS</a:t>
            </a:r>
            <a:endParaRPr lang="en-US" dirty="0" smtClean="0"/>
          </a:p>
          <a:p>
            <a:r>
              <a:rPr lang="en-US" dirty="0" smtClean="0"/>
              <a:t>SSH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№7</a:t>
            </a:r>
          </a:p>
        </p:txBody>
      </p:sp>
    </p:spTree>
    <p:extLst>
      <p:ext uri="{BB962C8B-B14F-4D97-AF65-F5344CB8AC3E}">
        <p14:creationId xmlns:p14="http://schemas.microsoft.com/office/powerpoint/2010/main" val="13868523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Зависимость VPN от уровня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чем </a:t>
            </a:r>
            <a:r>
              <a:rPr lang="ru-RU" dirty="0"/>
              <a:t>ниже уровень, тем прозрачнее средство VPN для приложений; </a:t>
            </a:r>
          </a:p>
          <a:p>
            <a:r>
              <a:rPr lang="ru-RU" dirty="0" smtClean="0"/>
              <a:t>чем </a:t>
            </a:r>
            <a:r>
              <a:rPr lang="ru-RU" dirty="0"/>
              <a:t>выше уровень, тем меньше зависимость VPN от используемых сетевых технологий. </a:t>
            </a:r>
          </a:p>
          <a:p>
            <a:r>
              <a:rPr lang="ru-RU" dirty="0"/>
              <a:t>«Золотая середина» - сетевой (третий) уровень сетевой модели, который и является наиболее распространенным.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№7</a:t>
            </a:r>
          </a:p>
        </p:txBody>
      </p:sp>
    </p:spTree>
    <p:extLst>
      <p:ext uri="{BB962C8B-B14F-4D97-AF65-F5344CB8AC3E}">
        <p14:creationId xmlns:p14="http://schemas.microsoft.com/office/powerpoint/2010/main" val="3256198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Виртуальные частные сети (</a:t>
            </a:r>
            <a:r>
              <a:rPr lang="en-US" dirty="0"/>
              <a:t>VPN)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№7</a:t>
            </a:r>
            <a:endParaRPr lang="ru-RU" dirty="0"/>
          </a:p>
        </p:txBody>
      </p:sp>
      <p:pic>
        <p:nvPicPr>
          <p:cNvPr id="8196" name="Picture 4" descr="https://cdn.technadu.com/wp-content/uploads/2020/04/VPN-Icon-With-Cables-In-Backgroun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02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Системы анализа защищенности компьютерных </a:t>
            </a:r>
            <a:r>
              <a:rPr lang="ru-RU" dirty="0" smtClean="0"/>
              <a:t>сетей</a:t>
            </a:r>
            <a:r>
              <a:rPr lang="en-US" dirty="0" smtClean="0"/>
              <a:t>. </a:t>
            </a:r>
            <a:r>
              <a:rPr lang="ru-RU" dirty="0"/>
              <a:t>Сканеры защищенности компьютерных сетей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869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ru-RU" sz="4000" b="1" dirty="0"/>
              <a:t>Сканеры уязвимостей </a:t>
            </a:r>
            <a:r>
              <a:rPr lang="ru-RU" altLang="ru-RU" sz="4000" dirty="0"/>
              <a:t>- это </a:t>
            </a:r>
            <a:r>
              <a:rPr lang="ru-RU" altLang="ru-RU" sz="4000" dirty="0" smtClean="0"/>
              <a:t>средства</a:t>
            </a:r>
            <a:r>
              <a:rPr lang="en-US" altLang="ru-RU" sz="4000" dirty="0" smtClean="0"/>
              <a:t> </a:t>
            </a:r>
            <a:r>
              <a:rPr lang="ru-RU" altLang="ru-RU" sz="4000" dirty="0" smtClean="0"/>
              <a:t>диагностики </a:t>
            </a:r>
            <a:r>
              <a:rPr lang="ru-RU" altLang="ru-RU" sz="4000" dirty="0"/>
              <a:t>и </a:t>
            </a:r>
            <a:r>
              <a:rPr lang="ru-RU" altLang="ru-RU" sz="4000" dirty="0" smtClean="0"/>
              <a:t>мониторинга, позволяющ</a:t>
            </a:r>
            <a:r>
              <a:rPr lang="ru-RU" altLang="ru-RU" sz="4000" dirty="0"/>
              <a:t>и</a:t>
            </a:r>
            <a:r>
              <a:rPr lang="ru-RU" altLang="ru-RU" sz="4000" dirty="0" smtClean="0"/>
              <a:t>е </a:t>
            </a:r>
            <a:r>
              <a:rPr lang="ru-RU" altLang="ru-RU" sz="4000" dirty="0"/>
              <a:t>сканировать сети, компьютеры и приложения </a:t>
            </a:r>
            <a:r>
              <a:rPr lang="ru-RU" altLang="ru-RU" sz="4000" dirty="0" smtClean="0"/>
              <a:t>для обнаружения </a:t>
            </a:r>
            <a:r>
              <a:rPr lang="ru-RU" altLang="ru-RU" sz="4000" dirty="0"/>
              <a:t>возможных проблем в системе безопасности, оценивать и устранять </a:t>
            </a:r>
            <a:r>
              <a:rPr lang="ru-RU" altLang="ru-RU" sz="4000" dirty="0" smtClean="0"/>
              <a:t>уязвимости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№7</a:t>
            </a:r>
          </a:p>
        </p:txBody>
      </p:sp>
    </p:spTree>
    <p:extLst>
      <p:ext uri="{BB962C8B-B14F-4D97-AF65-F5344CB8AC3E}">
        <p14:creationId xmlns:p14="http://schemas.microsoft.com/office/powerpoint/2010/main" val="1998904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Масштабный сбой в </a:t>
            </a:r>
            <a:r>
              <a:rPr lang="en-US" sz="3200" dirty="0" smtClean="0"/>
              <a:t>Google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82119" y="6220397"/>
            <a:ext cx="82046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/>
              <a:t>Источники</a:t>
            </a:r>
            <a:r>
              <a:rPr lang="ru-RU" dirty="0" smtClean="0"/>
              <a:t>: </a:t>
            </a:r>
            <a:r>
              <a:rPr lang="en-US" dirty="0"/>
              <a:t>https://habr.com/ru/news/t/532968/</a:t>
            </a:r>
          </a:p>
          <a:p>
            <a:r>
              <a:rPr lang="en-US" dirty="0"/>
              <a:t>https://www.gazeta.ru/tech/2020/12/14/13399826/google_down.shtml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№7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0067" y="1600200"/>
            <a:ext cx="7663865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37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Сканеры защищенности компьютерных сетей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/>
              <a:t>Основной принцип </a:t>
            </a:r>
            <a:r>
              <a:rPr lang="ru-RU" dirty="0" smtClean="0"/>
              <a:t>- эмуляция </a:t>
            </a:r>
            <a:r>
              <a:rPr lang="ru-RU" dirty="0"/>
              <a:t>действий потенциального злоумышленника по </a:t>
            </a:r>
            <a:r>
              <a:rPr lang="ru-RU" dirty="0" smtClean="0"/>
              <a:t>осуществлению </a:t>
            </a:r>
            <a:r>
              <a:rPr lang="ru-RU" dirty="0"/>
              <a:t>сетевых </a:t>
            </a:r>
            <a:r>
              <a:rPr lang="ru-RU" dirty="0" smtClean="0"/>
              <a:t>атак</a:t>
            </a:r>
          </a:p>
          <a:p>
            <a:pPr marL="0" indent="0">
              <a:buNone/>
            </a:pPr>
            <a:r>
              <a:rPr lang="ru-RU" b="1" dirty="0" smtClean="0"/>
              <a:t>Основные задачи</a:t>
            </a:r>
          </a:p>
          <a:p>
            <a:r>
              <a:rPr lang="ru-RU" dirty="0" smtClean="0"/>
              <a:t>Идентификация </a:t>
            </a:r>
            <a:r>
              <a:rPr lang="ru-RU" dirty="0"/>
              <a:t>доступных сетевых </a:t>
            </a:r>
            <a:r>
              <a:rPr lang="ru-RU" dirty="0" smtClean="0"/>
              <a:t>ресурсов</a:t>
            </a:r>
            <a:endParaRPr lang="ru-RU" dirty="0"/>
          </a:p>
          <a:p>
            <a:r>
              <a:rPr lang="ru-RU" dirty="0" smtClean="0"/>
              <a:t>Идентификация </a:t>
            </a:r>
            <a:r>
              <a:rPr lang="ru-RU" dirty="0"/>
              <a:t>доступных сетевых </a:t>
            </a:r>
            <a:r>
              <a:rPr lang="ru-RU" dirty="0" smtClean="0"/>
              <a:t>сервисов</a:t>
            </a:r>
            <a:endParaRPr lang="ru-RU" dirty="0"/>
          </a:p>
          <a:p>
            <a:r>
              <a:rPr lang="ru-RU" dirty="0" smtClean="0"/>
              <a:t>Идентификация </a:t>
            </a:r>
            <a:r>
              <a:rPr lang="ru-RU" dirty="0"/>
              <a:t>имеющихся уязвимостей сетевых </a:t>
            </a:r>
            <a:r>
              <a:rPr lang="ru-RU" dirty="0" smtClean="0"/>
              <a:t>сервисов</a:t>
            </a:r>
            <a:endParaRPr lang="ru-RU" dirty="0"/>
          </a:p>
          <a:p>
            <a:r>
              <a:rPr lang="ru-RU" dirty="0" smtClean="0"/>
              <a:t>Выдача </a:t>
            </a:r>
            <a:r>
              <a:rPr lang="ru-RU" dirty="0"/>
              <a:t>рекомендаций по устранению </a:t>
            </a:r>
            <a:r>
              <a:rPr lang="ru-RU" dirty="0" smtClean="0"/>
              <a:t>уязвимостей</a:t>
            </a: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№7</a:t>
            </a:r>
          </a:p>
        </p:txBody>
      </p:sp>
    </p:spTree>
    <p:extLst>
      <p:ext uri="{BB962C8B-B14F-4D97-AF65-F5344CB8AC3E}">
        <p14:creationId xmlns:p14="http://schemas.microsoft.com/office/powerpoint/2010/main" val="38286079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Механизмы работы сканеров безопасности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Существует два основных механизма, при помощи которых сканер безопасности проверяет наличие </a:t>
            </a:r>
            <a:r>
              <a:rPr lang="ru-RU" dirty="0" smtClean="0"/>
              <a:t>уязвимости:</a:t>
            </a:r>
          </a:p>
          <a:p>
            <a:r>
              <a:rPr lang="ru-RU" b="1" dirty="0" smtClean="0"/>
              <a:t>сканирование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en-US" dirty="0"/>
              <a:t>scan</a:t>
            </a:r>
            <a:r>
              <a:rPr lang="ru-RU" dirty="0" smtClean="0"/>
              <a:t>) – пассивный анализ по поиску </a:t>
            </a:r>
            <a:r>
              <a:rPr lang="ru-RU" dirty="0"/>
              <a:t>уязвимости без фактического подтверждения ее </a:t>
            </a:r>
            <a:r>
              <a:rPr lang="ru-RU" dirty="0" smtClean="0"/>
              <a:t>наличия (по </a:t>
            </a:r>
            <a:r>
              <a:rPr lang="ru-RU" dirty="0"/>
              <a:t>косвенным </a:t>
            </a:r>
            <a:r>
              <a:rPr lang="ru-RU" dirty="0" smtClean="0"/>
              <a:t>признакам)</a:t>
            </a:r>
          </a:p>
          <a:p>
            <a:r>
              <a:rPr lang="ru-RU" b="1" dirty="0" smtClean="0"/>
              <a:t>зондирование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en-US" dirty="0"/>
              <a:t>probe</a:t>
            </a:r>
            <a:r>
              <a:rPr lang="ru-RU" dirty="0" smtClean="0"/>
              <a:t>) – активный анализ, который позволяет убедиться в наличии уязвимости </a:t>
            </a:r>
            <a:r>
              <a:rPr lang="ru-RU" dirty="0"/>
              <a:t>путем имитации </a:t>
            </a:r>
            <a:r>
              <a:rPr lang="ru-RU" dirty="0" smtClean="0"/>
              <a:t>атаки.</a:t>
            </a: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№7</a:t>
            </a:r>
          </a:p>
        </p:txBody>
      </p:sp>
    </p:spTree>
    <p:extLst>
      <p:ext uri="{BB962C8B-B14F-4D97-AF65-F5344CB8AC3E}">
        <p14:creationId xmlns:p14="http://schemas.microsoft.com/office/powerpoint/2010/main" val="26621915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/>
              <a:t>Работ</a:t>
            </a:r>
            <a:r>
              <a:rPr lang="ru-RU" altLang="ru-RU" dirty="0"/>
              <a:t>а</a:t>
            </a:r>
            <a:r>
              <a:rPr lang="ru-RU" altLang="ru-RU" dirty="0" smtClean="0"/>
              <a:t> </a:t>
            </a:r>
            <a:r>
              <a:rPr lang="ru-RU" altLang="ru-RU" dirty="0"/>
              <a:t>сканера </a:t>
            </a:r>
            <a:r>
              <a:rPr lang="ru-RU" altLang="ru-RU" dirty="0" smtClean="0"/>
              <a:t>уязвимостей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5013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1) обнаружение </a:t>
            </a:r>
            <a:r>
              <a:rPr lang="ru-RU" dirty="0"/>
              <a:t>активных IP-адресов, открытых портов, запущенной операционной системы и приложений.</a:t>
            </a:r>
          </a:p>
          <a:p>
            <a:pPr marL="0" indent="0">
              <a:buNone/>
            </a:pPr>
            <a:r>
              <a:rPr lang="ru-RU" dirty="0" smtClean="0"/>
              <a:t>2) отчёт </a:t>
            </a:r>
            <a:r>
              <a:rPr lang="ru-RU" dirty="0"/>
              <a:t>о </a:t>
            </a:r>
            <a:r>
              <a:rPr lang="ru-RU" dirty="0" smtClean="0"/>
              <a:t>безопасности.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3) определение уровня </a:t>
            </a:r>
            <a:r>
              <a:rPr lang="ru-RU" dirty="0"/>
              <a:t>возможного вмешательства в </a:t>
            </a:r>
            <a:r>
              <a:rPr lang="ru-RU" dirty="0" smtClean="0"/>
              <a:t>ОС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4) эксплуатация уязвимости, сбой ОС или </a:t>
            </a:r>
            <a:r>
              <a:rPr lang="ru-RU" dirty="0"/>
              <a:t>приложения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№7</a:t>
            </a:r>
          </a:p>
        </p:txBody>
      </p:sp>
    </p:spTree>
    <p:extLst>
      <p:ext uri="{BB962C8B-B14F-4D97-AF65-F5344CB8AC3E}">
        <p14:creationId xmlns:p14="http://schemas.microsoft.com/office/powerpoint/2010/main" val="1384681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сканеров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Сканеры безопасности сетевых сервисов и </a:t>
            </a:r>
            <a:r>
              <a:rPr lang="ru-RU" dirty="0" smtClean="0"/>
              <a:t>протоколов</a:t>
            </a:r>
          </a:p>
          <a:p>
            <a:r>
              <a:rPr lang="ru-RU" dirty="0"/>
              <a:t>Сканеры безопасности операционных </a:t>
            </a:r>
            <a:r>
              <a:rPr lang="ru-RU" dirty="0" smtClean="0"/>
              <a:t>систем</a:t>
            </a:r>
          </a:p>
          <a:p>
            <a:r>
              <a:rPr lang="ru-RU" dirty="0"/>
              <a:t>Сканеры безопасности приложений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№7</a:t>
            </a:r>
          </a:p>
        </p:txBody>
      </p:sp>
    </p:spTree>
    <p:extLst>
      <p:ext uri="{BB962C8B-B14F-4D97-AF65-F5344CB8AC3E}">
        <p14:creationId xmlns:p14="http://schemas.microsoft.com/office/powerpoint/2010/main" val="7746502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Сканеры безопасности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algn="just">
              <a:lnSpc>
                <a:spcPct val="90000"/>
              </a:lnSpc>
              <a:defRPr/>
            </a:pPr>
            <a:r>
              <a:rPr lang="en-US" dirty="0"/>
              <a:t>Nessus security scanner</a:t>
            </a:r>
          </a:p>
          <a:p>
            <a:pPr algn="just">
              <a:lnSpc>
                <a:spcPct val="90000"/>
              </a:lnSpc>
              <a:defRPr/>
            </a:pPr>
            <a:r>
              <a:rPr lang="en-US" dirty="0" err="1"/>
              <a:t>XSpider</a:t>
            </a:r>
            <a:endParaRPr lang="en-US" dirty="0"/>
          </a:p>
          <a:p>
            <a:pPr algn="just">
              <a:lnSpc>
                <a:spcPct val="90000"/>
              </a:lnSpc>
              <a:defRPr/>
            </a:pPr>
            <a:r>
              <a:rPr lang="en-US" dirty="0"/>
              <a:t>IBM Internet Scanner</a:t>
            </a:r>
          </a:p>
          <a:p>
            <a:pPr algn="just">
              <a:lnSpc>
                <a:spcPct val="90000"/>
              </a:lnSpc>
              <a:defRPr/>
            </a:pPr>
            <a:r>
              <a:rPr lang="en-US" dirty="0"/>
              <a:t>Shadow Security Scanner </a:t>
            </a:r>
            <a:endParaRPr lang="ru-RU" dirty="0"/>
          </a:p>
          <a:p>
            <a:pPr algn="just">
              <a:lnSpc>
                <a:spcPct val="90000"/>
              </a:lnSpc>
              <a:defRPr/>
            </a:pPr>
            <a:r>
              <a:rPr lang="en-US" dirty="0"/>
              <a:t>Retina Network </a:t>
            </a:r>
          </a:p>
          <a:p>
            <a:pPr algn="just">
              <a:lnSpc>
                <a:spcPct val="90000"/>
              </a:lnSpc>
              <a:defRPr/>
            </a:pPr>
            <a:r>
              <a:rPr lang="en-US" dirty="0" smtClean="0"/>
              <a:t>NMAP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№7</a:t>
            </a:r>
          </a:p>
        </p:txBody>
      </p:sp>
    </p:spTree>
    <p:extLst>
      <p:ext uri="{BB962C8B-B14F-4D97-AF65-F5344CB8AC3E}">
        <p14:creationId xmlns:p14="http://schemas.microsoft.com/office/powerpoint/2010/main" val="10856763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Методика использования сканеров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№7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2744589"/>
              </p:ext>
            </p:extLst>
          </p:nvPr>
        </p:nvGraphicFramePr>
        <p:xfrm>
          <a:off x="1835696" y="1322115"/>
          <a:ext cx="5400599" cy="5503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Visio" r:id="rId3" imgW="3755420" imgH="3827390" progId="Visio.Drawing.11">
                  <p:embed/>
                </p:oleObj>
              </mc:Choice>
              <mc:Fallback>
                <p:oleObj name="Visio" r:id="rId3" imgW="3755420" imgH="382739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1322115"/>
                        <a:ext cx="5400599" cy="55033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962033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</a:t>
            </a:r>
            <a:r>
              <a:rPr lang="ru-RU" dirty="0" smtClean="0"/>
              <a:t>и </a:t>
            </a:r>
            <a:r>
              <a:rPr lang="en-US" dirty="0" smtClean="0"/>
              <a:t>II</a:t>
            </a:r>
            <a:r>
              <a:rPr lang="ru-RU" dirty="0" smtClean="0"/>
              <a:t> этапы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Стадия </a:t>
            </a:r>
            <a:r>
              <a:rPr lang="ru-RU" b="1" dirty="0" smtClean="0"/>
              <a:t>инициализации</a:t>
            </a:r>
            <a:r>
              <a:rPr lang="ru-RU" dirty="0" smtClean="0"/>
              <a:t>. Получение:</a:t>
            </a:r>
            <a:endParaRPr lang="ru-RU" dirty="0"/>
          </a:p>
          <a:p>
            <a:r>
              <a:rPr lang="ru-RU" dirty="0"/>
              <a:t>Сетевой </a:t>
            </a:r>
            <a:r>
              <a:rPr lang="ru-RU" dirty="0" smtClean="0"/>
              <a:t>топологии</a:t>
            </a:r>
          </a:p>
          <a:p>
            <a:r>
              <a:rPr lang="ru-RU" dirty="0" smtClean="0"/>
              <a:t>IP-адреса </a:t>
            </a:r>
            <a:r>
              <a:rPr lang="ru-RU" dirty="0"/>
              <a:t>и маски</a:t>
            </a:r>
          </a:p>
          <a:p>
            <a:r>
              <a:rPr lang="ru-RU" dirty="0"/>
              <a:t>Информация о шлюзах </a:t>
            </a:r>
            <a:endParaRPr lang="ru-RU" dirty="0" smtClean="0"/>
          </a:p>
          <a:p>
            <a:r>
              <a:rPr lang="ru-RU" dirty="0" smtClean="0"/>
              <a:t>Информация </a:t>
            </a:r>
            <a:r>
              <a:rPr lang="ru-RU" dirty="0"/>
              <a:t>о межсетевых экранах и IDS.</a:t>
            </a:r>
          </a:p>
          <a:p>
            <a:r>
              <a:rPr lang="ru-RU" dirty="0"/>
              <a:t>Информация о критичных </a:t>
            </a:r>
            <a:r>
              <a:rPr lang="ru-RU" dirty="0" smtClean="0"/>
              <a:t>серверах</a:t>
            </a:r>
          </a:p>
          <a:p>
            <a:pPr marL="0" indent="0">
              <a:buNone/>
            </a:pPr>
            <a:r>
              <a:rPr lang="ru-RU" b="1" dirty="0"/>
              <a:t>Инвентаризация </a:t>
            </a:r>
            <a:r>
              <a:rPr lang="ru-RU" b="1" dirty="0" smtClean="0"/>
              <a:t>сети:</a:t>
            </a:r>
            <a:endParaRPr lang="ru-RU" dirty="0" smtClean="0"/>
          </a:p>
          <a:p>
            <a:pPr lvl="0"/>
            <a:r>
              <a:rPr lang="ru-RU" dirty="0" smtClean="0"/>
              <a:t>Идентификация хостов, серверов, сетевых принтеров, телекоммуникационных компонентов.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№7</a:t>
            </a:r>
          </a:p>
        </p:txBody>
      </p:sp>
    </p:spTree>
    <p:extLst>
      <p:ext uri="{BB962C8B-B14F-4D97-AF65-F5344CB8AC3E}">
        <p14:creationId xmlns:p14="http://schemas.microsoft.com/office/powerpoint/2010/main" val="5846096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Выявление </a:t>
            </a:r>
            <a:r>
              <a:rPr lang="ru-RU" dirty="0" smtClean="0"/>
              <a:t>уязвимостей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733256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90000"/>
              </a:lnSpc>
              <a:buNone/>
              <a:defRPr/>
            </a:pPr>
            <a:r>
              <a:rPr lang="ru-RU" b="1" dirty="0" smtClean="0"/>
              <a:t>Хостов </a:t>
            </a:r>
            <a:r>
              <a:rPr lang="ru-RU" b="1" dirty="0"/>
              <a:t>и </a:t>
            </a:r>
            <a:r>
              <a:rPr lang="ru-RU" b="1" dirty="0" smtClean="0"/>
              <a:t>серверов:</a:t>
            </a:r>
            <a:endParaRPr lang="ru-RU" b="1" dirty="0"/>
          </a:p>
          <a:p>
            <a:pPr>
              <a:lnSpc>
                <a:spcPct val="90000"/>
              </a:lnSpc>
              <a:defRPr/>
            </a:pPr>
            <a:r>
              <a:rPr lang="ru-RU" dirty="0" smtClean="0"/>
              <a:t>Установка </a:t>
            </a:r>
            <a:r>
              <a:rPr lang="ru-RU" dirty="0"/>
              <a:t>последних обновлений</a:t>
            </a:r>
            <a:endParaRPr lang="en-US" dirty="0"/>
          </a:p>
          <a:p>
            <a:pPr>
              <a:lnSpc>
                <a:spcPct val="90000"/>
              </a:lnSpc>
              <a:defRPr/>
            </a:pPr>
            <a:r>
              <a:rPr lang="ru-RU" dirty="0"/>
              <a:t>Проверка парольной политики</a:t>
            </a:r>
            <a:endParaRPr lang="en-US" dirty="0"/>
          </a:p>
          <a:p>
            <a:pPr>
              <a:lnSpc>
                <a:spcPct val="90000"/>
              </a:lnSpc>
              <a:defRPr/>
            </a:pPr>
            <a:r>
              <a:rPr lang="ru-RU" dirty="0"/>
              <a:t>Проверка на работу ненужных сервисов</a:t>
            </a:r>
            <a:endParaRPr lang="en-US" dirty="0"/>
          </a:p>
          <a:p>
            <a:pPr>
              <a:lnSpc>
                <a:spcPct val="90000"/>
              </a:lnSpc>
              <a:defRPr/>
            </a:pPr>
            <a:r>
              <a:rPr lang="ru-RU" dirty="0"/>
              <a:t>Проверка гостевых учетных записей</a:t>
            </a:r>
            <a:endParaRPr lang="en-US" dirty="0"/>
          </a:p>
          <a:p>
            <a:pPr>
              <a:lnSpc>
                <a:spcPct val="90000"/>
              </a:lnSpc>
              <a:defRPr/>
            </a:pPr>
            <a:r>
              <a:rPr lang="ru-RU" dirty="0"/>
              <a:t>Проверка на наличие </a:t>
            </a:r>
            <a:r>
              <a:rPr lang="ru-RU" dirty="0" err="1"/>
              <a:t>расшаренных</a:t>
            </a:r>
            <a:r>
              <a:rPr lang="ru-RU" dirty="0"/>
              <a:t> </a:t>
            </a:r>
            <a:r>
              <a:rPr lang="ru-RU" dirty="0" smtClean="0"/>
              <a:t>ресурсов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ru-RU" b="1" dirty="0" smtClean="0"/>
              <a:t>Сетевых сервисов:</a:t>
            </a:r>
          </a:p>
          <a:p>
            <a:pPr>
              <a:lnSpc>
                <a:spcPct val="90000"/>
              </a:lnSpc>
              <a:defRPr/>
            </a:pPr>
            <a:r>
              <a:rPr lang="ru-RU" dirty="0"/>
              <a:t>Конфигурация ОС</a:t>
            </a:r>
            <a:endParaRPr lang="en-US" dirty="0"/>
          </a:p>
          <a:p>
            <a:pPr>
              <a:lnSpc>
                <a:spcPct val="90000"/>
              </a:lnSpc>
              <a:defRPr/>
            </a:pPr>
            <a:r>
              <a:rPr lang="ru-RU" dirty="0"/>
              <a:t>Конфигурация приложений</a:t>
            </a:r>
            <a:endParaRPr lang="en-US" dirty="0"/>
          </a:p>
          <a:p>
            <a:pPr>
              <a:lnSpc>
                <a:spcPct val="90000"/>
              </a:lnSpc>
              <a:defRPr/>
            </a:pPr>
            <a:r>
              <a:rPr lang="ru-RU" dirty="0"/>
              <a:t>Проверка запущенных сервисов</a:t>
            </a:r>
            <a:endParaRPr lang="en-US" dirty="0"/>
          </a:p>
          <a:p>
            <a:pPr>
              <a:lnSpc>
                <a:spcPct val="90000"/>
              </a:lnSpc>
              <a:defRPr/>
            </a:pPr>
            <a:r>
              <a:rPr lang="ru-RU" dirty="0"/>
              <a:t>Возможность реализации </a:t>
            </a:r>
            <a:r>
              <a:rPr lang="en-US" dirty="0" err="1"/>
              <a:t>DoS</a:t>
            </a:r>
            <a:endParaRPr lang="en-US" dirty="0"/>
          </a:p>
          <a:p>
            <a:pPr>
              <a:lnSpc>
                <a:spcPct val="90000"/>
              </a:lnSpc>
              <a:defRPr/>
            </a:pPr>
            <a:r>
              <a:rPr lang="ru-RU" dirty="0"/>
              <a:t>Проверка конфигурации </a:t>
            </a:r>
            <a:r>
              <a:rPr lang="ru-RU" dirty="0" smtClean="0"/>
              <a:t>браузеров </a:t>
            </a:r>
            <a:r>
              <a:rPr lang="ru-RU" dirty="0"/>
              <a:t>и </a:t>
            </a:r>
            <a:r>
              <a:rPr lang="ru-RU" dirty="0" smtClean="0"/>
              <a:t>серверов</a:t>
            </a:r>
            <a:endParaRPr lang="en-US" dirty="0"/>
          </a:p>
          <a:p>
            <a:pPr>
              <a:lnSpc>
                <a:spcPct val="90000"/>
              </a:lnSpc>
              <a:defRPr/>
            </a:pPr>
            <a:r>
              <a:rPr lang="ru-RU" dirty="0"/>
              <a:t>Проверка на перебор </a:t>
            </a:r>
            <a:r>
              <a:rPr lang="ru-RU" dirty="0" smtClean="0"/>
              <a:t>паролей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№7</a:t>
            </a:r>
          </a:p>
        </p:txBody>
      </p:sp>
    </p:spTree>
    <p:extLst>
      <p:ext uri="{BB962C8B-B14F-4D97-AF65-F5344CB8AC3E}">
        <p14:creationId xmlns:p14="http://schemas.microsoft.com/office/powerpoint/2010/main" val="33507690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Сканирование сервисов баз данных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/>
              <a:t>Резервное копирование</a:t>
            </a:r>
            <a:endParaRPr lang="en-US" dirty="0"/>
          </a:p>
          <a:p>
            <a:pPr>
              <a:defRPr/>
            </a:pPr>
            <a:r>
              <a:rPr lang="ru-RU" dirty="0"/>
              <a:t>Истекшие пароли</a:t>
            </a:r>
            <a:endParaRPr lang="en-US" dirty="0"/>
          </a:p>
          <a:p>
            <a:pPr>
              <a:defRPr/>
            </a:pPr>
            <a:r>
              <a:rPr lang="ru-RU" dirty="0"/>
              <a:t>Гостевые учетные записи </a:t>
            </a:r>
            <a:endParaRPr lang="en-US" dirty="0"/>
          </a:p>
          <a:p>
            <a:pPr>
              <a:defRPr/>
            </a:pPr>
            <a:r>
              <a:rPr lang="ru-RU" dirty="0"/>
              <a:t>Последние обновления</a:t>
            </a:r>
            <a:endParaRPr lang="en-US" dirty="0"/>
          </a:p>
          <a:p>
            <a:pPr>
              <a:defRPr/>
            </a:pPr>
            <a:r>
              <a:rPr lang="ru-RU" dirty="0"/>
              <a:t>Парольные атаки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№7</a:t>
            </a:r>
          </a:p>
        </p:txBody>
      </p:sp>
    </p:spTree>
    <p:extLst>
      <p:ext uri="{BB962C8B-B14F-4D97-AF65-F5344CB8AC3E}">
        <p14:creationId xmlns:p14="http://schemas.microsoft.com/office/powerpoint/2010/main" val="11416492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Сканеры защищенности компьютерных </a:t>
            </a:r>
            <a:r>
              <a:rPr lang="ru-RU" dirty="0" smtClean="0"/>
              <a:t>сетей. Заключение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№7</a:t>
            </a:r>
          </a:p>
        </p:txBody>
      </p:sp>
      <p:pic>
        <p:nvPicPr>
          <p:cNvPr id="2050" name="Picture 2" descr="https://2.bp.blogspot.com/-H6cVatDrIrM/WS7AgsXDL0I/AAAAAAAACeA/S6MlOoqY9bI4VNCKrSaefOQy-bxhd0_DwCLcB/s1600/sanning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416" y="1268760"/>
            <a:ext cx="7427168" cy="569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6256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Autofit/>
          </a:bodyPr>
          <a:lstStyle/>
          <a:p>
            <a:r>
              <a:rPr lang="ru-RU" sz="3200" dirty="0"/>
              <a:t>Масштабный сбой в </a:t>
            </a:r>
            <a:r>
              <a:rPr lang="en-US" sz="3200" dirty="0"/>
              <a:t>Google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82119" y="6220397"/>
            <a:ext cx="82046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/>
              <a:t>Источники</a:t>
            </a:r>
            <a:r>
              <a:rPr lang="ru-RU" dirty="0" smtClean="0"/>
              <a:t>: </a:t>
            </a:r>
          </a:p>
          <a:p>
            <a:r>
              <a:rPr lang="en-US" dirty="0" smtClean="0"/>
              <a:t>https</a:t>
            </a:r>
            <a:r>
              <a:rPr lang="en-US" dirty="0"/>
              <a:t>://www.gazeta.ru/tech/2020/12/14/13399826/google_down.shtml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endParaRPr lang="en-US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6829"/>
            <a:ext cx="5496692" cy="22101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3590" y="1166319"/>
            <a:ext cx="5216115" cy="22983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3184" y="2699580"/>
            <a:ext cx="2950829" cy="39453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5779" y="2699579"/>
            <a:ext cx="4081021" cy="3888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14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Использованная 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28192"/>
            <a:ext cx="8229600" cy="5357192"/>
          </a:xfrm>
        </p:spPr>
        <p:txBody>
          <a:bodyPr>
            <a:normAutofit fontScale="62500" lnSpcReduction="20000"/>
          </a:bodyPr>
          <a:lstStyle/>
          <a:p>
            <a:pPr>
              <a:buFont typeface="Arial" pitchFamily="34" charset="0"/>
              <a:buAutoNum type="arabicPeriod"/>
            </a:pPr>
            <a:r>
              <a:rPr lang="ru-RU" dirty="0"/>
              <a:t>Шаньгин Ф.Ф. Защита компьютерной информации. Эффективные методы и средства. – М. : ДМК Пресс, 2008. – 544 с. : ил.</a:t>
            </a:r>
          </a:p>
          <a:p>
            <a:pPr>
              <a:buFont typeface="Arial" pitchFamily="34" charset="0"/>
              <a:buAutoNum type="arabicPeriod"/>
            </a:pPr>
            <a:r>
              <a:rPr lang="ru-RU" dirty="0"/>
              <a:t>Олифер В.Г., Олифер Н.А. Безопасность компьютерных сетей. – М. : Горячая линия-Телеком, 2016. – 644 с. : ил.</a:t>
            </a:r>
          </a:p>
          <a:p>
            <a:pPr>
              <a:buFont typeface="Arial" pitchFamily="34" charset="0"/>
              <a:buAutoNum type="arabicPeriod"/>
            </a:pPr>
            <a:r>
              <a:rPr lang="ru-RU" dirty="0"/>
              <a:t>Рогозин А.Д</a:t>
            </a:r>
            <a:r>
              <a:rPr lang="ru-RU" dirty="0" smtClean="0"/>
              <a:t>.</a:t>
            </a:r>
            <a:r>
              <a:rPr lang="en-US" dirty="0"/>
              <a:t>,</a:t>
            </a:r>
            <a:r>
              <a:rPr lang="ru-RU" dirty="0" smtClean="0"/>
              <a:t> </a:t>
            </a:r>
            <a:r>
              <a:rPr lang="ru-RU" dirty="0" err="1"/>
              <a:t>Сагиров</a:t>
            </a:r>
            <a:r>
              <a:rPr lang="ru-RU" dirty="0"/>
              <a:t> Р.А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ru-RU" dirty="0" smtClean="0"/>
              <a:t>Каналы </a:t>
            </a:r>
            <a:r>
              <a:rPr lang="ru-RU" dirty="0"/>
              <a:t>защищенной передачи </a:t>
            </a:r>
            <a:r>
              <a:rPr lang="ru-RU" dirty="0" smtClean="0"/>
              <a:t>данных. – </a:t>
            </a:r>
            <a:r>
              <a:rPr lang="en-US" dirty="0" smtClean="0"/>
              <a:t>2014. </a:t>
            </a:r>
            <a:r>
              <a:rPr lang="en-US" dirty="0"/>
              <a:t>– URL: http://cryptowiki.net/index.php?title=</a:t>
            </a:r>
            <a:r>
              <a:rPr lang="ru-RU" dirty="0" err="1" smtClean="0"/>
              <a:t>Каналы_защищенной_передачи_данных</a:t>
            </a:r>
            <a:endParaRPr lang="en-US" dirty="0" smtClean="0"/>
          </a:p>
          <a:p>
            <a:pPr>
              <a:buFont typeface="Arial" pitchFamily="34" charset="0"/>
              <a:buAutoNum type="arabicPeriod"/>
            </a:pPr>
            <a:r>
              <a:rPr lang="ru-RU" dirty="0" err="1" smtClean="0"/>
              <a:t>Патий</a:t>
            </a:r>
            <a:r>
              <a:rPr lang="en-US" dirty="0" smtClean="0"/>
              <a:t> </a:t>
            </a:r>
            <a:r>
              <a:rPr lang="ru-RU" dirty="0"/>
              <a:t>Е. </a:t>
            </a:r>
            <a:r>
              <a:rPr lang="ru-RU" dirty="0" err="1"/>
              <a:t>IPSec</a:t>
            </a:r>
            <a:r>
              <a:rPr lang="ru-RU" dirty="0"/>
              <a:t>: панацея или вынужденная мера</a:t>
            </a:r>
            <a:r>
              <a:rPr lang="ru-RU" dirty="0" smtClean="0"/>
              <a:t>? – 2005. –</a:t>
            </a:r>
            <a:r>
              <a:rPr lang="en-US" dirty="0" smtClean="0"/>
              <a:t> URL</a:t>
            </a:r>
            <a:r>
              <a:rPr lang="en-US" dirty="0"/>
              <a:t>: http://citforum.ru/security/articles/ipsec_standard</a:t>
            </a:r>
            <a:r>
              <a:rPr lang="en-US" dirty="0" smtClean="0"/>
              <a:t>/</a:t>
            </a:r>
          </a:p>
          <a:p>
            <a:pPr>
              <a:buFont typeface="Arial" pitchFamily="34" charset="0"/>
              <a:buAutoNum type="arabicPeriod"/>
            </a:pPr>
            <a:r>
              <a:rPr lang="ru-RU" dirty="0"/>
              <a:t>Калач Д. Что такое </a:t>
            </a:r>
            <a:r>
              <a:rPr lang="en-US" dirty="0" smtClean="0"/>
              <a:t>TLS</a:t>
            </a:r>
            <a:r>
              <a:rPr lang="ru-RU" dirty="0" smtClean="0"/>
              <a:t>. – 2015. – </a:t>
            </a:r>
            <a:r>
              <a:rPr lang="en-US" dirty="0"/>
              <a:t>URL: https://habr.com/ru/post/258285</a:t>
            </a:r>
            <a:r>
              <a:rPr lang="en-US" dirty="0" smtClean="0"/>
              <a:t>/</a:t>
            </a:r>
          </a:p>
          <a:p>
            <a:pPr>
              <a:buFont typeface="Arial" pitchFamily="34" charset="0"/>
              <a:buAutoNum type="arabicPeriod"/>
            </a:pPr>
            <a:r>
              <a:rPr lang="ru-RU" dirty="0"/>
              <a:t>Протокол </a:t>
            </a:r>
            <a:r>
              <a:rPr lang="en-US" dirty="0" smtClean="0"/>
              <a:t>TLS. – 2018. </a:t>
            </a:r>
            <a:r>
              <a:rPr lang="en-US" dirty="0"/>
              <a:t>– URL: https://</a:t>
            </a:r>
            <a:r>
              <a:rPr lang="en-US" dirty="0" smtClean="0"/>
              <a:t>docs.microsoft.com/ru-ru/windows-server/security/tls/transport-layer-security-protocol</a:t>
            </a:r>
          </a:p>
          <a:p>
            <a:pPr>
              <a:buFont typeface="Arial" pitchFamily="34" charset="0"/>
              <a:buAutoNum type="arabicPeriod"/>
            </a:pPr>
            <a:r>
              <a:rPr lang="ru-RU" dirty="0"/>
              <a:t>Уваров А.С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ru-RU" dirty="0"/>
              <a:t>SSH-туннели на службе системного </a:t>
            </a:r>
            <a:r>
              <a:rPr lang="ru-RU" dirty="0" smtClean="0"/>
              <a:t>администратора</a:t>
            </a:r>
            <a:r>
              <a:rPr lang="en-US" dirty="0" smtClean="0"/>
              <a:t>. – 2017. </a:t>
            </a:r>
            <a:r>
              <a:rPr lang="en-US" dirty="0"/>
              <a:t>– URL: https://</a:t>
            </a:r>
            <a:r>
              <a:rPr lang="en-US" dirty="0" smtClean="0"/>
              <a:t>interface31.ru/tech_it/2017/04/ssh-tunneli-na-sluzhbe-sistemnogo-administratora.html</a:t>
            </a:r>
            <a:endParaRPr lang="ru-RU" dirty="0" smtClean="0"/>
          </a:p>
          <a:p>
            <a:pPr>
              <a:buFont typeface="Arial" pitchFamily="34" charset="0"/>
              <a:buAutoNum type="arabicPeriod"/>
            </a:pPr>
            <a:r>
              <a:rPr lang="en-US" dirty="0"/>
              <a:t>https://habr.com/ru/news/t/532968</a:t>
            </a:r>
            <a:r>
              <a:rPr lang="en-US" dirty="0" smtClean="0"/>
              <a:t>/</a:t>
            </a:r>
            <a:endParaRPr lang="ru-RU" dirty="0" smtClean="0"/>
          </a:p>
          <a:p>
            <a:pPr>
              <a:buFont typeface="Arial" pitchFamily="34" charset="0"/>
              <a:buAutoNum type="arabicPeriod"/>
            </a:pPr>
            <a:r>
              <a:rPr lang="en-US" dirty="0"/>
              <a:t>https://www.gazeta.ru/tech/2020/12/14/13399826/google_down.shtml</a:t>
            </a:r>
            <a:endParaRPr lang="ru-RU" dirty="0"/>
          </a:p>
          <a:p>
            <a:pPr>
              <a:buFont typeface="Arial" pitchFamily="34" charset="0"/>
              <a:buAutoNum type="arabicPeriod"/>
            </a:pPr>
            <a:endParaRPr lang="ru-RU" dirty="0" smtClean="0"/>
          </a:p>
          <a:p>
            <a:pPr>
              <a:buFont typeface="Arial" pitchFamily="34" charset="0"/>
              <a:buAutoNum type="arabicPeriod"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471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Виртуальные частные сети (</a:t>
            </a:r>
            <a:r>
              <a:rPr lang="en-US" dirty="0"/>
              <a:t>VPN)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Концепция построения защищенных виртуальных частных сетей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№7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875" y="2852936"/>
            <a:ext cx="8096250" cy="366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02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Виртуальные частные сети (</a:t>
            </a:r>
            <a:r>
              <a:rPr lang="en-US" dirty="0"/>
              <a:t>VPN)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Виртуальная частная сеть </a:t>
            </a:r>
            <a:r>
              <a:rPr lang="ru-RU" i="1" dirty="0"/>
              <a:t>(</a:t>
            </a:r>
            <a:r>
              <a:rPr lang="en-US" i="1" dirty="0"/>
              <a:t>Virtual Private Network</a:t>
            </a:r>
            <a:r>
              <a:rPr lang="ru-RU" i="1" dirty="0"/>
              <a:t>, </a:t>
            </a:r>
            <a:r>
              <a:rPr lang="en-US" i="1" dirty="0"/>
              <a:t>VPN</a:t>
            </a:r>
            <a:r>
              <a:rPr lang="ru-RU" i="1" dirty="0" smtClean="0"/>
              <a:t>) </a:t>
            </a:r>
          </a:p>
          <a:p>
            <a:pPr>
              <a:buFontTx/>
              <a:buChar char="-"/>
            </a:pPr>
            <a:r>
              <a:rPr lang="ru-RU" dirty="0" smtClean="0"/>
              <a:t>объединение ЛВС </a:t>
            </a:r>
            <a:r>
              <a:rPr lang="ru-RU" dirty="0"/>
              <a:t>и отдельных </a:t>
            </a:r>
            <a:r>
              <a:rPr lang="ru-RU" dirty="0" smtClean="0"/>
              <a:t>ПК через </a:t>
            </a:r>
            <a:r>
              <a:rPr lang="ru-RU" dirty="0"/>
              <a:t>открытую внешнюю среду передачи </a:t>
            </a:r>
            <a:r>
              <a:rPr lang="ru-RU" dirty="0" smtClean="0"/>
              <a:t>в </a:t>
            </a:r>
            <a:r>
              <a:rPr lang="ru-RU" dirty="0"/>
              <a:t>единую виртуальную </a:t>
            </a:r>
            <a:r>
              <a:rPr lang="ru-RU" dirty="0" smtClean="0"/>
              <a:t>безопасную сеть</a:t>
            </a:r>
          </a:p>
          <a:p>
            <a:pPr>
              <a:buFontTx/>
              <a:buChar char="-"/>
            </a:pPr>
            <a:r>
              <a:rPr lang="ru-RU" dirty="0" smtClean="0"/>
              <a:t>инфраструктура </a:t>
            </a:r>
            <a:r>
              <a:rPr lang="ru-RU" dirty="0"/>
              <a:t>логических соединений в публичной сети, которая имитирует свойства частной сети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№7</a:t>
            </a:r>
          </a:p>
        </p:txBody>
      </p:sp>
    </p:spTree>
    <p:extLst>
      <p:ext uri="{BB962C8B-B14F-4D97-AF65-F5344CB8AC3E}">
        <p14:creationId xmlns:p14="http://schemas.microsoft.com/office/powerpoint/2010/main" val="283536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Угрозы безопасности при подключении КС к открытым сетям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54292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/>
              <a:t>Основные угрозы</a:t>
            </a:r>
            <a:r>
              <a:rPr lang="ru-RU" dirty="0" smtClean="0"/>
              <a:t>:</a:t>
            </a:r>
          </a:p>
          <a:p>
            <a:r>
              <a:rPr lang="ru-RU" dirty="0" smtClean="0"/>
              <a:t>НСД к данным КС в процессе передачи</a:t>
            </a:r>
          </a:p>
          <a:p>
            <a:r>
              <a:rPr lang="ru-RU" dirty="0" smtClean="0"/>
              <a:t>НСД к ресурсам КС в рез-те проникновения</a:t>
            </a:r>
          </a:p>
          <a:p>
            <a:pPr marL="0" indent="0">
              <a:buNone/>
            </a:pPr>
            <a:r>
              <a:rPr lang="ru-RU" b="1" dirty="0" smtClean="0"/>
              <a:t>Основные функции ЗИ </a:t>
            </a:r>
            <a:r>
              <a:rPr lang="ru-RU" dirty="0" smtClean="0"/>
              <a:t>при передаче данных:</a:t>
            </a:r>
          </a:p>
          <a:p>
            <a:r>
              <a:rPr lang="ru-RU" dirty="0" smtClean="0"/>
              <a:t>аутентификация</a:t>
            </a:r>
          </a:p>
          <a:p>
            <a:r>
              <a:rPr lang="ru-RU" dirty="0" smtClean="0"/>
              <a:t>шифрование</a:t>
            </a:r>
          </a:p>
          <a:p>
            <a:r>
              <a:rPr lang="ru-RU" dirty="0" smtClean="0"/>
              <a:t>проверка подлинности и целостности</a:t>
            </a:r>
          </a:p>
          <a:p>
            <a:pPr marL="0" indent="0">
              <a:buNone/>
            </a:pPr>
            <a:r>
              <a:rPr lang="ru-RU" dirty="0" smtClean="0"/>
              <a:t>Использование </a:t>
            </a:r>
            <a:r>
              <a:rPr lang="ru-RU" b="1" i="1" dirty="0" err="1" smtClean="0"/>
              <a:t>криптотуннелей</a:t>
            </a:r>
            <a:r>
              <a:rPr lang="ru-RU" i="1" dirty="0" smtClean="0"/>
              <a:t> </a:t>
            </a:r>
            <a:r>
              <a:rPr lang="ru-RU" dirty="0" smtClean="0"/>
              <a:t>(</a:t>
            </a:r>
            <a:r>
              <a:rPr lang="ru-RU" i="1" dirty="0"/>
              <a:t>защищенных виртуальных </a:t>
            </a:r>
            <a:r>
              <a:rPr lang="ru-RU" i="1" dirty="0" smtClean="0"/>
              <a:t>каналов</a:t>
            </a:r>
            <a:r>
              <a:rPr lang="ru-RU" dirty="0" smtClean="0"/>
              <a:t>) позволяет </a:t>
            </a:r>
            <a:r>
              <a:rPr lang="ru-RU" b="1" dirty="0" smtClean="0"/>
              <a:t>безопасно передавать данные по открытым сетям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№7</a:t>
            </a:r>
          </a:p>
        </p:txBody>
      </p:sp>
    </p:spTree>
    <p:extLst>
      <p:ext uri="{BB962C8B-B14F-4D97-AF65-F5344CB8AC3E}">
        <p14:creationId xmlns:p14="http://schemas.microsoft.com/office/powerpoint/2010/main" val="76564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Основные задачи, решаемые </a:t>
            </a:r>
            <a:r>
              <a:rPr lang="en-US" dirty="0"/>
              <a:t>VPN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 algn="just">
              <a:buFont typeface="Wingdings" panose="05000000000000000000" pitchFamily="2" charset="2"/>
              <a:buAutoNum type="arabicPeriod"/>
              <a:defRPr/>
            </a:pPr>
            <a:r>
              <a:rPr lang="ru-RU" dirty="0"/>
              <a:t>Аутентификация взаимодействующих </a:t>
            </a:r>
            <a:r>
              <a:rPr lang="ru-RU" dirty="0" smtClean="0"/>
              <a:t>сторон</a:t>
            </a:r>
            <a:endParaRPr lang="ru-RU" dirty="0"/>
          </a:p>
          <a:p>
            <a:pPr marL="457200" indent="-457200" algn="just">
              <a:buFont typeface="Wingdings" panose="05000000000000000000" pitchFamily="2" charset="2"/>
              <a:buAutoNum type="arabicPeriod"/>
              <a:defRPr/>
            </a:pPr>
            <a:r>
              <a:rPr lang="ru-RU" dirty="0"/>
              <a:t>Криптографическая защита </a:t>
            </a:r>
            <a:r>
              <a:rPr lang="ru-RU" dirty="0" smtClean="0"/>
              <a:t>передаваемой информации</a:t>
            </a:r>
            <a:endParaRPr lang="ru-RU" dirty="0"/>
          </a:p>
          <a:p>
            <a:pPr marL="457200" indent="-457200" algn="just">
              <a:buFont typeface="Wingdings" panose="05000000000000000000" pitchFamily="2" charset="2"/>
              <a:buAutoNum type="arabicPeriod"/>
              <a:defRPr/>
            </a:pPr>
            <a:r>
              <a:rPr lang="ru-RU" dirty="0"/>
              <a:t>Подтверждение подлинности и целостности </a:t>
            </a:r>
            <a:r>
              <a:rPr lang="ru-RU" dirty="0" smtClean="0"/>
              <a:t>доставленной информации</a:t>
            </a:r>
            <a:endParaRPr lang="ru-RU" dirty="0"/>
          </a:p>
          <a:p>
            <a:pPr marL="457200" indent="-457200" algn="just">
              <a:buFont typeface="Wingdings" panose="05000000000000000000" pitchFamily="2" charset="2"/>
              <a:buAutoNum type="arabicPeriod"/>
              <a:defRPr/>
            </a:pPr>
            <a:r>
              <a:rPr lang="ru-RU" dirty="0"/>
              <a:t>Защита от повтора, задержки и удаления </a:t>
            </a:r>
            <a:r>
              <a:rPr lang="ru-RU" dirty="0" smtClean="0"/>
              <a:t>сообщений</a:t>
            </a:r>
            <a:endParaRPr lang="ru-RU" dirty="0"/>
          </a:p>
          <a:p>
            <a:pPr marL="457200" indent="-457200" algn="just">
              <a:buFont typeface="Wingdings" panose="05000000000000000000" pitchFamily="2" charset="2"/>
              <a:buAutoNum type="arabicPeriod"/>
              <a:defRPr/>
            </a:pPr>
            <a:r>
              <a:rPr lang="ru-RU" dirty="0"/>
              <a:t>Защита от отрицания фактов отправления и приема </a:t>
            </a:r>
            <a:r>
              <a:rPr lang="ru-RU" dirty="0" smtClean="0"/>
              <a:t>сообщений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№7</a:t>
            </a:r>
          </a:p>
        </p:txBody>
      </p:sp>
    </p:spTree>
    <p:extLst>
      <p:ext uri="{BB962C8B-B14F-4D97-AF65-F5344CB8AC3E}">
        <p14:creationId xmlns:p14="http://schemas.microsoft.com/office/powerpoint/2010/main" val="4352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Основные </a:t>
            </a:r>
            <a:r>
              <a:rPr lang="ru-RU" dirty="0" smtClean="0"/>
              <a:t>компоненты </a:t>
            </a:r>
            <a:r>
              <a:rPr lang="en-US" dirty="0" smtClean="0"/>
              <a:t>VPN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0364" y="1412776"/>
            <a:ext cx="8363272" cy="5429199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Инициатор туннеля инкапсулирует (встраивает) пакеты в новый пакет, содержащий </a:t>
            </a:r>
            <a:r>
              <a:rPr lang="ru-RU" dirty="0" smtClean="0"/>
              <a:t>новый заголовок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Терминатор </a:t>
            </a:r>
            <a:r>
              <a:rPr lang="ru-RU" dirty="0"/>
              <a:t>туннеля выполняет процесс обратный инкапсуляции </a:t>
            </a:r>
            <a:r>
              <a:rPr lang="ru-RU" dirty="0" smtClean="0"/>
              <a:t>— удаляет </a:t>
            </a:r>
            <a:r>
              <a:rPr lang="ru-RU" dirty="0"/>
              <a:t>новые заголовки и направляет </a:t>
            </a:r>
            <a:r>
              <a:rPr lang="ru-RU" dirty="0" smtClean="0"/>
              <a:t>исходный </a:t>
            </a:r>
            <a:r>
              <a:rPr lang="ru-RU" dirty="0"/>
              <a:t>пакет в локальный стек </a:t>
            </a:r>
            <a:r>
              <a:rPr lang="ru-RU" dirty="0" smtClean="0"/>
              <a:t>протоколов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Конфиденциальность </a:t>
            </a:r>
            <a:r>
              <a:rPr lang="ru-RU" dirty="0" smtClean="0"/>
              <a:t>обеспечивается </a:t>
            </a:r>
            <a:r>
              <a:rPr lang="ru-RU" dirty="0"/>
              <a:t>путем </a:t>
            </a:r>
            <a:r>
              <a:rPr lang="ru-RU" dirty="0" smtClean="0"/>
              <a:t>зашифровывания</a:t>
            </a:r>
            <a:r>
              <a:rPr lang="ru-RU" dirty="0"/>
              <a:t>, а целостность и подлинность - путем формирования цифровой подписи.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№7</a:t>
            </a:r>
          </a:p>
        </p:txBody>
      </p:sp>
      <p:pic>
        <p:nvPicPr>
          <p:cNvPr id="2050" name="Picture 2" descr="https://ozlib.com/htm/img/7/20365/16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276872"/>
            <a:ext cx="538162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557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Классификация </a:t>
            </a:r>
            <a:r>
              <a:rPr lang="en-US" dirty="0"/>
              <a:t>VPN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По типу используемых каналов</a:t>
            </a:r>
          </a:p>
          <a:p>
            <a:pPr lvl="0"/>
            <a:r>
              <a:rPr lang="ru-RU" dirty="0"/>
              <a:t>По архитектуре технической реализации</a:t>
            </a:r>
          </a:p>
          <a:p>
            <a:r>
              <a:rPr lang="ru-RU" dirty="0"/>
              <a:t>По способу технической реализации</a:t>
            </a:r>
          </a:p>
          <a:p>
            <a:pPr lvl="0"/>
            <a:r>
              <a:rPr lang="ru-RU" dirty="0" smtClean="0"/>
              <a:t>По </a:t>
            </a:r>
            <a:r>
              <a:rPr lang="ru-RU" dirty="0"/>
              <a:t>протоколам </a:t>
            </a:r>
            <a:r>
              <a:rPr lang="ru-RU" dirty="0" err="1"/>
              <a:t>туннелирования</a:t>
            </a:r>
            <a:r>
              <a:rPr lang="ru-RU" dirty="0"/>
              <a:t> и уровням эталонных </a:t>
            </a:r>
            <a:r>
              <a:rPr lang="ru-RU" dirty="0" smtClean="0"/>
              <a:t>моделей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№7</a:t>
            </a:r>
          </a:p>
        </p:txBody>
      </p:sp>
    </p:spTree>
    <p:extLst>
      <p:ext uri="{BB962C8B-B14F-4D97-AF65-F5344CB8AC3E}">
        <p14:creationId xmlns:p14="http://schemas.microsoft.com/office/powerpoint/2010/main" val="139201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16224</TotalTime>
  <Words>1085</Words>
  <Application>Microsoft Office PowerPoint</Application>
  <PresentationFormat>Экран (4:3)</PresentationFormat>
  <Paragraphs>193</Paragraphs>
  <Slides>30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Arial</vt:lpstr>
      <vt:lpstr>Calibri</vt:lpstr>
      <vt:lpstr>Times New Roman</vt:lpstr>
      <vt:lpstr>Wingdings</vt:lpstr>
      <vt:lpstr>Тема Office</vt:lpstr>
      <vt:lpstr>Visio</vt:lpstr>
      <vt:lpstr>Защита информации в компьютерных сетях</vt:lpstr>
      <vt:lpstr>Масштабный сбой в Google</vt:lpstr>
      <vt:lpstr>Масштабный сбой в Google</vt:lpstr>
      <vt:lpstr>Виртуальные частные сети (VPN)</vt:lpstr>
      <vt:lpstr>Виртуальные частные сети (VPN)</vt:lpstr>
      <vt:lpstr>Угрозы безопасности при подключении КС к открытым сетям</vt:lpstr>
      <vt:lpstr>Основные задачи, решаемые VPN</vt:lpstr>
      <vt:lpstr>Основные компоненты VPN</vt:lpstr>
      <vt:lpstr>Классификация VPN</vt:lpstr>
      <vt:lpstr>Классификация по типу используемых каналов</vt:lpstr>
      <vt:lpstr>Классификация по архитектуре технической реализации</vt:lpstr>
      <vt:lpstr>Классификация по способу технической реализации</vt:lpstr>
      <vt:lpstr>Классификация VPN по протоколам и уровням эталонных моделей</vt:lpstr>
      <vt:lpstr>VPN канального уровня</vt:lpstr>
      <vt:lpstr>VPN сетевого уровня</vt:lpstr>
      <vt:lpstr>VPN верхнего слоя</vt:lpstr>
      <vt:lpstr>Зависимость VPN от уровня</vt:lpstr>
      <vt:lpstr>Виртуальные частные сети (VPN)</vt:lpstr>
      <vt:lpstr>Системы анализа защищенности компьютерных сетей. Сканеры защищенности компьютерных сетей</vt:lpstr>
      <vt:lpstr>Сканеры защищенности компьютерных сетей</vt:lpstr>
      <vt:lpstr>Механизмы работы сканеров безопасности</vt:lpstr>
      <vt:lpstr>Работа сканера уязвимостей</vt:lpstr>
      <vt:lpstr>Виды сканеров</vt:lpstr>
      <vt:lpstr>Сканеры безопасности</vt:lpstr>
      <vt:lpstr>Методика использования сканеров</vt:lpstr>
      <vt:lpstr>I и II этапы</vt:lpstr>
      <vt:lpstr>Выявление уязвимостей </vt:lpstr>
      <vt:lpstr>Сканирование сервисов баз данных</vt:lpstr>
      <vt:lpstr>Сканеры защищенности компьютерных сетей. Заключение</vt:lpstr>
      <vt:lpstr>Использованная литература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Галимова Рузиля Айдаровна</dc:creator>
  <cp:lastModifiedBy>AMP</cp:lastModifiedBy>
  <cp:revision>439</cp:revision>
  <dcterms:created xsi:type="dcterms:W3CDTF">2020-09-07T06:27:49Z</dcterms:created>
  <dcterms:modified xsi:type="dcterms:W3CDTF">2021-01-05T14:52:41Z</dcterms:modified>
</cp:coreProperties>
</file>