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6" r:id="rId79"/>
    <p:sldId id="337" r:id="rId80"/>
    <p:sldId id="338" r:id="rId81"/>
    <p:sldId id="339" r:id="rId82"/>
    <p:sldId id="340" r:id="rId83"/>
    <p:sldId id="341" r:id="rId84"/>
    <p:sldId id="342" r:id="rId85"/>
    <p:sldId id="343" r:id="rId86"/>
    <p:sldId id="344" r:id="rId87"/>
    <p:sldId id="345" r:id="rId88"/>
    <p:sldId id="346" r:id="rId89"/>
    <p:sldId id="347" r:id="rId90"/>
    <p:sldId id="348" r:id="rId91"/>
    <p:sldId id="349" r:id="rId92"/>
    <p:sldId id="350" r:id="rId93"/>
    <p:sldId id="351" r:id="rId94"/>
    <p:sldId id="352" r:id="rId95"/>
    <p:sldId id="353" r:id="rId96"/>
    <p:sldId id="354" r:id="rId97"/>
    <p:sldId id="355" r:id="rId98"/>
    <p:sldId id="356" r:id="rId99"/>
    <p:sldId id="357" r:id="rId100"/>
    <p:sldId id="358" r:id="rId101"/>
    <p:sldId id="359" r:id="rId102"/>
    <p:sldId id="360" r:id="rId103"/>
    <p:sldId id="361" r:id="rId10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theme" Target="theme/theme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8FBFC-CD4E-433D-891A-ADFB5E12E29F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D375-EEDD-4B3B-95F9-A8F156874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559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8FBFC-CD4E-433D-891A-ADFB5E12E29F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D375-EEDD-4B3B-95F9-A8F156874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486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8FBFC-CD4E-433D-891A-ADFB5E12E29F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D375-EEDD-4B3B-95F9-A8F156874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010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8FBFC-CD4E-433D-891A-ADFB5E12E29F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D375-EEDD-4B3B-95F9-A8F156874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5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8FBFC-CD4E-433D-891A-ADFB5E12E29F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D375-EEDD-4B3B-95F9-A8F156874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426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8FBFC-CD4E-433D-891A-ADFB5E12E29F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D375-EEDD-4B3B-95F9-A8F156874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205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8FBFC-CD4E-433D-891A-ADFB5E12E29F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D375-EEDD-4B3B-95F9-A8F156874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920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8FBFC-CD4E-433D-891A-ADFB5E12E29F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D375-EEDD-4B3B-95F9-A8F156874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26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8FBFC-CD4E-433D-891A-ADFB5E12E29F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D375-EEDD-4B3B-95F9-A8F156874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5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8FBFC-CD4E-433D-891A-ADFB5E12E29F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D375-EEDD-4B3B-95F9-A8F156874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095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8FBFC-CD4E-433D-891A-ADFB5E12E29F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D375-EEDD-4B3B-95F9-A8F156874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921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8FBFC-CD4E-433D-891A-ADFB5E12E29F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AD375-EEDD-4B3B-95F9-A8F156874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18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5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6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7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08720"/>
            <a:ext cx="9144000" cy="396044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Проектирование 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защищенных телекоммуникационных 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систем (ЗТКС)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(материалы к практическим занятиям)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849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Компоненты АС</a:t>
            </a:r>
          </a:p>
        </p:txBody>
      </p:sp>
      <p:sp>
        <p:nvSpPr>
          <p:cNvPr id="71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ru-RU" sz="2000"/>
              <a:t>Организационного обеспечение – совокупность документов, устанавливающих организационную структуру, права и обязанности пользователей и эксплуатационного персонала АС в условиях функционирования, проверки, и обеспечения работоспособности АС.</a:t>
            </a:r>
          </a:p>
          <a:p>
            <a:pPr algn="just">
              <a:lnSpc>
                <a:spcPct val="90000"/>
              </a:lnSpc>
            </a:pPr>
            <a:r>
              <a:rPr lang="ru-RU" sz="2000"/>
              <a:t>Правовое обеспечение – совокупность правовых норм, регламентирующих правовые отношения при функционировании АС и юридический статус результатов ее функционирования.</a:t>
            </a:r>
          </a:p>
          <a:p>
            <a:pPr algn="just">
              <a:lnSpc>
                <a:spcPct val="90000"/>
              </a:lnSpc>
            </a:pPr>
            <a:r>
              <a:rPr lang="ru-RU" sz="2000"/>
              <a:t>Методическое обеспечение – совокупность документов, описывающих технологию функционирования АС, методы выбора и применения пользователями технологических приемов для получения конкретных результатов при функционировании АС.</a:t>
            </a:r>
          </a:p>
          <a:p>
            <a:pPr algn="just">
              <a:lnSpc>
                <a:spcPct val="90000"/>
              </a:lnSpc>
            </a:pPr>
            <a:r>
              <a:rPr lang="ru-RU" sz="2000"/>
              <a:t>АРМ – программно-аппаратный комплекс, предназначенных для определенного вида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3733252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4755" grpId="0" build="p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8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Администрирование защищенных АС</a:t>
            </a:r>
          </a:p>
        </p:txBody>
      </p:sp>
      <p:sp>
        <p:nvSpPr>
          <p:cNvPr id="804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8359775" cy="50403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/>
              <a:t>Планирование и организация работы пользователей;</a:t>
            </a:r>
          </a:p>
          <a:p>
            <a:pPr lvl="1">
              <a:lnSpc>
                <a:spcPct val="80000"/>
              </a:lnSpc>
            </a:pPr>
            <a:r>
              <a:rPr lang="ru-RU" sz="2200"/>
              <a:t>Планирование структуры информационных ресурсов и коллектива пользователей;</a:t>
            </a:r>
          </a:p>
          <a:p>
            <a:pPr lvl="1">
              <a:lnSpc>
                <a:spcPct val="80000"/>
              </a:lnSpc>
            </a:pPr>
            <a:r>
              <a:rPr lang="ru-RU" sz="2200"/>
              <a:t>Регистрация пользователей;</a:t>
            </a:r>
          </a:p>
          <a:p>
            <a:pPr lvl="1">
              <a:lnSpc>
                <a:spcPct val="80000"/>
              </a:lnSpc>
            </a:pPr>
            <a:r>
              <a:rPr lang="ru-RU" sz="2200"/>
              <a:t>Установление полномочий;</a:t>
            </a:r>
          </a:p>
          <a:p>
            <a:pPr lvl="1">
              <a:lnSpc>
                <a:spcPct val="80000"/>
              </a:lnSpc>
            </a:pPr>
            <a:r>
              <a:rPr lang="ru-RU" sz="2200"/>
              <a:t>Обучение.</a:t>
            </a:r>
          </a:p>
          <a:p>
            <a:pPr>
              <a:lnSpc>
                <a:spcPct val="80000"/>
              </a:lnSpc>
            </a:pPr>
            <a:r>
              <a:rPr lang="ru-RU" sz="2000"/>
              <a:t>Управление конфигурацией ПО, ТСОИ;</a:t>
            </a:r>
          </a:p>
          <a:p>
            <a:pPr>
              <a:lnSpc>
                <a:spcPct val="80000"/>
              </a:lnSpc>
            </a:pPr>
            <a:r>
              <a:rPr lang="ru-RU" sz="2000"/>
              <a:t>Обеспечение целостности и сохранности информационной базы;</a:t>
            </a:r>
          </a:p>
          <a:p>
            <a:pPr>
              <a:lnSpc>
                <a:spcPct val="80000"/>
              </a:lnSpc>
            </a:pPr>
            <a:r>
              <a:rPr lang="ru-RU" sz="2000"/>
              <a:t>Антивирусная защита ПО;</a:t>
            </a:r>
          </a:p>
          <a:p>
            <a:pPr>
              <a:lnSpc>
                <a:spcPct val="80000"/>
              </a:lnSpc>
            </a:pPr>
            <a:r>
              <a:rPr lang="ru-RU" sz="2000"/>
              <a:t>Управление функционированием СЗИ (реализация политики безопасности в настройках, параметрах и процедурах функционирования АС и СЗИ).</a:t>
            </a:r>
          </a:p>
          <a:p>
            <a:pPr>
              <a:lnSpc>
                <a:spcPct val="80000"/>
              </a:lnSpc>
            </a:pPr>
            <a:r>
              <a:rPr lang="ru-RU" sz="2000"/>
              <a:t>Организация и обеспечение безопасного содержания и законодательно установленного порядка использования дистрибутивов ПО, модификации и восстановления ПО;</a:t>
            </a:r>
          </a:p>
          <a:p>
            <a:pPr>
              <a:lnSpc>
                <a:spcPct val="80000"/>
              </a:lnSpc>
            </a:pPr>
            <a:r>
              <a:rPr lang="ru-RU" sz="2000"/>
              <a:t>Мониторинг, контроль, аудит безопасности в АС.</a:t>
            </a:r>
          </a:p>
        </p:txBody>
      </p:sp>
    </p:spTree>
    <p:extLst>
      <p:ext uri="{BB962C8B-B14F-4D97-AF65-F5344CB8AC3E}">
        <p14:creationId xmlns:p14="http://schemas.microsoft.com/office/powerpoint/2010/main" val="1854271868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Снятие с эксплуатации защищенных АС</a:t>
            </a:r>
          </a:p>
        </p:txBody>
      </p:sp>
      <p:sp>
        <p:nvSpPr>
          <p:cNvPr id="80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Мероприятия по выводу из эксплуатации защищенных АС, обеспечивающие требования безопасности информации, стабильность информационных потоков в информационной инфраструктуре предприятия</a:t>
            </a:r>
          </a:p>
          <a:p>
            <a:pPr>
              <a:buFont typeface="Wingdings" pitchFamily="2" charset="2"/>
              <a:buNone/>
            </a:pPr>
            <a:endParaRPr lang="ru-RU" dirty="0"/>
          </a:p>
          <a:p>
            <a:pPr>
              <a:buFont typeface="Wingdings" pitchFamily="2" charset="2"/>
              <a:buNone/>
            </a:pPr>
            <a:r>
              <a:rPr lang="ru-RU" u="sng" dirty="0" smtClean="0"/>
              <a:t>Включает:</a:t>
            </a:r>
            <a:endParaRPr lang="ru-RU" u="sng" dirty="0"/>
          </a:p>
          <a:p>
            <a:r>
              <a:rPr lang="ru-RU" dirty="0"/>
              <a:t>Архивирование ресурсов информационной базы;</a:t>
            </a:r>
          </a:p>
          <a:p>
            <a:r>
              <a:rPr lang="ru-RU" dirty="0"/>
              <a:t>Гарантированная очистка носителей информации;</a:t>
            </a:r>
          </a:p>
          <a:p>
            <a:r>
              <a:rPr lang="ru-RU" dirty="0"/>
              <a:t>Физическое уничтожение носителей информации;</a:t>
            </a:r>
          </a:p>
          <a:p>
            <a:r>
              <a:rPr lang="ru-RU" dirty="0"/>
              <a:t>Списание ТСОИ и их утилизация</a:t>
            </a:r>
          </a:p>
        </p:txBody>
      </p:sp>
    </p:spTree>
    <p:extLst>
      <p:ext uri="{BB962C8B-B14F-4D97-AF65-F5344CB8AC3E}">
        <p14:creationId xmlns:p14="http://schemas.microsoft.com/office/powerpoint/2010/main" val="4193795040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0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069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-26988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2047877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Эксплуатационные документы организации</a:t>
            </a:r>
          </a:p>
        </p:txBody>
      </p:sp>
      <p:sp>
        <p:nvSpPr>
          <p:cNvPr id="80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Инструкция по технике безопасности для каждого вида ТСОИ;</a:t>
            </a:r>
          </a:p>
          <a:p>
            <a:r>
              <a:rPr lang="ru-RU"/>
              <a:t>Инструкция по проведению технического обслуживания, содержащая обязанности и технологию выполнения работ;</a:t>
            </a:r>
          </a:p>
          <a:p>
            <a:r>
              <a:rPr lang="ru-RU"/>
              <a:t>Журнал закрепления ТСОИ;</a:t>
            </a:r>
          </a:p>
          <a:p>
            <a:r>
              <a:rPr lang="ru-RU"/>
              <a:t>Журнал учета неисправностей ТСОИ.</a:t>
            </a:r>
          </a:p>
        </p:txBody>
      </p:sp>
    </p:spTree>
    <p:extLst>
      <p:ext uri="{BB962C8B-B14F-4D97-AF65-F5344CB8AC3E}">
        <p14:creationId xmlns:p14="http://schemas.microsoft.com/office/powerpoint/2010/main" val="42099766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Структура АС</a:t>
            </a:r>
          </a:p>
        </p:txBody>
      </p:sp>
      <p:pic>
        <p:nvPicPr>
          <p:cNvPr id="7157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1438"/>
            <a:ext cx="8999538" cy="523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27936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Структура АС</a:t>
            </a:r>
          </a:p>
        </p:txBody>
      </p:sp>
      <p:sp>
        <p:nvSpPr>
          <p:cNvPr id="71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680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3" y="1239838"/>
            <a:ext cx="9047162" cy="542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22021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Структура АС</a:t>
            </a:r>
          </a:p>
        </p:txBody>
      </p:sp>
      <p:sp>
        <p:nvSpPr>
          <p:cNvPr id="71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8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1208088"/>
            <a:ext cx="9220200" cy="567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70274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Структура АС</a:t>
            </a:r>
          </a:p>
        </p:txBody>
      </p:sp>
      <p:sp>
        <p:nvSpPr>
          <p:cNvPr id="71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88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350" y="1069975"/>
            <a:ext cx="9410700" cy="574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2654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Структура АС</a:t>
            </a:r>
          </a:p>
        </p:txBody>
      </p:sp>
      <p:sp>
        <p:nvSpPr>
          <p:cNvPr id="71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98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450" y="1052513"/>
            <a:ext cx="9486900" cy="583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9126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АС в защищенном исполнении</a:t>
            </a:r>
          </a:p>
        </p:txBody>
      </p:sp>
      <p:sp>
        <p:nvSpPr>
          <p:cNvPr id="76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lnSpc>
                <a:spcPct val="90000"/>
              </a:lnSpc>
            </a:pPr>
            <a:r>
              <a:rPr lang="ru-RU" b="1"/>
              <a:t>Автоматизированная система в защищенном исполнении</a:t>
            </a:r>
            <a:r>
              <a:rPr lang="ru-RU"/>
              <a:t> - автоматизированная система, реализующая информационную технологию выполнения установленных функций в соответствии с требованиями стандартов и/или нормативных документов по защите информации. </a:t>
            </a:r>
          </a:p>
          <a:p>
            <a:pPr algn="just">
              <a:lnSpc>
                <a:spcPct val="90000"/>
              </a:lnSpc>
            </a:pPr>
            <a:r>
              <a:rPr lang="ru-RU"/>
              <a:t>Целью создания АСЗИ является исключение или существенное затруднение получения злоумышленником защищаемой информации, обрабатываемой в АС, а также исключение или существенное затруднение несанкционированного и/или непреднамеренного воздействия на защищаемую обрабатываемую информацию и ее носители.</a:t>
            </a:r>
          </a:p>
        </p:txBody>
      </p:sp>
    </p:spTree>
    <p:extLst>
      <p:ext uri="{BB962C8B-B14F-4D97-AF65-F5344CB8AC3E}">
        <p14:creationId xmlns:p14="http://schemas.microsoft.com/office/powerpoint/2010/main" val="1909692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6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6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6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6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6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697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АС в защищенном исполнении</a:t>
            </a:r>
          </a:p>
        </p:txBody>
      </p:sp>
      <p:sp>
        <p:nvSpPr>
          <p:cNvPr id="76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153400" cy="5256212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90000"/>
              </a:lnSpc>
            </a:pPr>
            <a:r>
              <a:rPr lang="ru-RU"/>
              <a:t>Организации-участники работ по созданию АСЗИ должны иметь лицензии на право проведения работ в области защиты информации. Лицензирование организаций и предприятий осуществляется в установленном порядке. </a:t>
            </a:r>
          </a:p>
          <a:p>
            <a:pPr algn="just">
              <a:lnSpc>
                <a:spcPct val="90000"/>
              </a:lnSpc>
            </a:pPr>
            <a:r>
              <a:rPr lang="ru-RU"/>
              <a:t>Работы по созданию, производству и эксплуатации АСЗИ с использованием шифровальных средств для защиты сведений, отнесенных к государственной тайне, организуются в соответствии с положениями нормативных актов Российской Федерации, определяющих порядок разработки, изготовления и обеспечения эксплуатации шифровальных средств (</a:t>
            </a:r>
            <a:r>
              <a:rPr lang="ru-RU" b="1"/>
              <a:t>ПКЗ 2005 – Положение о разработке производстве, реализации и эксплуатации шифровальных средств защиты информации</a:t>
            </a:r>
            <a:r>
              <a:rPr lang="ru-RU"/>
              <a:t>). </a:t>
            </a:r>
          </a:p>
          <a:p>
            <a:pPr>
              <a:lnSpc>
                <a:spcPct val="90000"/>
              </a:lnSpc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140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6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6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6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6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6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0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СЗИ в АС</a:t>
            </a:r>
          </a:p>
        </p:txBody>
      </p:sp>
      <p:pic>
        <p:nvPicPr>
          <p:cNvPr id="7209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0113" y="115888"/>
            <a:ext cx="11017251" cy="660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359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2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19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3138" y="146050"/>
            <a:ext cx="11233151" cy="673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309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5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Нормативно-методические источники</a:t>
            </a:r>
          </a:p>
        </p:txBody>
      </p:sp>
      <p:sp>
        <p:nvSpPr>
          <p:cNvPr id="70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sz="1800"/>
              <a:t>РД 50-680-88. Методические указания. Автоматизированные системы. Основные положения.</a:t>
            </a:r>
          </a:p>
          <a:p>
            <a:pPr>
              <a:lnSpc>
                <a:spcPct val="90000"/>
              </a:lnSpc>
            </a:pPr>
            <a:r>
              <a:rPr lang="ru-RU" sz="1800"/>
              <a:t>ГОСТ Р 51275-99. Защита информации. Объект информатизации. Факторы, воздействующие на информацию.</a:t>
            </a:r>
          </a:p>
          <a:p>
            <a:pPr>
              <a:lnSpc>
                <a:spcPct val="90000"/>
              </a:lnSpc>
            </a:pPr>
            <a:r>
              <a:rPr lang="ru-RU" sz="1800"/>
              <a:t>ГОСТ Р 50739-95. СВТ. Защита от НСД к информации. Общие технические требования.</a:t>
            </a:r>
          </a:p>
          <a:p>
            <a:pPr>
              <a:lnSpc>
                <a:spcPct val="90000"/>
              </a:lnSpc>
            </a:pPr>
            <a:r>
              <a:rPr lang="ru-RU" sz="1800"/>
              <a:t>ГОСТ Р 51624-2000. Защита информации. АС в защищенном исполнении. Общие требования.</a:t>
            </a:r>
          </a:p>
          <a:p>
            <a:pPr>
              <a:lnSpc>
                <a:spcPct val="90000"/>
              </a:lnSpc>
            </a:pPr>
            <a:r>
              <a:rPr lang="ru-RU" sz="1800"/>
              <a:t>ГОСТ 34.601-90. Информационная технология. Автоматизированные системы. Стадии создания.</a:t>
            </a:r>
          </a:p>
          <a:p>
            <a:pPr>
              <a:lnSpc>
                <a:spcPct val="90000"/>
              </a:lnSpc>
            </a:pPr>
            <a:r>
              <a:rPr lang="ru-RU" sz="1800"/>
              <a:t>ГОСТ 34.602-89. Информационная технология. Техническое задание на создание автоматизированной системы.</a:t>
            </a:r>
          </a:p>
          <a:p>
            <a:pPr>
              <a:lnSpc>
                <a:spcPct val="90000"/>
              </a:lnSpc>
            </a:pPr>
            <a:r>
              <a:rPr lang="ru-RU" sz="1800"/>
              <a:t>ГОСТ Р 51583-2000. Защита информации. Порядок создания АС в защищенном исполнении. Общие положения.</a:t>
            </a:r>
          </a:p>
          <a:p>
            <a:pPr>
              <a:lnSpc>
                <a:spcPct val="90000"/>
              </a:lnSpc>
            </a:pPr>
            <a:r>
              <a:rPr lang="ru-RU" sz="1800"/>
              <a:t>ГОСТ 34.201-89. Информационная технология. Виды, комплектность и обозначение документов при создании АС.</a:t>
            </a:r>
          </a:p>
          <a:p>
            <a:pPr>
              <a:lnSpc>
                <a:spcPct val="90000"/>
              </a:lnSpc>
            </a:pPr>
            <a:r>
              <a:rPr lang="ru-RU" sz="1800"/>
              <a:t>ГОСТ 34.603-92. Информационная технология. Виды испытаний автоматизированных систем.</a:t>
            </a:r>
          </a:p>
          <a:p>
            <a:pPr>
              <a:lnSpc>
                <a:spcPct val="90000"/>
              </a:lnSpc>
            </a:pPr>
            <a:endParaRPr lang="ru-RU" sz="1800"/>
          </a:p>
        </p:txBody>
      </p:sp>
    </p:spTree>
    <p:extLst>
      <p:ext uri="{BB962C8B-B14F-4D97-AF65-F5344CB8AC3E}">
        <p14:creationId xmlns:p14="http://schemas.microsoft.com/office/powerpoint/2010/main" val="3994182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0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0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0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0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0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0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0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0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0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0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0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0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0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0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0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05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05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05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05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05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05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5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055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055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055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553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7008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Объекты защиты и угрозы безопасности </a:t>
            </a:r>
            <a:r>
              <a:rPr lang="ru-RU" dirty="0" smtClean="0"/>
              <a:t>АСЗИ/ЗТКС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58901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2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39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9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99718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2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49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50800"/>
            <a:ext cx="9247187" cy="676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05970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2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60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4450"/>
            <a:ext cx="9139237" cy="6684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4695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844824"/>
            <a:ext cx="8568952" cy="1143000"/>
          </a:xfrm>
        </p:spPr>
        <p:txBody>
          <a:bodyPr>
            <a:noAutofit/>
          </a:bodyPr>
          <a:lstStyle/>
          <a:p>
            <a:r>
              <a:rPr lang="ru-RU" sz="4800" b="1" dirty="0"/>
              <a:t>Требования по защите СВТ и АС 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от НСД</a:t>
            </a:r>
            <a:r>
              <a:rPr lang="ru-RU" sz="4800" b="1" dirty="0"/>
              <a:t/>
            </a:r>
            <a:br>
              <a:rPr lang="ru-RU" sz="4800" b="1" dirty="0"/>
            </a:b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1345416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772816"/>
            <a:ext cx="8496944" cy="1143000"/>
          </a:xfrm>
        </p:spPr>
        <p:txBody>
          <a:bodyPr>
            <a:noAutofit/>
          </a:bodyPr>
          <a:lstStyle/>
          <a:p>
            <a:r>
              <a:rPr lang="ru-RU" sz="4800" b="1" dirty="0"/>
              <a:t>Жизненный цикл и порядок создания </a:t>
            </a:r>
            <a:r>
              <a:rPr lang="ru-RU" sz="4800" b="1" dirty="0" smtClean="0"/>
              <a:t>АСЗИ/ЗТКС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40547603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2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90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5413"/>
            <a:ext cx="9144000" cy="6688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19005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1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Исходные положения по созданию </a:t>
            </a:r>
            <a:r>
              <a:rPr lang="ru-RU" dirty="0" smtClean="0"/>
              <a:t>АСЗИ/ЗТКС</a:t>
            </a:r>
            <a:endParaRPr lang="ru-RU" dirty="0"/>
          </a:p>
        </p:txBody>
      </p:sp>
      <p:sp>
        <p:nvSpPr>
          <p:cNvPr id="73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lnSpc>
                <a:spcPct val="90000"/>
              </a:lnSpc>
            </a:pPr>
            <a:r>
              <a:rPr lang="ru-RU"/>
              <a:t>Создание АС осуществляют </a:t>
            </a:r>
            <a:r>
              <a:rPr lang="ru-RU" b="1"/>
              <a:t>в плановом порядке</a:t>
            </a:r>
            <a:r>
              <a:rPr lang="ru-RU"/>
              <a:t>.</a:t>
            </a:r>
          </a:p>
          <a:p>
            <a:pPr algn="just">
              <a:lnSpc>
                <a:spcPct val="90000"/>
              </a:lnSpc>
            </a:pPr>
            <a:r>
              <a:rPr lang="ru-RU"/>
              <a:t>Планирование и разработку АС (в отличие от СВТ) осуществляют как для продукции </a:t>
            </a:r>
            <a:r>
              <a:rPr lang="ru-RU" b="1"/>
              <a:t>единичного производства.</a:t>
            </a:r>
          </a:p>
          <a:p>
            <a:pPr algn="just">
              <a:lnSpc>
                <a:spcPct val="90000"/>
              </a:lnSpc>
            </a:pPr>
            <a:r>
              <a:rPr lang="ru-RU"/>
              <a:t>АС создают </a:t>
            </a:r>
            <a:r>
              <a:rPr lang="ru-RU" b="1"/>
              <a:t>проектным путем </a:t>
            </a:r>
            <a:r>
              <a:rPr lang="ru-RU"/>
              <a:t>с последующей комплектацией изделиями серийного и единичного производства и проведением строительных, монтажных, наладочных и пусковых работ.</a:t>
            </a:r>
          </a:p>
          <a:p>
            <a:pPr algn="just">
              <a:lnSpc>
                <a:spcPct val="90000"/>
              </a:lnSpc>
            </a:pPr>
            <a:r>
              <a:rPr lang="ru-RU"/>
              <a:t>Основным документом, определяющим порядок создания и требования к АС, является </a:t>
            </a:r>
            <a:r>
              <a:rPr lang="ru-RU" b="1"/>
              <a:t>техническое задание на создание АС</a:t>
            </a:r>
            <a:r>
              <a:rPr lang="ru-RU"/>
              <a:t>. Разработку АС и ее приемку при вводе в действие проводят в соответствие с ТЗ.</a:t>
            </a:r>
          </a:p>
        </p:txBody>
      </p:sp>
    </p:spTree>
    <p:extLst>
      <p:ext uri="{BB962C8B-B14F-4D97-AF65-F5344CB8AC3E}">
        <p14:creationId xmlns:p14="http://schemas.microsoft.com/office/powerpoint/2010/main" val="338260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3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3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3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3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3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3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3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3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3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3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011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805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Принципы создания АС (РД 50-680-88)</a:t>
            </a:r>
          </a:p>
        </p:txBody>
      </p:sp>
      <p:sp>
        <p:nvSpPr>
          <p:cNvPr id="73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196975"/>
            <a:ext cx="8153400" cy="5184775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80000"/>
              </a:lnSpc>
            </a:pPr>
            <a:r>
              <a:rPr lang="ru-RU" sz="2000"/>
              <a:t>Принцип системности.</a:t>
            </a:r>
          </a:p>
          <a:p>
            <a:pPr lvl="1" algn="just">
              <a:lnSpc>
                <a:spcPct val="80000"/>
              </a:lnSpc>
            </a:pPr>
            <a:r>
              <a:rPr lang="ru-RU" sz="2000"/>
              <a:t>Должны быть установлены такие связи между структурными элементами системы, которые обеспечивают целостность АС и ее взаимодействие с другими системами.</a:t>
            </a:r>
          </a:p>
          <a:p>
            <a:pPr algn="just">
              <a:lnSpc>
                <a:spcPct val="80000"/>
              </a:lnSpc>
            </a:pPr>
            <a:r>
              <a:rPr lang="ru-RU" sz="2000"/>
              <a:t>Принцип развития (открытости).</a:t>
            </a:r>
          </a:p>
          <a:p>
            <a:pPr lvl="1" algn="just">
              <a:lnSpc>
                <a:spcPct val="80000"/>
              </a:lnSpc>
            </a:pPr>
            <a:r>
              <a:rPr lang="ru-RU" sz="2000"/>
              <a:t>АС должна создаваться с учетом возможности пополнения и обновления функций и состава АС без нарушения ее функционирования.</a:t>
            </a:r>
          </a:p>
          <a:p>
            <a:pPr algn="just">
              <a:lnSpc>
                <a:spcPct val="80000"/>
              </a:lnSpc>
            </a:pPr>
            <a:r>
              <a:rPr lang="ru-RU" sz="2000"/>
              <a:t>Принцип совместимости.</a:t>
            </a:r>
          </a:p>
          <a:p>
            <a:pPr lvl="1" algn="just">
              <a:lnSpc>
                <a:spcPct val="80000"/>
              </a:lnSpc>
            </a:pPr>
            <a:r>
              <a:rPr lang="ru-RU" sz="2000"/>
              <a:t>Должны быть реализованы информационные интерфейсы, благодаря которым она может взаимодействовать с другими системами в соответствии с установленными правилами.</a:t>
            </a:r>
          </a:p>
          <a:p>
            <a:pPr algn="just">
              <a:lnSpc>
                <a:spcPct val="80000"/>
              </a:lnSpc>
            </a:pPr>
            <a:r>
              <a:rPr lang="ru-RU" sz="2000"/>
              <a:t>Принцип стандартизации (унификации).</a:t>
            </a:r>
          </a:p>
          <a:p>
            <a:pPr lvl="1" algn="just">
              <a:lnSpc>
                <a:spcPct val="80000"/>
              </a:lnSpc>
            </a:pPr>
            <a:r>
              <a:rPr lang="ru-RU" sz="2000"/>
              <a:t>При создании АС должны быть рационально применены типовые унифицированные и стандартизованные элементы, проектные решения, комплексы, компоненты.</a:t>
            </a:r>
          </a:p>
          <a:p>
            <a:pPr algn="just">
              <a:lnSpc>
                <a:spcPct val="80000"/>
              </a:lnSpc>
            </a:pPr>
            <a:r>
              <a:rPr lang="ru-RU" sz="2000"/>
              <a:t>Принцип эффективности (рациональности).</a:t>
            </a:r>
          </a:p>
          <a:p>
            <a:pPr lvl="1" algn="just">
              <a:lnSpc>
                <a:spcPct val="80000"/>
              </a:lnSpc>
            </a:pPr>
            <a:r>
              <a:rPr lang="ru-RU" sz="2000"/>
              <a:t>Достижение рационального соотношения между затратами на создание АС и целевыми эффектами.</a:t>
            </a:r>
          </a:p>
        </p:txBody>
      </p:sp>
    </p:spTree>
    <p:extLst>
      <p:ext uri="{BB962C8B-B14F-4D97-AF65-F5344CB8AC3E}">
        <p14:creationId xmlns:p14="http://schemas.microsoft.com/office/powerpoint/2010/main" val="4231597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3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3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3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3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3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3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3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3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3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3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3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3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3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31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31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31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31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31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31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1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311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311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311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1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311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311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311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1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311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311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311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1139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Принципы защиты информации в </a:t>
            </a:r>
            <a:r>
              <a:rPr lang="ru-RU" dirty="0" smtClean="0"/>
              <a:t>АСЗИ</a:t>
            </a:r>
            <a:endParaRPr lang="ru-RU" dirty="0"/>
          </a:p>
        </p:txBody>
      </p:sp>
      <p:sp>
        <p:nvSpPr>
          <p:cNvPr id="73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/>
              <a:t>Целенаправленность, осуществляемая в интересах реализации конкретной цели ЗИ в АС.</a:t>
            </a:r>
          </a:p>
          <a:p>
            <a:pPr algn="just"/>
            <a:r>
              <a:rPr lang="ru-RU" dirty="0"/>
              <a:t>Комплексность – защита всего многообразия структурных элементов АС, от всего спектра опасных для АС угроз.</a:t>
            </a:r>
          </a:p>
          <a:p>
            <a:pPr algn="just"/>
            <a:r>
              <a:rPr lang="ru-RU" dirty="0"/>
              <a:t>Непрерывность – реализация защитных функций на всех стадиях жизненного цикла АС, в зависимости от важности обрабатываемой информации, состояния ресурсов АС, условий эксплуатации.</a:t>
            </a:r>
          </a:p>
          <a:p>
            <a:pPr algn="just"/>
            <a:r>
              <a:rPr lang="ru-RU" dirty="0"/>
              <a:t>Гарантированность – МСЗИ  должны обеспечивать требуемый уровень ЗИ от различных угроз независимо от формы ее представления.</a:t>
            </a:r>
          </a:p>
        </p:txBody>
      </p:sp>
    </p:spTree>
    <p:extLst>
      <p:ext uri="{BB962C8B-B14F-4D97-AF65-F5344CB8AC3E}">
        <p14:creationId xmlns:p14="http://schemas.microsoft.com/office/powerpoint/2010/main" val="750862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3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3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3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3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3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3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3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3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3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3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216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Нормативно-методические источники</a:t>
            </a:r>
          </a:p>
        </p:txBody>
      </p:sp>
      <p:sp>
        <p:nvSpPr>
          <p:cNvPr id="70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/>
              <a:t>РД ГосТехКомиссии России. АС. Защита от НСД к информации. Классификация АС и требования по защите информации.</a:t>
            </a:r>
          </a:p>
          <a:p>
            <a:r>
              <a:rPr lang="ru-RU" sz="2000"/>
              <a:t>ГОСТ Р ИСО</a:t>
            </a:r>
            <a:r>
              <a:rPr lang="en-US" sz="2000"/>
              <a:t>/</a:t>
            </a:r>
            <a:r>
              <a:rPr lang="ru-RU" sz="2000"/>
              <a:t>МЭК 15408-2002. Информационная технология. Методы и средства обеспечения безопасности. Критерии оценки безопасности информационных технологий.</a:t>
            </a:r>
          </a:p>
          <a:p>
            <a:r>
              <a:rPr lang="ru-RU" sz="2000"/>
              <a:t>РД ГосТехКомиссии России. Безопасность информационных технологий. Положение о разработке профилей защиты и заданий по безопасности.</a:t>
            </a:r>
          </a:p>
          <a:p>
            <a:r>
              <a:rPr lang="ru-RU" sz="2000"/>
              <a:t>РД ГосТехКомиссии России. Безопасность информационных технологий. Руководство по разработке профилей защиты и заданий по безопасности.</a:t>
            </a:r>
          </a:p>
          <a:p>
            <a:r>
              <a:rPr lang="ru-RU" sz="2000"/>
              <a:t>РД ГосТехКомиссии России. Безопасность информационных технологий.</a:t>
            </a:r>
            <a:r>
              <a:rPr lang="en-US" sz="2000"/>
              <a:t> </a:t>
            </a:r>
            <a:r>
              <a:rPr lang="ru-RU" sz="2000"/>
              <a:t>Руководство по формированию семейств профилей защиты.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037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0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0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0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0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0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0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0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0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0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0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0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0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8611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1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Целевые функции СЗИ в </a:t>
            </a:r>
            <a:r>
              <a:rPr lang="ru-RU" dirty="0" smtClean="0"/>
              <a:t>АСЗИ/ЗТКС</a:t>
            </a:r>
            <a:endParaRPr lang="ru-RU" dirty="0"/>
          </a:p>
        </p:txBody>
      </p:sp>
      <p:sp>
        <p:nvSpPr>
          <p:cNvPr id="73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340768"/>
            <a:ext cx="8784976" cy="506916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/>
              <a:t>Предупреждение о появлении угроз безопасности информации.</a:t>
            </a:r>
          </a:p>
          <a:p>
            <a:pPr algn="just"/>
            <a:r>
              <a:rPr lang="ru-RU" dirty="0"/>
              <a:t>Обнаружение, нейтрализация и локализация воздействия угроз безопасности информации.</a:t>
            </a:r>
          </a:p>
          <a:p>
            <a:pPr algn="just"/>
            <a:r>
              <a:rPr lang="ru-RU" dirty="0"/>
              <a:t>Управление доступом к защищаемой информации.</a:t>
            </a:r>
          </a:p>
          <a:p>
            <a:pPr algn="just"/>
            <a:r>
              <a:rPr lang="ru-RU" dirty="0"/>
              <a:t>Восстановление СЗИ и защищаемой информации после воздействия угроз.</a:t>
            </a:r>
          </a:p>
          <a:p>
            <a:pPr algn="just"/>
            <a:r>
              <a:rPr lang="ru-RU" dirty="0"/>
              <a:t>Регистрация событий и попыток НСД к защищаемой информации и несанкционированного воздействия на нее.</a:t>
            </a:r>
          </a:p>
          <a:p>
            <a:pPr algn="just"/>
            <a:r>
              <a:rPr lang="ru-RU" dirty="0"/>
              <a:t>Обеспечение контроля функционирования СЗИ и немедленное реагирование на их выход из строя.</a:t>
            </a:r>
          </a:p>
        </p:txBody>
      </p:sp>
    </p:spTree>
    <p:extLst>
      <p:ext uri="{BB962C8B-B14F-4D97-AF65-F5344CB8AC3E}">
        <p14:creationId xmlns:p14="http://schemas.microsoft.com/office/powerpoint/2010/main" val="3478838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3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3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3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3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3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3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3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3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3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3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3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3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3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3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3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3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3187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6084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Стадии создания </a:t>
            </a:r>
            <a:r>
              <a:rPr lang="ru-RU" dirty="0" smtClean="0"/>
              <a:t>и </a:t>
            </a:r>
            <a:r>
              <a:rPr lang="ru-RU" dirty="0"/>
              <a:t>содержание работ по созданию </a:t>
            </a:r>
            <a:r>
              <a:rPr lang="ru-RU" dirty="0" smtClean="0"/>
              <a:t>АС и АСЗИ </a:t>
            </a:r>
            <a:r>
              <a:rPr lang="ru-RU" dirty="0"/>
              <a:t>(ГОСТ 34.601-90)</a:t>
            </a:r>
          </a:p>
        </p:txBody>
      </p:sp>
    </p:spTree>
    <p:extLst>
      <p:ext uri="{BB962C8B-B14F-4D97-AF65-F5344CB8AC3E}">
        <p14:creationId xmlns:p14="http://schemas.microsoft.com/office/powerpoint/2010/main" val="26030614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Процесс создания АС состоит из</a:t>
            </a:r>
          </a:p>
        </p:txBody>
      </p:sp>
      <p:sp>
        <p:nvSpPr>
          <p:cNvPr id="73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ru-RU"/>
              <a:t>Предпроектных работ</a:t>
            </a:r>
          </a:p>
          <a:p>
            <a:pPr lvl="1">
              <a:lnSpc>
                <a:spcPct val="90000"/>
              </a:lnSpc>
            </a:pPr>
            <a:r>
              <a:rPr lang="ru-RU"/>
              <a:t>Формирование требований к АС.</a:t>
            </a:r>
          </a:p>
          <a:p>
            <a:pPr lvl="1">
              <a:lnSpc>
                <a:spcPct val="90000"/>
              </a:lnSpc>
            </a:pPr>
            <a:r>
              <a:rPr lang="ru-RU"/>
              <a:t>Разработка концепции АС.</a:t>
            </a:r>
          </a:p>
          <a:p>
            <a:pPr lvl="1">
              <a:lnSpc>
                <a:spcPct val="90000"/>
              </a:lnSpc>
            </a:pPr>
            <a:r>
              <a:rPr lang="ru-RU"/>
              <a:t>Техническое задание.</a:t>
            </a:r>
          </a:p>
          <a:p>
            <a:pPr>
              <a:lnSpc>
                <a:spcPct val="90000"/>
              </a:lnSpc>
            </a:pPr>
            <a:r>
              <a:rPr lang="ru-RU"/>
              <a:t>Проектирования</a:t>
            </a:r>
          </a:p>
          <a:p>
            <a:pPr lvl="1">
              <a:lnSpc>
                <a:spcPct val="90000"/>
              </a:lnSpc>
            </a:pPr>
            <a:r>
              <a:rPr lang="ru-RU"/>
              <a:t>Эскизный проект.</a:t>
            </a:r>
          </a:p>
          <a:p>
            <a:pPr lvl="1">
              <a:lnSpc>
                <a:spcPct val="90000"/>
              </a:lnSpc>
            </a:pPr>
            <a:r>
              <a:rPr lang="ru-RU"/>
              <a:t>Технический проект.</a:t>
            </a:r>
          </a:p>
          <a:p>
            <a:pPr lvl="1">
              <a:lnSpc>
                <a:spcPct val="90000"/>
              </a:lnSpc>
            </a:pPr>
            <a:r>
              <a:rPr lang="ru-RU"/>
              <a:t>Рабочая документация.</a:t>
            </a:r>
          </a:p>
          <a:p>
            <a:pPr>
              <a:lnSpc>
                <a:spcPct val="90000"/>
              </a:lnSpc>
            </a:pPr>
            <a:r>
              <a:rPr lang="ru-RU"/>
              <a:t>Ввода в эксплуатацию</a:t>
            </a:r>
          </a:p>
          <a:p>
            <a:pPr lvl="1">
              <a:lnSpc>
                <a:spcPct val="90000"/>
              </a:lnSpc>
            </a:pPr>
            <a:r>
              <a:rPr lang="ru-RU"/>
              <a:t>Ввод в действие.</a:t>
            </a:r>
          </a:p>
          <a:p>
            <a:pPr lvl="1">
              <a:lnSpc>
                <a:spcPct val="90000"/>
              </a:lnSpc>
            </a:pPr>
            <a:r>
              <a:rPr lang="ru-RU"/>
              <a:t>Сопровождение</a:t>
            </a:r>
          </a:p>
        </p:txBody>
      </p:sp>
    </p:spTree>
    <p:extLst>
      <p:ext uri="{BB962C8B-B14F-4D97-AF65-F5344CB8AC3E}">
        <p14:creationId xmlns:p14="http://schemas.microsoft.com/office/powerpoint/2010/main" val="3092045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3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3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3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3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3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3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3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35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35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35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35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35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35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35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35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35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35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35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35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352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352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352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352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352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352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352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352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352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352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352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352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5235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Нормативно-правовая база</a:t>
            </a:r>
            <a:endParaRPr lang="ru-RU" dirty="0"/>
          </a:p>
        </p:txBody>
      </p:sp>
      <p:sp>
        <p:nvSpPr>
          <p:cNvPr id="76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132856"/>
            <a:ext cx="8229600" cy="2764904"/>
          </a:xfrm>
        </p:spPr>
        <p:txBody>
          <a:bodyPr/>
          <a:lstStyle/>
          <a:p>
            <a:r>
              <a:rPr lang="ru-RU" dirty="0"/>
              <a:t>ГОСТ 34.601-90 «Автоматизированные системы. Стадии создания».</a:t>
            </a:r>
          </a:p>
          <a:p>
            <a:r>
              <a:rPr lang="ru-RU" dirty="0"/>
              <a:t>ГОСТ Р 51583-2000 «Порядок создания автоматизированных систем в защищенном исполнении».</a:t>
            </a:r>
          </a:p>
        </p:txBody>
      </p:sp>
    </p:spTree>
    <p:extLst>
      <p:ext uri="{BB962C8B-B14F-4D97-AF65-F5344CB8AC3E}">
        <p14:creationId xmlns:p14="http://schemas.microsoft.com/office/powerpoint/2010/main" val="10066877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26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36262" name="Object 6"/>
          <p:cNvGraphicFramePr>
            <a:graphicFrameLocks noGrp="1" noChangeAspect="1"/>
          </p:cNvGraphicFramePr>
          <p:nvPr>
            <p:ph idx="1"/>
          </p:nvPr>
        </p:nvGraphicFramePr>
        <p:xfrm>
          <a:off x="263525" y="0"/>
          <a:ext cx="8655050" cy="7154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Документ" r:id="rId3" imgW="11497602" imgH="9505621" progId="Word.Document.8">
                  <p:embed/>
                </p:oleObj>
              </mc:Choice>
              <mc:Fallback>
                <p:oleObj name="Документ" r:id="rId3" imgW="11497602" imgH="9505621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525" y="0"/>
                        <a:ext cx="8655050" cy="715486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086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На предпроектной стадии</a:t>
            </a:r>
          </a:p>
        </p:txBody>
      </p:sp>
      <p:sp>
        <p:nvSpPr>
          <p:cNvPr id="817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28775"/>
            <a:ext cx="8713788" cy="5040313"/>
          </a:xfrm>
        </p:spPr>
        <p:txBody>
          <a:bodyPr/>
          <a:lstStyle/>
          <a:p>
            <a:pPr marL="457200" indent="-457200">
              <a:lnSpc>
                <a:spcPct val="80000"/>
              </a:lnSpc>
            </a:pPr>
            <a:r>
              <a:rPr lang="ru-RU" sz="1600"/>
              <a:t>устанавливается необходимость обработки конфиденциальной информации;</a:t>
            </a:r>
          </a:p>
          <a:p>
            <a:pPr marL="457200" indent="-457200">
              <a:lnSpc>
                <a:spcPct val="80000"/>
              </a:lnSpc>
            </a:pPr>
            <a:r>
              <a:rPr lang="ru-RU" sz="1600"/>
              <a:t>определяется перечень конфиденциальной информации, подлежащей защите;</a:t>
            </a:r>
          </a:p>
          <a:p>
            <a:pPr marL="457200" indent="-457200">
              <a:lnSpc>
                <a:spcPct val="80000"/>
              </a:lnSpc>
            </a:pPr>
            <a:r>
              <a:rPr lang="ru-RU" sz="1600"/>
              <a:t>определяются угрозы информационной безопасности и модель вероятного нарушителя применительно к конкретным условиям функционирования;</a:t>
            </a:r>
          </a:p>
          <a:p>
            <a:pPr marL="457200" indent="-457200">
              <a:lnSpc>
                <a:spcPct val="80000"/>
              </a:lnSpc>
            </a:pPr>
            <a:r>
              <a:rPr lang="ru-RU" sz="1600"/>
              <a:t>определяются условия расположения объектов информатизации относительно границ контролируемой зоны;</a:t>
            </a:r>
          </a:p>
          <a:p>
            <a:pPr marL="457200" indent="-457200">
              <a:lnSpc>
                <a:spcPct val="80000"/>
              </a:lnSpc>
            </a:pPr>
            <a:r>
              <a:rPr lang="ru-RU" sz="1600"/>
              <a:t>определяются конфигурация и топология автоматизированных систем и систем связи в целом и их отдельных компонент, физические, функциональные и технологические связи как внутри этих систем, так и с другими системами различного уровня и назначения;</a:t>
            </a:r>
          </a:p>
          <a:p>
            <a:pPr marL="457200" indent="-457200">
              <a:lnSpc>
                <a:spcPct val="80000"/>
              </a:lnSpc>
            </a:pPr>
            <a:r>
              <a:rPr lang="ru-RU" sz="1600"/>
              <a:t>определяются технические средства и системы, предполагаемые к использованию в разрабатываемой АС и системах связи, условия их расположения, общесистемные и прикладные программные средства, имеющиеся на рынке и предлагаемые к разработке;</a:t>
            </a:r>
          </a:p>
          <a:p>
            <a:pPr marL="457200" indent="-457200">
              <a:lnSpc>
                <a:spcPct val="80000"/>
              </a:lnSpc>
            </a:pPr>
            <a:r>
              <a:rPr lang="ru-RU" sz="1600"/>
              <a:t>определяются режимы обработки информации в АС в целом и в отдельных компонентах;</a:t>
            </a:r>
          </a:p>
          <a:p>
            <a:pPr marL="457200" indent="-457200">
              <a:lnSpc>
                <a:spcPct val="80000"/>
              </a:lnSpc>
            </a:pPr>
            <a:r>
              <a:rPr lang="ru-RU" sz="1600"/>
              <a:t>определяется класс защищенности АС;</a:t>
            </a:r>
          </a:p>
          <a:p>
            <a:pPr marL="457200" indent="-457200">
              <a:lnSpc>
                <a:spcPct val="80000"/>
              </a:lnSpc>
            </a:pPr>
            <a:r>
              <a:rPr lang="ru-RU" sz="1600"/>
              <a:t>определяется степень участия персонала в обработке (обсуждении, передаче, хранении) информации, характер их взаимодействия между собой и со службой безопасности;</a:t>
            </a:r>
            <a:endParaRPr lang="en-US" sz="1600"/>
          </a:p>
          <a:p>
            <a:pPr marL="457200" indent="-457200">
              <a:lnSpc>
                <a:spcPct val="80000"/>
              </a:lnSpc>
            </a:pPr>
            <a:r>
              <a:rPr lang="en-US" sz="1600"/>
              <a:t>определяются мероприятия по обеспечению конфиденциальности информации в процессе проектирования объекта информатизации.</a:t>
            </a:r>
            <a:r>
              <a:rPr lang="ru-RU" sz="16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261563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На предпроектной стадии</a:t>
            </a:r>
          </a:p>
        </p:txBody>
      </p:sp>
      <p:sp>
        <p:nvSpPr>
          <p:cNvPr id="82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Оформляется ТЗ или ЧТЗ на разработку СЗИ</a:t>
            </a:r>
          </a:p>
        </p:txBody>
      </p:sp>
    </p:spTree>
    <p:extLst>
      <p:ext uri="{BB962C8B-B14F-4D97-AF65-F5344CB8AC3E}">
        <p14:creationId xmlns:p14="http://schemas.microsoft.com/office/powerpoint/2010/main" val="167478017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30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38308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287338" y="0"/>
          <a:ext cx="8234362" cy="677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Документ" r:id="rId3" imgW="11768519" imgH="9679458" progId="Word.Document.8">
                  <p:embed/>
                </p:oleObj>
              </mc:Choice>
              <mc:Fallback>
                <p:oleObj name="Документ" r:id="rId3" imgW="11768519" imgH="967945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338" y="0"/>
                        <a:ext cx="8234362" cy="67722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576518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 стадии </a:t>
            </a:r>
            <a:r>
              <a:rPr lang="ru-RU" dirty="0" smtClean="0"/>
              <a:t>проектирования АСЗИ</a:t>
            </a:r>
            <a:endParaRPr lang="ru-RU" dirty="0"/>
          </a:p>
        </p:txBody>
      </p:sp>
      <p:sp>
        <p:nvSpPr>
          <p:cNvPr id="818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628775"/>
            <a:ext cx="8964613" cy="5040313"/>
          </a:xfrm>
        </p:spPr>
        <p:txBody>
          <a:bodyPr/>
          <a:lstStyle/>
          <a:p>
            <a:pPr marL="457200" indent="-457200">
              <a:lnSpc>
                <a:spcPct val="80000"/>
              </a:lnSpc>
            </a:pPr>
            <a:r>
              <a:rPr lang="ru-RU" sz="1600" dirty="0"/>
              <a:t>разработка задания и проекта на строительные, строительно-монтажные работы объекта информатизации в соответствии с требованиями ТЗ (ЧТЗ) на разработку СЗИ;</a:t>
            </a:r>
          </a:p>
          <a:p>
            <a:pPr marL="457200" indent="-457200">
              <a:lnSpc>
                <a:spcPct val="80000"/>
              </a:lnSpc>
            </a:pPr>
            <a:r>
              <a:rPr lang="ru-RU" sz="1600" dirty="0"/>
              <a:t>разработка раздела технического проекта на объект информатизации в части защиты информации;</a:t>
            </a:r>
          </a:p>
          <a:p>
            <a:pPr marL="457200" indent="-457200">
              <a:lnSpc>
                <a:spcPct val="80000"/>
              </a:lnSpc>
            </a:pPr>
            <a:r>
              <a:rPr lang="ru-RU" sz="1600" dirty="0"/>
              <a:t>строительно-монтажные работы;</a:t>
            </a:r>
          </a:p>
          <a:p>
            <a:pPr marL="457200" indent="-457200">
              <a:lnSpc>
                <a:spcPct val="80000"/>
              </a:lnSpc>
            </a:pPr>
            <a:r>
              <a:rPr lang="ru-RU" sz="1600" dirty="0"/>
              <a:t>разработка организационно-технических мероприятий по защите информации в соответствии с предъявляемыми требованиями;</a:t>
            </a:r>
          </a:p>
          <a:p>
            <a:pPr marL="457200" indent="-457200">
              <a:lnSpc>
                <a:spcPct val="80000"/>
              </a:lnSpc>
            </a:pPr>
            <a:r>
              <a:rPr lang="ru-RU" sz="1600" dirty="0"/>
              <a:t>закупка сертифицированных образцов и серийно выпускаемых в защищенном исполнении технических средств обработки, передачи и хранения информации, либо их сертификация;</a:t>
            </a:r>
          </a:p>
          <a:p>
            <a:pPr marL="457200" indent="-457200">
              <a:lnSpc>
                <a:spcPct val="80000"/>
              </a:lnSpc>
            </a:pPr>
            <a:r>
              <a:rPr lang="ru-RU" sz="1600" dirty="0"/>
              <a:t>закупка сертифицированных технических, программных и программно-технических (в </a:t>
            </a:r>
            <a:r>
              <a:rPr lang="ru-RU" sz="1600" dirty="0" err="1"/>
              <a:t>т.ч</a:t>
            </a:r>
            <a:r>
              <a:rPr lang="ru-RU" sz="1600" dirty="0"/>
              <a:t>. криптографических) средств защиты информации и их установка;</a:t>
            </a:r>
          </a:p>
          <a:p>
            <a:pPr marL="457200" indent="-457200">
              <a:lnSpc>
                <a:spcPct val="80000"/>
              </a:lnSpc>
            </a:pPr>
            <a:r>
              <a:rPr lang="ru-RU" sz="1600" dirty="0"/>
              <a:t>организация охраны и физической защиты помещений объекта информатизации;</a:t>
            </a:r>
          </a:p>
          <a:p>
            <a:pPr marL="457200" indent="-457200">
              <a:lnSpc>
                <a:spcPct val="80000"/>
              </a:lnSpc>
            </a:pPr>
            <a:r>
              <a:rPr lang="ru-RU" sz="1600" dirty="0"/>
              <a:t>разработка и реализация разрешительной системы доступа пользователей и эксплуатационного персонала к обрабатываемой (обсуждаемой) на объекте информатизации информации;</a:t>
            </a:r>
            <a:endParaRPr lang="en-US" sz="1600" dirty="0"/>
          </a:p>
          <a:p>
            <a:pPr marL="457200" indent="-457200">
              <a:lnSpc>
                <a:spcPct val="80000"/>
              </a:lnSpc>
            </a:pPr>
            <a:r>
              <a:rPr lang="en-US" sz="1600" dirty="0" err="1"/>
              <a:t>определение</a:t>
            </a:r>
            <a:r>
              <a:rPr lang="en-US" sz="1600" dirty="0"/>
              <a:t> </a:t>
            </a:r>
            <a:r>
              <a:rPr lang="en-US" sz="1600" dirty="0" err="1"/>
              <a:t>заказчиком</a:t>
            </a:r>
            <a:r>
              <a:rPr lang="en-US" sz="1600" dirty="0"/>
              <a:t> </a:t>
            </a:r>
            <a:r>
              <a:rPr lang="en-US" sz="1600" dirty="0" err="1"/>
              <a:t>подразделений</a:t>
            </a:r>
            <a:r>
              <a:rPr lang="en-US" sz="1600" dirty="0"/>
              <a:t> и </a:t>
            </a:r>
            <a:r>
              <a:rPr lang="en-US" sz="1600" dirty="0" err="1"/>
              <a:t>лиц</a:t>
            </a:r>
            <a:r>
              <a:rPr lang="en-US" sz="1600" dirty="0"/>
              <a:t>, </a:t>
            </a:r>
            <a:r>
              <a:rPr lang="en-US" sz="1600" dirty="0" err="1"/>
              <a:t>ответственных</a:t>
            </a:r>
            <a:r>
              <a:rPr lang="en-US" sz="1600" dirty="0"/>
              <a:t> </a:t>
            </a:r>
            <a:r>
              <a:rPr lang="en-US" sz="1600" dirty="0" err="1"/>
              <a:t>за</a:t>
            </a:r>
            <a:r>
              <a:rPr lang="en-US" sz="1600" dirty="0"/>
              <a:t> </a:t>
            </a:r>
            <a:r>
              <a:rPr lang="en-US" sz="1600" dirty="0" err="1"/>
              <a:t>эксплуатацию</a:t>
            </a:r>
            <a:r>
              <a:rPr lang="en-US" sz="1600" dirty="0"/>
              <a:t> </a:t>
            </a:r>
            <a:r>
              <a:rPr lang="en-US" sz="1600" dirty="0" err="1"/>
              <a:t>средств</a:t>
            </a:r>
            <a:r>
              <a:rPr lang="en-US" sz="1600" dirty="0"/>
              <a:t> и </a:t>
            </a:r>
            <a:r>
              <a:rPr lang="en-US" sz="1600" dirty="0" err="1"/>
              <a:t>мер</a:t>
            </a:r>
            <a:r>
              <a:rPr lang="en-US" sz="1600" dirty="0"/>
              <a:t> </a:t>
            </a:r>
            <a:r>
              <a:rPr lang="en-US" sz="1600" dirty="0" err="1"/>
              <a:t>защиты</a:t>
            </a:r>
            <a:r>
              <a:rPr lang="en-US" sz="1600" dirty="0"/>
              <a:t> </a:t>
            </a:r>
            <a:r>
              <a:rPr lang="en-US" sz="1600" dirty="0" err="1"/>
              <a:t>информации</a:t>
            </a:r>
            <a:r>
              <a:rPr lang="en-US" sz="1600" dirty="0"/>
              <a:t>, </a:t>
            </a:r>
            <a:r>
              <a:rPr lang="ru-RU" sz="1600" dirty="0"/>
              <a:t>обучение их эксплуатированию средств;</a:t>
            </a:r>
          </a:p>
          <a:p>
            <a:pPr marL="457200" indent="-457200">
              <a:lnSpc>
                <a:spcPct val="80000"/>
              </a:lnSpc>
            </a:pPr>
            <a:r>
              <a:rPr lang="ru-RU" sz="1600" dirty="0"/>
              <a:t>разработка эксплуатационной документации на объект информатизации и средства защиты информации, а также организационно-распорядительной документации по мерам защиты информации (приказов, инструкций и т.д.).</a:t>
            </a:r>
          </a:p>
        </p:txBody>
      </p:sp>
    </p:spTree>
    <p:extLst>
      <p:ext uri="{BB962C8B-B14F-4D97-AF65-F5344CB8AC3E}">
        <p14:creationId xmlns:p14="http://schemas.microsoft.com/office/powerpoint/2010/main" val="203902536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На проектной стадии</a:t>
            </a:r>
          </a:p>
        </p:txBody>
      </p:sp>
      <p:sp>
        <p:nvSpPr>
          <p:cNvPr id="82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Wingdings" pitchFamily="2" charset="2"/>
              <a:buNone/>
            </a:pPr>
            <a:r>
              <a:rPr lang="ru-RU" sz="2000"/>
              <a:t>    Создается </a:t>
            </a:r>
            <a:r>
              <a:rPr lang="en-US" sz="2000"/>
              <a:t>технический проект и эксплуатационная документация СЗИ</a:t>
            </a:r>
            <a:r>
              <a:rPr lang="ru-RU" sz="2000"/>
              <a:t>, включающая:</a:t>
            </a:r>
          </a:p>
          <a:p>
            <a:pPr marL="457200" indent="-457200"/>
            <a:r>
              <a:rPr lang="ru-RU" sz="2000"/>
              <a:t>пояснительную записку к ТП с кратким изложением состава средств и мер защиты;</a:t>
            </a:r>
          </a:p>
          <a:p>
            <a:pPr marL="457200" indent="-457200"/>
            <a:r>
              <a:rPr lang="ru-RU" sz="2000"/>
              <a:t>описания состава технического, программного, информационного обеспечения;</a:t>
            </a:r>
          </a:p>
          <a:p>
            <a:pPr marL="457200" indent="-457200"/>
            <a:r>
              <a:rPr lang="ru-RU" sz="2000"/>
              <a:t>описания технологии обработки (передачи) информации;</a:t>
            </a:r>
          </a:p>
          <a:p>
            <a:pPr marL="457200" indent="-457200"/>
            <a:r>
              <a:rPr lang="ru-RU" sz="2000"/>
              <a:t>плана организационно-технических мероприятий по подготовке объекта информатизации к внедрению средств и мер защиты информации;</a:t>
            </a:r>
          </a:p>
          <a:p>
            <a:pPr marL="457200" indent="-457200"/>
            <a:r>
              <a:rPr lang="ru-RU" sz="2000"/>
              <a:t>технический паспорта объекта информатизации;</a:t>
            </a:r>
            <a:endParaRPr lang="en-US" sz="2000"/>
          </a:p>
          <a:p>
            <a:pPr marL="457200" indent="-457200"/>
            <a:r>
              <a:rPr lang="en-US" sz="2000"/>
              <a:t>инструкци</a:t>
            </a:r>
            <a:r>
              <a:rPr lang="ru-RU" sz="2000"/>
              <a:t>и</a:t>
            </a:r>
            <a:r>
              <a:rPr lang="en-US" sz="2000"/>
              <a:t> и руководств</a:t>
            </a:r>
            <a:r>
              <a:rPr lang="ru-RU" sz="2000"/>
              <a:t>а</a:t>
            </a:r>
            <a:r>
              <a:rPr lang="en-US" sz="2000"/>
              <a:t> по эксплуатации технических и программных средств защиты для пользователей, администратора системы, а также для работников службы безопасности.</a:t>
            </a:r>
            <a:r>
              <a:rPr lang="ru-RU" sz="20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07735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5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Нормативно-методические источники</a:t>
            </a:r>
          </a:p>
        </p:txBody>
      </p:sp>
      <p:sp>
        <p:nvSpPr>
          <p:cNvPr id="70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/>
              <a:t>ГОСТ Р ИСО</a:t>
            </a:r>
            <a:r>
              <a:rPr lang="en-US" sz="2000"/>
              <a:t>/</a:t>
            </a:r>
            <a:r>
              <a:rPr lang="ru-RU" sz="2000"/>
              <a:t>МЭК 12207. Информационная технология. Процессы жизненного цикла программных средств.</a:t>
            </a:r>
          </a:p>
          <a:p>
            <a:r>
              <a:rPr lang="ru-RU" sz="2000"/>
              <a:t>ГОСТ Р ИСО</a:t>
            </a:r>
            <a:r>
              <a:rPr lang="en-US" sz="2000"/>
              <a:t>/</a:t>
            </a:r>
            <a:r>
              <a:rPr lang="ru-RU" sz="2000"/>
              <a:t>МЭК ТО 15271-2002. Информационная технология. Руководство по применению ГОСТ Р ИСО</a:t>
            </a:r>
            <a:r>
              <a:rPr lang="en-US" sz="2000"/>
              <a:t>/</a:t>
            </a:r>
            <a:r>
              <a:rPr lang="ru-RU" sz="2000"/>
              <a:t>МЭК </a:t>
            </a:r>
            <a:r>
              <a:rPr lang="en-US" sz="2000"/>
              <a:t>12207.</a:t>
            </a:r>
          </a:p>
          <a:p>
            <a:r>
              <a:rPr lang="ru-RU" sz="2000"/>
              <a:t>ГОСТ Р ИСО</a:t>
            </a:r>
            <a:r>
              <a:rPr lang="en-US" sz="2000"/>
              <a:t>/</a:t>
            </a:r>
            <a:r>
              <a:rPr lang="ru-RU" sz="2000"/>
              <a:t>МЭК 14764-2002. Информационная технология Сопровождение программных средств.</a:t>
            </a:r>
          </a:p>
          <a:p>
            <a:r>
              <a:rPr lang="ru-RU" sz="2000"/>
              <a:t>ГОСТ Р ИСО</a:t>
            </a:r>
            <a:r>
              <a:rPr lang="en-US" sz="2000"/>
              <a:t>/</a:t>
            </a:r>
            <a:r>
              <a:rPr lang="ru-RU" sz="2000"/>
              <a:t>МЭК 15910-2002. Информационная технология. Процесс создания документации пользователя программного средства.</a:t>
            </a:r>
          </a:p>
          <a:p>
            <a:r>
              <a:rPr lang="ru-RU" sz="2000"/>
              <a:t>РД 50-34.698-90. Автоматизированные системы. Требования к содержанию документов.</a:t>
            </a:r>
          </a:p>
          <a:p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val="3224880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0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0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0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0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0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0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0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0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0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0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0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0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7587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35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40356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238125" y="185738"/>
          <a:ext cx="8666163" cy="7326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Документ" r:id="rId3" imgW="11145374" imgH="9422481" progId="Word.Document.8">
                  <p:embed/>
                </p:oleObj>
              </mc:Choice>
              <mc:Fallback>
                <p:oleObj name="Документ" r:id="rId3" imgW="11145374" imgH="9422481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125" y="185738"/>
                        <a:ext cx="8666163" cy="732631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8445904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На стадии ввода в эксплуатацию</a:t>
            </a:r>
          </a:p>
        </p:txBody>
      </p:sp>
      <p:sp>
        <p:nvSpPr>
          <p:cNvPr id="82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/>
            <a:r>
              <a:rPr lang="ru-RU"/>
              <a:t>опытная эксплуатация СЗИ в целях проверки их работоспособности в составе объекта информатизации и отработки технологического процесса обработки (передачи) информации;</a:t>
            </a:r>
          </a:p>
          <a:p>
            <a:pPr marL="457200" indent="-457200"/>
            <a:r>
              <a:rPr lang="ru-RU"/>
              <a:t>приемо-сдаточные испытания средств защиты информации по результатам опытной эксплуатации с оформлением приемо-сдаточного акта;</a:t>
            </a:r>
            <a:endParaRPr lang="en-US"/>
          </a:p>
          <a:p>
            <a:pPr marL="457200" indent="-457200"/>
            <a:r>
              <a:rPr lang="en-US"/>
              <a:t>аттестация объекта информатизации по требованиям безопасности информации.</a:t>
            </a:r>
            <a:r>
              <a:rPr lang="ru-R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2092551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На стадии ввода в эксплуатацию</a:t>
            </a:r>
          </a:p>
        </p:txBody>
      </p:sp>
      <p:sp>
        <p:nvSpPr>
          <p:cNvPr id="82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Wingdings" pitchFamily="2" charset="2"/>
              <a:buNone/>
            </a:pPr>
            <a:r>
              <a:rPr lang="ru-RU"/>
              <a:t>Оформляются</a:t>
            </a:r>
          </a:p>
          <a:p>
            <a:pPr marL="457200" indent="-457200"/>
            <a:r>
              <a:rPr lang="ru-RU"/>
              <a:t>акты внедрения СЗИ по результатам их приемо-сдаточных испытаний;</a:t>
            </a:r>
          </a:p>
          <a:p>
            <a:pPr marL="457200" indent="-457200"/>
            <a:r>
              <a:rPr lang="ru-RU"/>
              <a:t>предъявительский акт к проведению аттестационных испытаний;</a:t>
            </a:r>
          </a:p>
          <a:p>
            <a:pPr marL="457200" indent="-457200"/>
            <a:r>
              <a:rPr lang="ru-RU"/>
              <a:t>заключение по результатам аттестационных испытаний.</a:t>
            </a:r>
          </a:p>
        </p:txBody>
      </p:sp>
    </p:spTree>
    <p:extLst>
      <p:ext uri="{BB962C8B-B14F-4D97-AF65-F5344CB8AC3E}">
        <p14:creationId xmlns:p14="http://schemas.microsoft.com/office/powerpoint/2010/main" val="163177021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3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 Кроме этого разрабатываются  ОРД (приказы, указания, решения)</a:t>
            </a:r>
          </a:p>
        </p:txBody>
      </p:sp>
      <p:sp>
        <p:nvSpPr>
          <p:cNvPr id="82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>
              <a:lnSpc>
                <a:spcPct val="90000"/>
              </a:lnSpc>
            </a:pPr>
            <a:r>
              <a:rPr lang="ru-RU"/>
              <a:t>о проектировании объекта информатизации, о создании соответствующих подразделений разработки и назначении ответственных исполнителей;</a:t>
            </a:r>
          </a:p>
          <a:p>
            <a:pPr marL="457200" indent="-457200">
              <a:lnSpc>
                <a:spcPct val="90000"/>
              </a:lnSpc>
            </a:pPr>
            <a:r>
              <a:rPr lang="ru-RU"/>
              <a:t>о формировании группы обследования и назначении ее руководителя;</a:t>
            </a:r>
          </a:p>
          <a:p>
            <a:pPr marL="457200" indent="-457200">
              <a:lnSpc>
                <a:spcPct val="90000"/>
              </a:lnSpc>
            </a:pPr>
            <a:r>
              <a:rPr lang="ru-RU"/>
              <a:t>о заключении соответствующих договоров на проведение работ;</a:t>
            </a:r>
            <a:endParaRPr lang="en-US"/>
          </a:p>
          <a:p>
            <a:pPr marL="457200" indent="-457200">
              <a:lnSpc>
                <a:spcPct val="90000"/>
              </a:lnSpc>
            </a:pPr>
            <a:r>
              <a:rPr lang="en-US"/>
              <a:t>о назначении лиц, ответственных за эксплуатацию объекта информатизации;</a:t>
            </a:r>
            <a:r>
              <a:rPr lang="ru-RU"/>
              <a:t> </a:t>
            </a:r>
          </a:p>
          <a:p>
            <a:pPr marL="457200" indent="-457200">
              <a:lnSpc>
                <a:spcPct val="90000"/>
              </a:lnSpc>
            </a:pPr>
            <a:r>
              <a:rPr lang="en-US"/>
              <a:t>о начале обработки в АС (обсуждения в защищаемом помещении) информации с ограниченным доступом.</a:t>
            </a:r>
            <a:r>
              <a:rPr lang="ru-R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1997356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4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85000"/>
              </a:lnSpc>
            </a:pPr>
            <a:r>
              <a:rPr lang="ru-RU" dirty="0"/>
              <a:t>Организации, участвующие в работах по созданию </a:t>
            </a:r>
            <a:r>
              <a:rPr lang="ru-RU" dirty="0" smtClean="0"/>
              <a:t>АСЗИ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(ГОСТ 34.601-90)</a:t>
            </a:r>
          </a:p>
        </p:txBody>
      </p:sp>
      <p:sp>
        <p:nvSpPr>
          <p:cNvPr id="74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772816"/>
            <a:ext cx="8712968" cy="452596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ru-RU" dirty="0"/>
              <a:t>Организация-заказчик, для которой создается АС (СЗИ) и которая обеспечивает финансирование, приемку работ и эксплуатацию АС.</a:t>
            </a:r>
          </a:p>
          <a:p>
            <a:pPr>
              <a:lnSpc>
                <a:spcPct val="90000"/>
              </a:lnSpc>
            </a:pPr>
            <a:r>
              <a:rPr lang="ru-RU" dirty="0"/>
              <a:t>Организация-разработчик, которая осуществляет работы по созданию АС (СЗИ).</a:t>
            </a:r>
          </a:p>
          <a:p>
            <a:pPr>
              <a:lnSpc>
                <a:spcPct val="90000"/>
              </a:lnSpc>
            </a:pPr>
            <a:r>
              <a:rPr lang="ru-RU" dirty="0"/>
              <a:t>Организация-поставщик, которая поставляет программные и технические средства по заказу разработчика или заказчика.</a:t>
            </a:r>
          </a:p>
          <a:p>
            <a:pPr>
              <a:lnSpc>
                <a:spcPct val="90000"/>
              </a:lnSpc>
            </a:pPr>
            <a:r>
              <a:rPr lang="ru-RU" dirty="0"/>
              <a:t>Организация </a:t>
            </a:r>
            <a:r>
              <a:rPr lang="ru-RU" dirty="0" err="1"/>
              <a:t>генпроектировщик</a:t>
            </a:r>
            <a:r>
              <a:rPr lang="ru-RU" dirty="0"/>
              <a:t>.</a:t>
            </a:r>
          </a:p>
          <a:p>
            <a:pPr>
              <a:lnSpc>
                <a:spcPct val="90000"/>
              </a:lnSpc>
            </a:pPr>
            <a:r>
              <a:rPr lang="ru-RU" dirty="0"/>
              <a:t>Организации – проектировщики различных частей проекта.</a:t>
            </a:r>
          </a:p>
          <a:p>
            <a:pPr>
              <a:lnSpc>
                <a:spcPct val="90000"/>
              </a:lnSpc>
            </a:pPr>
            <a:r>
              <a:rPr lang="ru-RU" dirty="0"/>
              <a:t>Организации строительные, монтажные, наладочные и другие.</a:t>
            </a:r>
          </a:p>
        </p:txBody>
      </p:sp>
    </p:spTree>
    <p:extLst>
      <p:ext uri="{BB962C8B-B14F-4D97-AF65-F5344CB8AC3E}">
        <p14:creationId xmlns:p14="http://schemas.microsoft.com/office/powerpoint/2010/main" val="392172302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4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Техническое задание на создание защищенных АС (ГОСТ 34.602-89)</a:t>
            </a:r>
          </a:p>
        </p:txBody>
      </p:sp>
      <p:sp>
        <p:nvSpPr>
          <p:cNvPr id="74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153400" cy="5256212"/>
          </a:xfrm>
        </p:spPr>
        <p:txBody>
          <a:bodyPr/>
          <a:lstStyle/>
          <a:p>
            <a:pPr algn="just">
              <a:lnSpc>
                <a:spcPct val="80000"/>
              </a:lnSpc>
              <a:spcBef>
                <a:spcPct val="50000"/>
              </a:spcBef>
            </a:pPr>
            <a:r>
              <a:rPr lang="ru-RU" sz="2000"/>
              <a:t>ТЗ на АС является основным документом, определяющим требования и порядок создания АС, в соответствии с которым проводится разработка АС и ее приемка при вводе в действие. </a:t>
            </a:r>
          </a:p>
          <a:p>
            <a:pPr algn="just">
              <a:lnSpc>
                <a:spcPct val="80000"/>
              </a:lnSpc>
              <a:spcBef>
                <a:spcPct val="50000"/>
              </a:spcBef>
            </a:pPr>
            <a:r>
              <a:rPr lang="ru-RU" sz="2000"/>
              <a:t>ТЗ на АС разрабатывают на систему в целом, предназначенную для работы самостоятельно или в составе другой системы. </a:t>
            </a:r>
          </a:p>
          <a:p>
            <a:pPr algn="just">
              <a:lnSpc>
                <a:spcPct val="80000"/>
              </a:lnSpc>
              <a:spcBef>
                <a:spcPct val="50000"/>
              </a:spcBef>
            </a:pPr>
            <a:r>
              <a:rPr lang="ru-RU" sz="2000"/>
              <a:t>Дополнительном могут быть разработаны ТЗ на части АС: подсистемы АС, комплексы задач АС, на комплектующие средства технического обеспечения и программно-технические комплексы.</a:t>
            </a:r>
          </a:p>
          <a:p>
            <a:pPr algn="just">
              <a:lnSpc>
                <a:spcPct val="80000"/>
              </a:lnSpc>
              <a:spcBef>
                <a:spcPct val="50000"/>
              </a:spcBef>
            </a:pPr>
            <a:r>
              <a:rPr lang="ru-RU" sz="2000"/>
              <a:t>ТЗ на АС разрабатывают на основании исходных данных в том числе содержащихся в итоговой документации стадии «Исследование и обоснование создания АС» </a:t>
            </a:r>
          </a:p>
          <a:p>
            <a:pPr algn="just">
              <a:lnSpc>
                <a:spcPct val="80000"/>
              </a:lnSpc>
              <a:spcBef>
                <a:spcPct val="50000"/>
              </a:spcBef>
            </a:pPr>
            <a:r>
              <a:rPr lang="ru-RU" sz="2000"/>
              <a:t>Изменения к ТЗ на АС оформляют дополнением или подписанным заказчиком и разработчиком протоколом. Дополнение или указанный протокол являются неотъемлемой частью ТЗ на АС. На титульном листе ТЗ на АС должна быть запись «Действует с ... ». </a:t>
            </a:r>
          </a:p>
        </p:txBody>
      </p:sp>
    </p:spTree>
    <p:extLst>
      <p:ext uri="{BB962C8B-B14F-4D97-AF65-F5344CB8AC3E}">
        <p14:creationId xmlns:p14="http://schemas.microsoft.com/office/powerpoint/2010/main" val="63270422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Структура ТЗ. Основные разделы</a:t>
            </a:r>
          </a:p>
        </p:txBody>
      </p:sp>
      <p:sp>
        <p:nvSpPr>
          <p:cNvPr id="74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>
              <a:buFont typeface="Wingdings" pitchFamily="2" charset="2"/>
              <a:buAutoNum type="arabicPeriod"/>
            </a:pPr>
            <a:r>
              <a:rPr lang="ru-RU"/>
              <a:t>общие сведения; 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ru-RU"/>
              <a:t>назначение и цели создания системы; 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ru-RU"/>
              <a:t>характеристика объектов автоматизации;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ru-RU"/>
              <a:t>требования к системе; 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ru-RU"/>
              <a:t>состав и содержание работ по созданию системы; 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ru-RU"/>
              <a:t>порядок контроля и приемки системы;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ru-RU"/>
              <a:t>требования к составу и содержанию работ по подготовке объекта автоматизации к вводу системы в действие; 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ru-RU"/>
              <a:t>требования к документированию; 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ru-RU"/>
              <a:t>источники разработки. </a:t>
            </a:r>
          </a:p>
        </p:txBody>
      </p:sp>
    </p:spTree>
    <p:extLst>
      <p:ext uri="{BB962C8B-B14F-4D97-AF65-F5344CB8AC3E}">
        <p14:creationId xmlns:p14="http://schemas.microsoft.com/office/powerpoint/2010/main" val="318302654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ТЗ. Общие сведения</a:t>
            </a:r>
          </a:p>
        </p:txBody>
      </p:sp>
      <p:sp>
        <p:nvSpPr>
          <p:cNvPr id="74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/>
              <a:t>полное наименование системы и ее условное обозначение; </a:t>
            </a:r>
          </a:p>
          <a:p>
            <a:r>
              <a:rPr lang="ru-RU" sz="2000"/>
              <a:t>номер договора; </a:t>
            </a:r>
          </a:p>
          <a:p>
            <a:r>
              <a:rPr lang="ru-RU" sz="2000"/>
              <a:t>наименование предприятий разработчика и заказчика системы и их реквизиты; </a:t>
            </a:r>
          </a:p>
          <a:p>
            <a:r>
              <a:rPr lang="ru-RU" sz="2000"/>
              <a:t>перечень документов, на основании которых создается система, кем и когда утверждены эти документы;</a:t>
            </a:r>
          </a:p>
          <a:p>
            <a:r>
              <a:rPr lang="ru-RU" sz="2000"/>
              <a:t>плановые сроки начала и окончания работы по созданию системы; </a:t>
            </a:r>
          </a:p>
          <a:p>
            <a:r>
              <a:rPr lang="ru-RU" sz="2000"/>
              <a:t>сведения об источниках и порядке финансирования работ; </a:t>
            </a:r>
          </a:p>
          <a:p>
            <a:r>
              <a:rPr lang="ru-RU" sz="2000"/>
              <a:t>порядок оформления и предъявления заказчику результатов работ по созданию системы, по изготовлению и наладке отдельных средств (технических, программных, информационных). </a:t>
            </a:r>
          </a:p>
        </p:txBody>
      </p:sp>
    </p:spTree>
    <p:extLst>
      <p:ext uri="{BB962C8B-B14F-4D97-AF65-F5344CB8AC3E}">
        <p14:creationId xmlns:p14="http://schemas.microsoft.com/office/powerpoint/2010/main" val="326020327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ТЗ. Назначение и цели</a:t>
            </a:r>
          </a:p>
        </p:txBody>
      </p:sp>
      <p:sp>
        <p:nvSpPr>
          <p:cNvPr id="74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/>
              <a:t>В подразделе «Назначение системы» указывают вид автоматизируемой деятельности (функции по защите) и перечень объектов автоматизации, на которых предполагается ее использовать. </a:t>
            </a:r>
          </a:p>
          <a:p>
            <a:r>
              <a:rPr lang="ru-RU"/>
              <a:t>«Цели создания системы» приводят наименования и требуемые значения технических, технологических, производственно-экономических или других показателей объекта автоматизации, которые должны быть достигнуты в результате создания АС, и указывают критерии оценки достижения целей создания системы. </a:t>
            </a:r>
          </a:p>
        </p:txBody>
      </p:sp>
    </p:spTree>
    <p:extLst>
      <p:ext uri="{BB962C8B-B14F-4D97-AF65-F5344CB8AC3E}">
        <p14:creationId xmlns:p14="http://schemas.microsoft.com/office/powerpoint/2010/main" val="98154132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ТЗ. Характеристики объекта автоматизации</a:t>
            </a:r>
          </a:p>
        </p:txBody>
      </p:sp>
      <p:sp>
        <p:nvSpPr>
          <p:cNvPr id="74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краткие сведения об объекте автоматизации;</a:t>
            </a:r>
          </a:p>
          <a:p>
            <a:r>
              <a:rPr lang="ru-RU"/>
              <a:t>сведения об условиях эксплуатации объекта автоматизации и характеристиках окружающей среды. </a:t>
            </a:r>
          </a:p>
        </p:txBody>
      </p:sp>
    </p:spTree>
    <p:extLst>
      <p:ext uri="{BB962C8B-B14F-4D97-AF65-F5344CB8AC3E}">
        <p14:creationId xmlns:p14="http://schemas.microsoft.com/office/powerpoint/2010/main" val="1326801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6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Нормативно-методические источники</a:t>
            </a:r>
          </a:p>
        </p:txBody>
      </p:sp>
      <p:sp>
        <p:nvSpPr>
          <p:cNvPr id="70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/>
              <a:t>ГОСТ Р ИСО</a:t>
            </a:r>
            <a:r>
              <a:rPr lang="en-US" sz="2000"/>
              <a:t>/</a:t>
            </a:r>
            <a:r>
              <a:rPr lang="ru-RU" sz="2000"/>
              <a:t>МЭК 17799-2005. Информационная технология. Практические правила управления ИБ.</a:t>
            </a:r>
          </a:p>
          <a:p>
            <a:r>
              <a:rPr lang="ru-RU" sz="2000"/>
              <a:t>ГосТехКомиссия России. Положение по аттестации объектов информатизации по требованиям безопасности информации</a:t>
            </a:r>
            <a:r>
              <a:rPr lang="ru-RU"/>
              <a:t> </a:t>
            </a:r>
          </a:p>
          <a:p>
            <a:r>
              <a:rPr lang="ru-RU" sz="2000"/>
              <a:t>ГосТехКомиссия России. Положение о сертификации средств защиты информации по требованиям безопасности информации</a:t>
            </a:r>
          </a:p>
        </p:txBody>
      </p:sp>
    </p:spTree>
    <p:extLst>
      <p:ext uri="{BB962C8B-B14F-4D97-AF65-F5344CB8AC3E}">
        <p14:creationId xmlns:p14="http://schemas.microsoft.com/office/powerpoint/2010/main" val="469944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0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0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0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0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0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0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9635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ТЗ. Требования к системе</a:t>
            </a:r>
          </a:p>
        </p:txBody>
      </p:sp>
      <p:sp>
        <p:nvSpPr>
          <p:cNvPr id="74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требования к системе в целом; </a:t>
            </a:r>
          </a:p>
          <a:p>
            <a:r>
              <a:rPr lang="ru-RU"/>
              <a:t>требования к функциям (задачам), выполняемым системой; </a:t>
            </a:r>
          </a:p>
          <a:p>
            <a:r>
              <a:rPr lang="ru-RU"/>
              <a:t>требования к видам обеспечения. </a:t>
            </a:r>
          </a:p>
        </p:txBody>
      </p:sp>
    </p:spTree>
    <p:extLst>
      <p:ext uri="{BB962C8B-B14F-4D97-AF65-F5344CB8AC3E}">
        <p14:creationId xmlns:p14="http://schemas.microsoft.com/office/powerpoint/2010/main" val="177954363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Требования к системе в целом</a:t>
            </a:r>
          </a:p>
        </p:txBody>
      </p:sp>
      <p:sp>
        <p:nvSpPr>
          <p:cNvPr id="74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600"/>
              <a:t>требования к структуре и функционированию системы; </a:t>
            </a:r>
          </a:p>
          <a:p>
            <a:pPr lvl="1">
              <a:lnSpc>
                <a:spcPct val="80000"/>
              </a:lnSpc>
            </a:pPr>
            <a:r>
              <a:rPr lang="ru-RU" sz="1700"/>
              <a:t>перечень подсистем, требования к информационному обмену между ними;</a:t>
            </a:r>
          </a:p>
          <a:p>
            <a:pPr lvl="1">
              <a:lnSpc>
                <a:spcPct val="80000"/>
              </a:lnSpc>
            </a:pPr>
            <a:r>
              <a:rPr lang="ru-RU" sz="1700"/>
              <a:t>требования к совместимости, связи с внешними системами;</a:t>
            </a:r>
          </a:p>
          <a:p>
            <a:pPr>
              <a:lnSpc>
                <a:spcPct val="80000"/>
              </a:lnSpc>
            </a:pPr>
            <a:r>
              <a:rPr lang="ru-RU" sz="1600"/>
              <a:t>требования к численности и квалификации персонала системы и режиму его работы; </a:t>
            </a:r>
          </a:p>
          <a:p>
            <a:pPr>
              <a:lnSpc>
                <a:spcPct val="80000"/>
              </a:lnSpc>
            </a:pPr>
            <a:r>
              <a:rPr lang="ru-RU" sz="1600"/>
              <a:t>показатели назначения; </a:t>
            </a:r>
          </a:p>
          <a:p>
            <a:pPr>
              <a:lnSpc>
                <a:spcPct val="80000"/>
              </a:lnSpc>
            </a:pPr>
            <a:r>
              <a:rPr lang="ru-RU" sz="1600"/>
              <a:t>требования к надежности; </a:t>
            </a:r>
          </a:p>
          <a:p>
            <a:pPr lvl="1">
              <a:lnSpc>
                <a:spcPct val="80000"/>
              </a:lnSpc>
            </a:pPr>
            <a:r>
              <a:rPr lang="ru-RU" sz="1700"/>
              <a:t>количественные значения показателей надежности;</a:t>
            </a:r>
          </a:p>
          <a:p>
            <a:pPr lvl="1">
              <a:lnSpc>
                <a:spcPct val="80000"/>
              </a:lnSpc>
            </a:pPr>
            <a:r>
              <a:rPr lang="ru-RU" sz="1700"/>
              <a:t>перечень аварийных ситуаций, по которым должны быть регламентированы требования к надежности.</a:t>
            </a:r>
          </a:p>
          <a:p>
            <a:pPr>
              <a:lnSpc>
                <a:spcPct val="80000"/>
              </a:lnSpc>
            </a:pPr>
            <a:r>
              <a:rPr lang="ru-RU" sz="1600"/>
              <a:t>требования безопасности (при монтаже, наладке, эксплуатации, обслуживании и ремонте);</a:t>
            </a:r>
          </a:p>
          <a:p>
            <a:pPr>
              <a:lnSpc>
                <a:spcPct val="80000"/>
              </a:lnSpc>
            </a:pPr>
            <a:r>
              <a:rPr lang="ru-RU" sz="1600"/>
              <a:t>требования к транспортабельности для подвижных АС; </a:t>
            </a:r>
          </a:p>
          <a:p>
            <a:pPr>
              <a:lnSpc>
                <a:spcPct val="80000"/>
              </a:lnSpc>
            </a:pPr>
            <a:r>
              <a:rPr lang="ru-RU" sz="1600"/>
              <a:t>требования к эксплуатации, техническому обслуживанию, ремонту и хранению компонентов системы; </a:t>
            </a:r>
          </a:p>
          <a:p>
            <a:pPr>
              <a:lnSpc>
                <a:spcPct val="80000"/>
              </a:lnSpc>
            </a:pPr>
            <a:r>
              <a:rPr lang="ru-RU" sz="1600"/>
              <a:t>требования к защите информации от НСД;</a:t>
            </a:r>
          </a:p>
          <a:p>
            <a:pPr>
              <a:lnSpc>
                <a:spcPct val="80000"/>
              </a:lnSpc>
            </a:pPr>
            <a:r>
              <a:rPr lang="ru-RU" sz="1600"/>
              <a:t>требования по сохранности информации при авариях; </a:t>
            </a:r>
          </a:p>
          <a:p>
            <a:pPr>
              <a:lnSpc>
                <a:spcPct val="80000"/>
              </a:lnSpc>
            </a:pPr>
            <a:r>
              <a:rPr lang="ru-RU" sz="1600"/>
              <a:t>требования к защите от влияния внешних воздействий; </a:t>
            </a:r>
          </a:p>
          <a:p>
            <a:pPr>
              <a:lnSpc>
                <a:spcPct val="80000"/>
              </a:lnSpc>
            </a:pPr>
            <a:r>
              <a:rPr lang="ru-RU" sz="1600"/>
              <a:t>требования по стандартизации и унификации. </a:t>
            </a:r>
          </a:p>
        </p:txBody>
      </p:sp>
    </p:spTree>
    <p:extLst>
      <p:ext uri="{BB962C8B-B14F-4D97-AF65-F5344CB8AC3E}">
        <p14:creationId xmlns:p14="http://schemas.microsoft.com/office/powerpoint/2010/main" val="281007004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5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Требования к функциям (задачам)</a:t>
            </a:r>
          </a:p>
        </p:txBody>
      </p:sp>
      <p:sp>
        <p:nvSpPr>
          <p:cNvPr id="75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ru-RU"/>
              <a:t>по каждой подсистеме перечень функций, задач или их комплексов (в том числе обеспечивающих взаимодействие частей системы), подлежащих автоматизации; </a:t>
            </a:r>
          </a:p>
          <a:p>
            <a:pPr>
              <a:lnSpc>
                <a:spcPct val="90000"/>
              </a:lnSpc>
            </a:pPr>
            <a:r>
              <a:rPr lang="ru-RU"/>
              <a:t>временной регламент реализации каждой функции, задачи; </a:t>
            </a:r>
          </a:p>
          <a:p>
            <a:pPr>
              <a:lnSpc>
                <a:spcPct val="90000"/>
              </a:lnSpc>
            </a:pPr>
            <a:r>
              <a:rPr lang="ru-RU"/>
              <a:t>требования к качеству реализации каждой функции, к форме представления выходной информации, характеристики необходимой точности и времени выполнения, требования одновременности выполнения группы функций, достоверности выдачи результатов; </a:t>
            </a:r>
          </a:p>
          <a:p>
            <a:pPr>
              <a:lnSpc>
                <a:spcPct val="90000"/>
              </a:lnSpc>
            </a:pPr>
            <a:r>
              <a:rPr lang="ru-RU"/>
              <a:t>перечень и критерии отказов для каждой функции, по которой задаются требования по надежности. </a:t>
            </a:r>
          </a:p>
        </p:txBody>
      </p:sp>
    </p:spTree>
    <p:extLst>
      <p:ext uri="{BB962C8B-B14F-4D97-AF65-F5344CB8AC3E}">
        <p14:creationId xmlns:p14="http://schemas.microsoft.com/office/powerpoint/2010/main" val="141586635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6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Требования к видам обеспечения</a:t>
            </a:r>
          </a:p>
        </p:txBody>
      </p:sp>
      <p:sp>
        <p:nvSpPr>
          <p:cNvPr id="75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Математическому;</a:t>
            </a:r>
          </a:p>
          <a:p>
            <a:r>
              <a:rPr lang="ru-RU"/>
              <a:t>Лингвистическому; </a:t>
            </a:r>
          </a:p>
          <a:p>
            <a:r>
              <a:rPr lang="ru-RU"/>
              <a:t>Программному;</a:t>
            </a:r>
          </a:p>
          <a:p>
            <a:r>
              <a:rPr lang="ru-RU"/>
              <a:t>Техническому;</a:t>
            </a:r>
          </a:p>
          <a:p>
            <a:r>
              <a:rPr lang="ru-RU"/>
              <a:t>Организационному;</a:t>
            </a:r>
          </a:p>
          <a:p>
            <a:r>
              <a:rPr lang="ru-RU"/>
              <a:t>Информационному;</a:t>
            </a:r>
          </a:p>
        </p:txBody>
      </p:sp>
    </p:spTree>
    <p:extLst>
      <p:ext uri="{BB962C8B-B14F-4D97-AF65-F5344CB8AC3E}">
        <p14:creationId xmlns:p14="http://schemas.microsoft.com/office/powerpoint/2010/main" val="37242882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6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Требования к информационному обеспечению</a:t>
            </a:r>
          </a:p>
        </p:txBody>
      </p:sp>
      <p:sp>
        <p:nvSpPr>
          <p:cNvPr id="75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/>
              <a:t>к составу, структуре и способам организации данных в системе; </a:t>
            </a:r>
          </a:p>
          <a:p>
            <a:r>
              <a:rPr lang="ru-RU" sz="2000"/>
              <a:t>к информационному обмену между компонентами системы; </a:t>
            </a:r>
          </a:p>
          <a:p>
            <a:r>
              <a:rPr lang="ru-RU" sz="2000"/>
              <a:t>к информационной совместимости со смежными системами; </a:t>
            </a:r>
          </a:p>
          <a:p>
            <a:r>
              <a:rPr lang="ru-RU" sz="2000"/>
              <a:t>по использованию классификаторов; </a:t>
            </a:r>
          </a:p>
          <a:p>
            <a:r>
              <a:rPr lang="ru-RU" sz="2000"/>
              <a:t>по применению систем управления базами данных; </a:t>
            </a:r>
          </a:p>
          <a:p>
            <a:r>
              <a:rPr lang="ru-RU" sz="2000"/>
              <a:t>к структуре процесса сбора, обработки, передачи данных в системе и представлению данных; </a:t>
            </a:r>
          </a:p>
          <a:p>
            <a:r>
              <a:rPr lang="ru-RU" sz="2000"/>
              <a:t>к защите данных от разрушений при авариях и сбоях в электропитании системы; </a:t>
            </a:r>
          </a:p>
          <a:p>
            <a:r>
              <a:rPr lang="ru-RU" sz="2000"/>
              <a:t>к контролю, хранению, обновлению и восстановлению данных.</a:t>
            </a:r>
          </a:p>
        </p:txBody>
      </p:sp>
    </p:spTree>
    <p:extLst>
      <p:ext uri="{BB962C8B-B14F-4D97-AF65-F5344CB8AC3E}">
        <p14:creationId xmlns:p14="http://schemas.microsoft.com/office/powerpoint/2010/main" val="414491169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6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Порядок контроля и приемки системы</a:t>
            </a:r>
          </a:p>
        </p:txBody>
      </p:sp>
      <p:sp>
        <p:nvSpPr>
          <p:cNvPr id="75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виды, состав, объем и методы испытаний системы и ее составных частей;</a:t>
            </a:r>
          </a:p>
          <a:p>
            <a:r>
              <a:rPr lang="ru-RU"/>
              <a:t>общие требования к приемке работ по стадиям.</a:t>
            </a:r>
          </a:p>
        </p:txBody>
      </p:sp>
    </p:spTree>
    <p:extLst>
      <p:ext uri="{BB962C8B-B14F-4D97-AF65-F5344CB8AC3E}">
        <p14:creationId xmlns:p14="http://schemas.microsoft.com/office/powerpoint/2010/main" val="227960598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6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/>
              <a:t>Требования к составу и содержанию работ по подготовке объекта автоматизации к вводу системы в действие </a:t>
            </a:r>
          </a:p>
        </p:txBody>
      </p:sp>
      <p:sp>
        <p:nvSpPr>
          <p:cNvPr id="75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/>
              <a:t>приведение поступающей в систему информации (к виду, пригодному для обработки с помощью ЭВМ; </a:t>
            </a:r>
          </a:p>
          <a:p>
            <a:r>
              <a:rPr lang="ru-RU"/>
              <a:t>изменения, которые необходимо осуществить в объекте автоматизации; </a:t>
            </a:r>
          </a:p>
          <a:p>
            <a:r>
              <a:rPr lang="ru-RU"/>
              <a:t>создание условий функционирования объекта автоматизации, при которых гарантируется соответствие создаваемой системы требованиям, содержащимся в ТЗ; </a:t>
            </a:r>
          </a:p>
          <a:p>
            <a:r>
              <a:rPr lang="ru-RU"/>
              <a:t>создание необходимых для функционирования системы подразделений и служб; </a:t>
            </a:r>
          </a:p>
          <a:p>
            <a:r>
              <a:rPr lang="ru-RU"/>
              <a:t>сроки и порядок комплектования штатов и обучения персонала. </a:t>
            </a:r>
          </a:p>
        </p:txBody>
      </p:sp>
    </p:spTree>
    <p:extLst>
      <p:ext uri="{BB962C8B-B14F-4D97-AF65-F5344CB8AC3E}">
        <p14:creationId xmlns:p14="http://schemas.microsoft.com/office/powerpoint/2010/main" val="414839233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Требования к документированию</a:t>
            </a:r>
          </a:p>
        </p:txBody>
      </p:sp>
      <p:sp>
        <p:nvSpPr>
          <p:cNvPr id="75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перечень подлежащих разработке комплектов и видов документов в соответствии с ГОСТ 34.201 «Виды, комплектность и обозначение документов при создании АС»;</a:t>
            </a:r>
          </a:p>
          <a:p>
            <a:endParaRPr lang="ru-RU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14701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Источники разработки</a:t>
            </a:r>
          </a:p>
        </p:txBody>
      </p:sp>
      <p:sp>
        <p:nvSpPr>
          <p:cNvPr id="75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документы и информационные материалы на основании которых разрабатывалось ТЗ и которые должны быть использованы при создании системы. </a:t>
            </a:r>
          </a:p>
        </p:txBody>
      </p:sp>
    </p:spTree>
    <p:extLst>
      <p:ext uri="{BB962C8B-B14F-4D97-AF65-F5344CB8AC3E}">
        <p14:creationId xmlns:p14="http://schemas.microsoft.com/office/powerpoint/2010/main" val="210434784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5776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8964612" cy="6510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541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1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06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3" y="92075"/>
            <a:ext cx="9120187" cy="657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314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Правила оформления</a:t>
            </a:r>
          </a:p>
        </p:txBody>
      </p:sp>
      <p:sp>
        <p:nvSpPr>
          <p:cNvPr id="75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/>
              <a:t>На титульном листе помещают подписи заказчика, разработчика и согласующих организаций, которые скрепляют гербовой печатью. При необходимости титульный лист оформляют на нескольких страницах. Подписи разработчиков ТЗ на АС и должностных лиц, участвующих в согласовании и рассмотрении проекта ТЗ на АС, помещают на последнем листе. </a:t>
            </a:r>
          </a:p>
          <a:p>
            <a:r>
              <a:rPr lang="ru-RU" sz="2000"/>
              <a:t>При необходимости на титульном листе ТЗ на АС допускается помещать установленные в отрасли коды, например: гриф секретности, код работы, регистрационный номер ТЗ и др. </a:t>
            </a:r>
          </a:p>
          <a:p>
            <a:r>
              <a:rPr lang="ru-RU" sz="2000"/>
              <a:t>Номера листов проставляют начиная с первого листа, следующего за титульным, в верхней части листа (посередине).</a:t>
            </a:r>
          </a:p>
          <a:p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val="87368207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Правила оформления</a:t>
            </a:r>
          </a:p>
        </p:txBody>
      </p:sp>
      <p:pic>
        <p:nvPicPr>
          <p:cNvPr id="7587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052513"/>
            <a:ext cx="5524500" cy="562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146606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Правила оформления</a:t>
            </a:r>
          </a:p>
        </p:txBody>
      </p:sp>
      <p:pic>
        <p:nvPicPr>
          <p:cNvPr id="7608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268413"/>
            <a:ext cx="5334000" cy="540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927199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8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Порядок разработки, согласования и утверждения ТЗ на АС</a:t>
            </a:r>
          </a:p>
        </p:txBody>
      </p:sp>
      <p:sp>
        <p:nvSpPr>
          <p:cNvPr id="76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000"/>
              <a:t>Проект ТЗ на АС разрабатывает организация-разработчик системы с участием заказчика на основании технических требований.</a:t>
            </a:r>
          </a:p>
          <a:p>
            <a:pPr>
              <a:lnSpc>
                <a:spcPct val="90000"/>
              </a:lnSpc>
            </a:pPr>
            <a:r>
              <a:rPr lang="ru-RU" sz="2000"/>
              <a:t>Срок согласования проекта ТЗ на АС в каждой организации не должен превышать 15 дней со дня его получения.</a:t>
            </a:r>
          </a:p>
          <a:p>
            <a:pPr>
              <a:lnSpc>
                <a:spcPct val="90000"/>
              </a:lnSpc>
            </a:pPr>
            <a:r>
              <a:rPr lang="ru-RU" sz="2000"/>
              <a:t>Замечания по проекту ТЗ на АС должны быть представлены с техническим обоснованием. Решения по замечаниям должны быть приняты разработчиком проекта ТЗ на АС и заказчиком системы до утверждения ТЗ на АС. </a:t>
            </a:r>
          </a:p>
          <a:p>
            <a:pPr>
              <a:lnSpc>
                <a:spcPct val="90000"/>
              </a:lnSpc>
            </a:pPr>
            <a:r>
              <a:rPr lang="ru-RU" sz="2000"/>
              <a:t>Если при согласовании проекта ТЗ на АС возникли разногласия между разработчиком и заказчиком (или другими заинтересованными организациями), то составляется протокол разногласий (форма произвольная) и конкретное решение принимается в установленном порядке. </a:t>
            </a:r>
          </a:p>
          <a:p>
            <a:pPr>
              <a:lnSpc>
                <a:spcPct val="90000"/>
              </a:lnSpc>
            </a:pPr>
            <a:r>
              <a:rPr lang="ru-RU" sz="2000"/>
              <a:t>Утверждение ТЗ на АС осуществляют руководители предприятий (организаций) разработчика и заказчика системы. </a:t>
            </a:r>
          </a:p>
          <a:p>
            <a:pPr>
              <a:lnSpc>
                <a:spcPct val="90000"/>
              </a:lnSpc>
            </a:pPr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val="291298693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ТЗ на СЗИ должно содержать</a:t>
            </a:r>
          </a:p>
        </p:txBody>
      </p:sp>
      <p:sp>
        <p:nvSpPr>
          <p:cNvPr id="82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28775"/>
            <a:ext cx="8642350" cy="5040313"/>
          </a:xfrm>
        </p:spPr>
        <p:txBody>
          <a:bodyPr/>
          <a:lstStyle/>
          <a:p>
            <a:pPr marL="457200" indent="-457200">
              <a:lnSpc>
                <a:spcPct val="80000"/>
              </a:lnSpc>
            </a:pPr>
            <a:r>
              <a:rPr lang="en-US" sz="1800"/>
              <a:t>обоснование разработки;</a:t>
            </a:r>
            <a:r>
              <a:rPr lang="ru-RU" sz="1800"/>
              <a:t> </a:t>
            </a:r>
          </a:p>
          <a:p>
            <a:pPr marL="457200" indent="-457200">
              <a:lnSpc>
                <a:spcPct val="80000"/>
              </a:lnSpc>
            </a:pPr>
            <a:r>
              <a:rPr lang="ru-RU" sz="1800"/>
              <a:t>исходные данные создаваемого объекта информатизации в техническом, программном, информационном и организационном аспектах;</a:t>
            </a:r>
          </a:p>
          <a:p>
            <a:pPr marL="457200" indent="-457200">
              <a:lnSpc>
                <a:spcPct val="80000"/>
              </a:lnSpc>
            </a:pPr>
            <a:r>
              <a:rPr lang="ru-RU" sz="1800"/>
              <a:t>класс защищенности АС;</a:t>
            </a:r>
          </a:p>
          <a:p>
            <a:pPr marL="457200" indent="-457200">
              <a:lnSpc>
                <a:spcPct val="80000"/>
              </a:lnSpc>
            </a:pPr>
            <a:r>
              <a:rPr lang="ru-RU" sz="1800"/>
              <a:t>ссылку на нормативные документы, с учетом которых будет разрабатываться СЗИ и приниматься в эксплуатацию объект информатизации;</a:t>
            </a:r>
          </a:p>
          <a:p>
            <a:pPr marL="457200" indent="-457200">
              <a:lnSpc>
                <a:spcPct val="80000"/>
              </a:lnSpc>
            </a:pPr>
            <a:r>
              <a:rPr lang="ru-RU" sz="1800"/>
              <a:t>конкретизацию требований к СЗИ на основе нормативных документов и установленного класса защищенности АС;</a:t>
            </a:r>
          </a:p>
          <a:p>
            <a:pPr marL="457200" indent="-457200">
              <a:lnSpc>
                <a:spcPct val="80000"/>
              </a:lnSpc>
            </a:pPr>
            <a:r>
              <a:rPr lang="ru-RU" sz="1800"/>
              <a:t>перечень предполагаемых к использованию сертифицированных средств защиты информации;</a:t>
            </a:r>
          </a:p>
          <a:p>
            <a:pPr marL="457200" indent="-457200">
              <a:lnSpc>
                <a:spcPct val="80000"/>
              </a:lnSpc>
            </a:pPr>
            <a:r>
              <a:rPr lang="ru-RU" sz="1800"/>
              <a:t>обоснование проведения разработок собственных средств защиты информации, невозможности или нецелесообразности использования имеющихся на рынке сертифицированных средств защиты информации;</a:t>
            </a:r>
          </a:p>
          <a:p>
            <a:pPr marL="457200" indent="-457200">
              <a:lnSpc>
                <a:spcPct val="80000"/>
              </a:lnSpc>
            </a:pPr>
            <a:r>
              <a:rPr lang="ru-RU" sz="1800"/>
              <a:t>состав, содержание и сроки проведения работ по этапам разработки и внедрения;</a:t>
            </a:r>
          </a:p>
          <a:p>
            <a:pPr marL="457200" indent="-457200">
              <a:lnSpc>
                <a:spcPct val="80000"/>
              </a:lnSpc>
            </a:pPr>
            <a:r>
              <a:rPr lang="ru-RU" sz="1800"/>
              <a:t>перечень подрядных организаций-исполнителей видов работ;</a:t>
            </a:r>
            <a:endParaRPr lang="en-US" sz="1800"/>
          </a:p>
          <a:p>
            <a:pPr marL="457200" indent="-457200">
              <a:lnSpc>
                <a:spcPct val="80000"/>
              </a:lnSpc>
            </a:pPr>
            <a:r>
              <a:rPr lang="en-US" sz="1800"/>
              <a:t>перечень предъявляемой заказчику научно-технической продукции и документации.</a:t>
            </a:r>
            <a:r>
              <a:rPr lang="ru-RU" sz="18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3286095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ТЗ на создание защищенных систем.</a:t>
            </a:r>
            <a:br>
              <a:rPr lang="ru-RU" sz="3200" dirty="0"/>
            </a:br>
            <a:r>
              <a:rPr lang="ru-RU" sz="3200" dirty="0"/>
              <a:t>Требования к АСЗИ. </a:t>
            </a:r>
            <a:br>
              <a:rPr lang="ru-RU" sz="3200" dirty="0"/>
            </a:br>
            <a:r>
              <a:rPr lang="ru-RU" sz="3200" dirty="0"/>
              <a:t>(ГОСТ Р 51624-2000)</a:t>
            </a:r>
          </a:p>
        </p:txBody>
      </p:sp>
      <p:sp>
        <p:nvSpPr>
          <p:cNvPr id="80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2420888"/>
            <a:ext cx="8229600" cy="3268960"/>
          </a:xfrm>
        </p:spPr>
        <p:txBody>
          <a:bodyPr/>
          <a:lstStyle/>
          <a:p>
            <a:r>
              <a:rPr lang="ru-RU" dirty="0"/>
              <a:t>функциональные требования;</a:t>
            </a:r>
          </a:p>
          <a:p>
            <a:r>
              <a:rPr lang="ru-RU" dirty="0"/>
              <a:t>требования к эффективности;</a:t>
            </a:r>
          </a:p>
          <a:p>
            <a:r>
              <a:rPr lang="ru-RU" dirty="0"/>
              <a:t>технические требования;</a:t>
            </a:r>
          </a:p>
          <a:p>
            <a:r>
              <a:rPr lang="ru-RU" dirty="0"/>
              <a:t>экономические требования;</a:t>
            </a:r>
          </a:p>
          <a:p>
            <a:r>
              <a:rPr lang="ru-RU" dirty="0"/>
              <a:t>требования к документации. </a:t>
            </a:r>
          </a:p>
        </p:txBody>
      </p:sp>
    </p:spTree>
    <p:extLst>
      <p:ext uri="{BB962C8B-B14F-4D97-AF65-F5344CB8AC3E}">
        <p14:creationId xmlns:p14="http://schemas.microsoft.com/office/powerpoint/2010/main" val="239008315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Требования к АСЗИ. Функциональные требования</a:t>
            </a:r>
          </a:p>
        </p:txBody>
      </p:sp>
      <p:sp>
        <p:nvSpPr>
          <p:cNvPr id="80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/>
              <a:t>грифы секретности обрабатываемой в АСЗИ информации;</a:t>
            </a:r>
          </a:p>
          <a:p>
            <a:r>
              <a:rPr lang="ru-RU"/>
              <a:t>класс защищенности АСЗИ;</a:t>
            </a:r>
          </a:p>
          <a:p>
            <a:r>
              <a:rPr lang="ru-RU"/>
              <a:t>цели защиты информации;</a:t>
            </a:r>
          </a:p>
          <a:p>
            <a:r>
              <a:rPr lang="ru-RU"/>
              <a:t>перечень защищаемой в АСЗИ информации;</a:t>
            </a:r>
          </a:p>
          <a:p>
            <a:r>
              <a:rPr lang="ru-RU"/>
              <a:t>возможные технические каналы утечки информации и способы несанкционированного доступа к информации;</a:t>
            </a:r>
          </a:p>
          <a:p>
            <a:r>
              <a:rPr lang="ru-RU"/>
              <a:t>задачи защиты информации в АСЗИ.</a:t>
            </a:r>
          </a:p>
        </p:txBody>
      </p:sp>
    </p:spTree>
    <p:extLst>
      <p:ext uri="{BB962C8B-B14F-4D97-AF65-F5344CB8AC3E}">
        <p14:creationId xmlns:p14="http://schemas.microsoft.com/office/powerpoint/2010/main" val="176763160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Задачи ЗИ в АСЗИ</a:t>
            </a:r>
          </a:p>
        </p:txBody>
      </p:sp>
      <p:sp>
        <p:nvSpPr>
          <p:cNvPr id="81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</a:pPr>
            <a:r>
              <a:rPr lang="ru-RU" sz="2000"/>
              <a:t>предотвращение перехвата защищаемой информации, передаваемой по каналам связи;</a:t>
            </a:r>
          </a:p>
          <a:p>
            <a:pPr algn="just">
              <a:lnSpc>
                <a:spcPct val="80000"/>
              </a:lnSpc>
            </a:pPr>
            <a:r>
              <a:rPr lang="ru-RU" sz="2000"/>
              <a:t>предотвращение утечки обрабатываемой защищаемой информации за счет побочных электромагнитных излучений и наводок;</a:t>
            </a:r>
          </a:p>
          <a:p>
            <a:pPr algn="just">
              <a:lnSpc>
                <a:spcPct val="80000"/>
              </a:lnSpc>
            </a:pPr>
            <a:r>
              <a:rPr lang="ru-RU" sz="2000"/>
              <a:t>исключение несанкционированного доступа к обрабатываемой или хранящейся в АСЗИ защищаемой информации;</a:t>
            </a:r>
          </a:p>
          <a:p>
            <a:pPr algn="just">
              <a:lnSpc>
                <a:spcPct val="80000"/>
              </a:lnSpc>
            </a:pPr>
            <a:r>
              <a:rPr lang="ru-RU" sz="2000"/>
              <a:t>предотвращение несанкционированных и непреднамеренных воздействии, вызывающих разрушение, уничтожение, искажение защищаемой информации или сбои в работе средств АСЗИ;</a:t>
            </a:r>
          </a:p>
          <a:p>
            <a:pPr algn="just">
              <a:lnSpc>
                <a:spcPct val="80000"/>
              </a:lnSpc>
            </a:pPr>
            <a:r>
              <a:rPr lang="ru-RU" sz="2000"/>
              <a:t>выявление возможно внедренных в технические средства АСЗИ специальных электронных устройств перехвата информации;</a:t>
            </a:r>
          </a:p>
          <a:p>
            <a:pPr algn="just">
              <a:lnSpc>
                <a:spcPct val="80000"/>
              </a:lnSpc>
            </a:pPr>
            <a:r>
              <a:rPr lang="ru-RU" sz="2000"/>
              <a:t>организация разрешительной системы допуска пользователей АСЗИ к работе с защищаемой информацией и ее носителями;</a:t>
            </a:r>
          </a:p>
          <a:p>
            <a:pPr algn="just">
              <a:lnSpc>
                <a:spcPct val="80000"/>
              </a:lnSpc>
            </a:pPr>
            <a:r>
              <a:rPr lang="ru-RU" sz="2000"/>
              <a:t>осуществление контроля функционирования средств и систем защиты информации в АСЗИ.  </a:t>
            </a:r>
          </a:p>
        </p:txBody>
      </p:sp>
    </p:spTree>
    <p:extLst>
      <p:ext uri="{BB962C8B-B14F-4D97-AF65-F5344CB8AC3E}">
        <p14:creationId xmlns:p14="http://schemas.microsoft.com/office/powerpoint/2010/main" val="178207247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0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Технические требования к АСЗИ </a:t>
            </a:r>
            <a:br>
              <a:rPr lang="ru-RU"/>
            </a:br>
            <a:r>
              <a:rPr lang="ru-RU"/>
              <a:t>(ГОСТ Р 51624-2000)</a:t>
            </a:r>
          </a:p>
        </p:txBody>
      </p:sp>
      <p:sp>
        <p:nvSpPr>
          <p:cNvPr id="81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/>
              <a:t>Требования по предотвращению утечки защищаемой информации;</a:t>
            </a:r>
          </a:p>
          <a:p>
            <a:pPr>
              <a:lnSpc>
                <a:spcPct val="80000"/>
              </a:lnSpc>
            </a:pPr>
            <a:r>
              <a:rPr lang="ru-RU" sz="2000"/>
              <a:t>Защита СВТ от утечки информации за счет ПЭМИН;</a:t>
            </a:r>
          </a:p>
          <a:p>
            <a:pPr>
              <a:lnSpc>
                <a:spcPct val="80000"/>
              </a:lnSpc>
            </a:pPr>
            <a:r>
              <a:rPr lang="ru-RU" sz="2000"/>
              <a:t>Требования по предотвращению утечки защищаемой информации по техническим каналам разведки;</a:t>
            </a:r>
          </a:p>
          <a:p>
            <a:pPr>
              <a:lnSpc>
                <a:spcPct val="80000"/>
              </a:lnSpc>
            </a:pPr>
            <a:r>
              <a:rPr lang="ru-RU" sz="2000"/>
              <a:t>Требования по предотвращению утечки защищаемой информации за счет встроенных электронных и/или программных закладок в АСЗИ;</a:t>
            </a:r>
          </a:p>
          <a:p>
            <a:pPr>
              <a:lnSpc>
                <a:spcPct val="80000"/>
              </a:lnSpc>
            </a:pPr>
            <a:r>
              <a:rPr lang="ru-RU" sz="2000"/>
              <a:t>Требования по предотвращению НСД;</a:t>
            </a:r>
          </a:p>
          <a:p>
            <a:pPr>
              <a:lnSpc>
                <a:spcPct val="80000"/>
              </a:lnSpc>
            </a:pPr>
            <a:r>
              <a:rPr lang="ru-RU" sz="2000"/>
              <a:t>Требования по предотвращению несанкционированных и непреднамеренных воздействий;</a:t>
            </a:r>
          </a:p>
          <a:p>
            <a:pPr>
              <a:lnSpc>
                <a:spcPct val="80000"/>
              </a:lnSpc>
            </a:pPr>
            <a:r>
              <a:rPr lang="ru-RU" sz="2000"/>
              <a:t>Требования к системе заземления и сети электропитания;</a:t>
            </a:r>
          </a:p>
          <a:p>
            <a:pPr>
              <a:lnSpc>
                <a:spcPct val="80000"/>
              </a:lnSpc>
            </a:pPr>
            <a:r>
              <a:rPr lang="ru-RU" sz="2000"/>
              <a:t>Требования к защите сети телекоммуникаций;</a:t>
            </a:r>
          </a:p>
          <a:p>
            <a:pPr>
              <a:lnSpc>
                <a:spcPct val="80000"/>
              </a:lnSpc>
            </a:pPr>
            <a:r>
              <a:rPr lang="ru-RU" sz="2000"/>
              <a:t>Требования по ЗИ к зданиям (помещениям) или к устройствам, в которых устанавливаются АСЗИ (к ограждающим конструкциям здания (помещения), к технологии строительства, требования к средствам коммуникаций и требования к звукоизоляции помещений).</a:t>
            </a:r>
          </a:p>
        </p:txBody>
      </p:sp>
    </p:spTree>
    <p:extLst>
      <p:ext uri="{BB962C8B-B14F-4D97-AF65-F5344CB8AC3E}">
        <p14:creationId xmlns:p14="http://schemas.microsoft.com/office/powerpoint/2010/main" val="220650920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ТЗ</a:t>
            </a:r>
          </a:p>
        </p:txBody>
      </p:sp>
      <p:sp>
        <p:nvSpPr>
          <p:cNvPr id="80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/>
              <a:t>Полномочия разработчиков, пользователей и эксплуатирующего персонала по доступу к ресурсам АСЗИ устанавливаются заказчиком системы и отражаются в ТЗ на создание (модернизацию) АСЗИ в разделе "Положения о разрешительной системе допуска исполнителей к документам и сведениям на предприятии" и в инструкции по эксплуатации АСЗИ </a:t>
            </a:r>
          </a:p>
          <a:p>
            <a:r>
              <a:rPr lang="en-US"/>
              <a:t>ТЗ (ЧТЗ) на разработку СЗИ подписывается разработчиком, согласовывается со службой безопасности предприятия-заказчика, подрядными организациями и утверждается заказчиком.</a:t>
            </a:r>
            <a:r>
              <a:rPr lang="ru-R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56545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1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16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669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213814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Проектирование АС</a:t>
            </a:r>
          </a:p>
        </p:txBody>
      </p:sp>
      <p:sp>
        <p:nvSpPr>
          <p:cNvPr id="76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None/>
            </a:pPr>
            <a:r>
              <a:rPr lang="ru-RU"/>
              <a:t>Проект АС</a:t>
            </a:r>
          </a:p>
          <a:p>
            <a:r>
              <a:rPr lang="ru-RU"/>
              <a:t>проектно-конструкторская и технологическая документация, в которой представлено описание проектных решений по созданию и эксплуатации АС в конкретной программно-технической среде.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r>
              <a:rPr lang="ru-RU"/>
              <a:t>    ГОСТ 34.201 «Информационная технология. Виды, комплектность и обозначение документов при создании АС».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r>
              <a:rPr lang="ru-RU"/>
              <a:t>    РД 50-34.698-90. Автоматизированные системы. Требования к содержанию документов.</a:t>
            </a:r>
          </a:p>
        </p:txBody>
      </p:sp>
    </p:spTree>
    <p:extLst>
      <p:ext uri="{BB962C8B-B14F-4D97-AF65-F5344CB8AC3E}">
        <p14:creationId xmlns:p14="http://schemas.microsoft.com/office/powerpoint/2010/main" val="251536439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1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408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9144000" cy="638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59803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1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510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9700"/>
            <a:ext cx="9144000" cy="638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20832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7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70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68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56405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7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71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68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195228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Проектная и эксплуатационная документация АС</a:t>
            </a:r>
          </a:p>
        </p:txBody>
      </p:sp>
      <p:sp>
        <p:nvSpPr>
          <p:cNvPr id="77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/>
              <a:t>В ходе эскизного, технического и рабочего проектирования разрабатываются различные виды документов (ведомости, схемы, инструкции, обоснования, описания, конструкторская и программная документация).</a:t>
            </a:r>
          </a:p>
          <a:p>
            <a:r>
              <a:rPr lang="ru-RU" sz="2000"/>
              <a:t>Виды, комплектность и содержание разрабатываемых документов определяются ГОСТ 34.201 «Информационная технология. Виды, комплектность и обозначение документов при создании АС» и РД 50-34.698-90. Автоматизированные системы. Требования к содержанию документов.</a:t>
            </a:r>
          </a:p>
          <a:p>
            <a:r>
              <a:rPr lang="ru-RU" sz="2000"/>
              <a:t>Виды, комплектность и содержание документов на программные средства определяются ГОСТ серии 19.</a:t>
            </a:r>
            <a:r>
              <a:rPr lang="en-US" sz="2000"/>
              <a:t>XXX </a:t>
            </a:r>
            <a:r>
              <a:rPr lang="ru-RU" sz="2000"/>
              <a:t>(ЕСПД – единая система программной документации).</a:t>
            </a:r>
          </a:p>
          <a:p>
            <a:r>
              <a:rPr lang="ru-RU" sz="2000"/>
              <a:t>Виды, комплектность и содержание документов на технические средства определяются ГОСТ серии 2.</a:t>
            </a:r>
            <a:r>
              <a:rPr lang="en-US" sz="2000"/>
              <a:t>XXX </a:t>
            </a:r>
            <a:r>
              <a:rPr lang="ru-RU" sz="2000"/>
              <a:t>(ЕСКД – единая система конструкторской документации).</a:t>
            </a:r>
          </a:p>
          <a:p>
            <a:pPr>
              <a:buFont typeface="Wingdings" pitchFamily="2" charset="2"/>
              <a:buNone/>
            </a:pPr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val="129909168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Виды и комплектность документов на АС (ГОСТ 34.201-89)</a:t>
            </a:r>
          </a:p>
        </p:txBody>
      </p:sp>
      <p:sp>
        <p:nvSpPr>
          <p:cNvPr id="77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ru-RU" sz="2000"/>
              <a:t>Виды документов</a:t>
            </a:r>
          </a:p>
          <a:p>
            <a:r>
              <a:rPr lang="ru-RU" sz="2000"/>
              <a:t>Ведомость  - перечисление в систематизированном виде объектов, предметов и т. д. </a:t>
            </a:r>
          </a:p>
          <a:p>
            <a:r>
              <a:rPr lang="ru-RU" sz="2000"/>
              <a:t>Схема - графическое изображение форм документов, частей, элементов системы и связей между ними в виде условных обозначений.</a:t>
            </a:r>
          </a:p>
          <a:p>
            <a:r>
              <a:rPr lang="ru-RU" sz="2000"/>
              <a:t>Инструкция - изложение состава действий и правил их выполнения персоналом.</a:t>
            </a:r>
          </a:p>
          <a:p>
            <a:r>
              <a:rPr lang="ru-RU" sz="2000"/>
              <a:t>Обоснование - изложение сведений, подтверждающих целесообразность принимаемых решений.</a:t>
            </a:r>
          </a:p>
          <a:p>
            <a:r>
              <a:rPr lang="ru-RU" sz="2000"/>
              <a:t>Описание - пояснение назначения системы, ее частей, принципов их действия и условий применения.</a:t>
            </a:r>
          </a:p>
          <a:p>
            <a:r>
              <a:rPr lang="ru-RU" sz="2000"/>
              <a:t>Конструкторский документ.</a:t>
            </a:r>
          </a:p>
          <a:p>
            <a:r>
              <a:rPr lang="ru-RU" sz="2000"/>
              <a:t>Программный документ.</a:t>
            </a:r>
          </a:p>
        </p:txBody>
      </p:sp>
    </p:spTree>
    <p:extLst>
      <p:ext uri="{BB962C8B-B14F-4D97-AF65-F5344CB8AC3E}">
        <p14:creationId xmlns:p14="http://schemas.microsoft.com/office/powerpoint/2010/main" val="99569668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Наименования документов на АС (ГОСТ 34.201-89)</a:t>
            </a:r>
          </a:p>
        </p:txBody>
      </p:sp>
    </p:spTree>
    <p:extLst>
      <p:ext uri="{BB962C8B-B14F-4D97-AF65-F5344CB8AC3E}">
        <p14:creationId xmlns:p14="http://schemas.microsoft.com/office/powerpoint/2010/main" val="229718519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9168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Содержание основных документов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 проектирование АСЗИ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(РД 50-34.698-90)</a:t>
            </a:r>
          </a:p>
        </p:txBody>
      </p:sp>
    </p:spTree>
    <p:extLst>
      <p:ext uri="{BB962C8B-B14F-4D97-AF65-F5344CB8AC3E}">
        <p14:creationId xmlns:p14="http://schemas.microsoft.com/office/powerpoint/2010/main" val="305240988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Пояснительная записка к эскизному, техническому </a:t>
            </a:r>
            <a:r>
              <a:rPr lang="ru-RU" dirty="0" smtClean="0"/>
              <a:t>проектам АСЗИ</a:t>
            </a:r>
            <a:endParaRPr lang="ru-RU" dirty="0"/>
          </a:p>
        </p:txBody>
      </p:sp>
      <p:sp>
        <p:nvSpPr>
          <p:cNvPr id="78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420888"/>
            <a:ext cx="8229600" cy="3196952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Wingdings" pitchFamily="2" charset="2"/>
              <a:buAutoNum type="arabicPeriod"/>
            </a:pPr>
            <a:r>
              <a:rPr lang="ru-RU" dirty="0"/>
              <a:t>общие положения; 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ru-RU" dirty="0"/>
              <a:t>описание процесса деятельности; 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ru-RU" dirty="0"/>
              <a:t>основные технические решения; 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ru-RU" dirty="0"/>
              <a:t>мероприятия по подготовке объекта автоматизации к вводу системы в действие. </a:t>
            </a:r>
          </a:p>
        </p:txBody>
      </p:sp>
    </p:spTree>
    <p:extLst>
      <p:ext uri="{BB962C8B-B14F-4D97-AF65-F5344CB8AC3E}">
        <p14:creationId xmlns:p14="http://schemas.microsoft.com/office/powerpoint/2010/main" val="3342674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1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270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50"/>
            <a:ext cx="9144000" cy="681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188842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Пояснительная записка к ТП. Общие положения</a:t>
            </a:r>
          </a:p>
        </p:txBody>
      </p:sp>
      <p:sp>
        <p:nvSpPr>
          <p:cNvPr id="78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/>
              <a:t>наименование проектируемой АС и наименования документов, их номера и дату утверждения, на основании которых ведут проектирование АС; </a:t>
            </a:r>
          </a:p>
          <a:p>
            <a:r>
              <a:rPr lang="ru-RU" sz="2000"/>
              <a:t>перечень организаций, участвующих в разработке системы, сроки выполнения стадий; </a:t>
            </a:r>
          </a:p>
          <a:p>
            <a:r>
              <a:rPr lang="ru-RU" sz="2000"/>
              <a:t>цели, назначение и области использования АС; </a:t>
            </a:r>
          </a:p>
          <a:p>
            <a:r>
              <a:rPr lang="ru-RU" sz="2000"/>
              <a:t>подтверждение соответствия проектных решений действующим нормам и правилам техники безопасности, пожаро- и взрывобезопасности и т. п.; </a:t>
            </a:r>
          </a:p>
          <a:p>
            <a:r>
              <a:rPr lang="ru-RU" sz="2000"/>
              <a:t>сведения об использованных при проектировании нормативно-технических документах; </a:t>
            </a:r>
          </a:p>
          <a:p>
            <a:r>
              <a:rPr lang="ru-RU" sz="2000"/>
              <a:t>сведения о НИР, передовом опыте, изобретениях, использованных при разработке проекта; </a:t>
            </a:r>
          </a:p>
          <a:p>
            <a:r>
              <a:rPr lang="ru-RU" sz="2000"/>
              <a:t>очередность создания системы и объем каждой очереди. </a:t>
            </a:r>
          </a:p>
        </p:txBody>
      </p:sp>
    </p:spTree>
    <p:extLst>
      <p:ext uri="{BB962C8B-B14F-4D97-AF65-F5344CB8AC3E}">
        <p14:creationId xmlns:p14="http://schemas.microsoft.com/office/powerpoint/2010/main" val="57912273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Пояснительная записка к ТП. Описание процесса деятельности</a:t>
            </a:r>
          </a:p>
        </p:txBody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Отражают состав процедур (операций), формируют требования к организации работ в условиях функционирования АС. </a:t>
            </a:r>
          </a:p>
        </p:txBody>
      </p:sp>
    </p:spTree>
    <p:extLst>
      <p:ext uri="{BB962C8B-B14F-4D97-AF65-F5344CB8AC3E}">
        <p14:creationId xmlns:p14="http://schemas.microsoft.com/office/powerpoint/2010/main" val="254022231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Пояснительная записка к ТП. Основные технические решения.</a:t>
            </a:r>
          </a:p>
        </p:txBody>
      </p:sp>
      <p:sp>
        <p:nvSpPr>
          <p:cNvPr id="78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800"/>
              <a:t>решения по структуре системы, подсистем, средствам и способам связи для информационного обмена между компонентами системы, подсистем: </a:t>
            </a:r>
          </a:p>
          <a:p>
            <a:pPr>
              <a:lnSpc>
                <a:spcPct val="80000"/>
              </a:lnSpc>
            </a:pPr>
            <a:r>
              <a:rPr lang="ru-RU" sz="1800"/>
              <a:t>решения по взаимосвязям АС со смежными системами, обеспечению ее совместимости; </a:t>
            </a:r>
          </a:p>
          <a:p>
            <a:pPr>
              <a:lnSpc>
                <a:spcPct val="80000"/>
              </a:lnSpc>
            </a:pPr>
            <a:r>
              <a:rPr lang="ru-RU" sz="1800"/>
              <a:t>решения по режимам функционирования, диагностированию работы системы; </a:t>
            </a:r>
          </a:p>
          <a:p>
            <a:pPr>
              <a:lnSpc>
                <a:spcPct val="80000"/>
              </a:lnSpc>
            </a:pPr>
            <a:r>
              <a:rPr lang="ru-RU" sz="1800"/>
              <a:t>решения по численности, квалификации и функциям персонала АС, режимам его работы, порядку взаимодействия; </a:t>
            </a:r>
          </a:p>
          <a:p>
            <a:pPr>
              <a:lnSpc>
                <a:spcPct val="80000"/>
              </a:lnSpc>
            </a:pPr>
            <a:r>
              <a:rPr lang="ru-RU" sz="1800"/>
              <a:t>сведения об обеспечении заданных в ТЗ потребительских характеристик системы, определяющих ее качество; </a:t>
            </a:r>
          </a:p>
          <a:p>
            <a:pPr>
              <a:lnSpc>
                <a:spcPct val="80000"/>
              </a:lnSpc>
            </a:pPr>
            <a:r>
              <a:rPr lang="ru-RU" sz="1800"/>
              <a:t>состав функций, комплексов задач, реализуемых системой; </a:t>
            </a:r>
          </a:p>
          <a:p>
            <a:pPr>
              <a:lnSpc>
                <a:spcPct val="80000"/>
              </a:lnSpc>
            </a:pPr>
            <a:r>
              <a:rPr lang="ru-RU" sz="1800"/>
              <a:t>решения по комплексу технических средств, его размещению; </a:t>
            </a:r>
          </a:p>
          <a:p>
            <a:pPr>
              <a:lnSpc>
                <a:spcPct val="80000"/>
              </a:lnSpc>
            </a:pPr>
            <a:r>
              <a:rPr lang="ru-RU" sz="1800"/>
              <a:t>решения по составу информации, объему, способам ее организации, видам машинных носителей, входным и выходным документам и сообщениям, последовательности обработки информации и другим компонентам; </a:t>
            </a:r>
          </a:p>
          <a:p>
            <a:pPr>
              <a:lnSpc>
                <a:spcPct val="80000"/>
              </a:lnSpc>
            </a:pPr>
            <a:r>
              <a:rPr lang="ru-RU" sz="1800"/>
              <a:t>решения по составу программных средств, языкам деятельности, алгоритмам процедур и операций и методам их реализации. </a:t>
            </a:r>
          </a:p>
        </p:txBody>
      </p:sp>
    </p:spTree>
    <p:extLst>
      <p:ext uri="{BB962C8B-B14F-4D97-AF65-F5344CB8AC3E}">
        <p14:creationId xmlns:p14="http://schemas.microsoft.com/office/powerpoint/2010/main" val="154957075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/>
              <a:t>Пояснительная записка к ТП. Мероприятия по подготовке объекта автоматизации к вводу системы в действие </a:t>
            </a:r>
          </a:p>
        </p:txBody>
      </p:sp>
      <p:sp>
        <p:nvSpPr>
          <p:cNvPr id="78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мероприятия по приведению информации к виду, пригодному для обработки на ЭВМ; </a:t>
            </a:r>
          </a:p>
          <a:p>
            <a:r>
              <a:rPr lang="ru-RU"/>
              <a:t>мероприятия по обучению и проверке квалификации персонала; </a:t>
            </a:r>
          </a:p>
          <a:p>
            <a:r>
              <a:rPr lang="ru-RU"/>
              <a:t>мероприятия по созданию необходимых подразделений и рабочих мест; </a:t>
            </a:r>
          </a:p>
          <a:p>
            <a:r>
              <a:rPr lang="ru-RU"/>
              <a:t>мероприятия по изменению объекта автоматизации и др.</a:t>
            </a:r>
          </a:p>
        </p:txBody>
      </p:sp>
    </p:spTree>
    <p:extLst>
      <p:ext uri="{BB962C8B-B14F-4D97-AF65-F5344CB8AC3E}">
        <p14:creationId xmlns:p14="http://schemas.microsoft.com/office/powerpoint/2010/main" val="39670401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Паспорт</a:t>
            </a:r>
          </a:p>
        </p:txBody>
      </p:sp>
      <p:sp>
        <p:nvSpPr>
          <p:cNvPr id="78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общие сведения об АС; </a:t>
            </a:r>
          </a:p>
          <a:p>
            <a:r>
              <a:rPr lang="ru-RU"/>
              <a:t>основные характеристики АС (состав функций, принципы, режимы и регламент функционирования, совместимость);</a:t>
            </a:r>
          </a:p>
          <a:p>
            <a:r>
              <a:rPr lang="ru-RU"/>
              <a:t>комплектность (состав средств);</a:t>
            </a:r>
          </a:p>
          <a:p>
            <a:r>
              <a:rPr lang="ru-RU"/>
              <a:t>свидетельство (акт) о приемке; </a:t>
            </a:r>
          </a:p>
          <a:p>
            <a:r>
              <a:rPr lang="ru-RU"/>
              <a:t>гарантии изготовителя (поставщика); </a:t>
            </a:r>
          </a:p>
          <a:p>
            <a:r>
              <a:rPr lang="ru-RU"/>
              <a:t>сведения о рекламациях. </a:t>
            </a:r>
          </a:p>
        </p:txBody>
      </p:sp>
    </p:spTree>
    <p:extLst>
      <p:ext uri="{BB962C8B-B14F-4D97-AF65-F5344CB8AC3E}">
        <p14:creationId xmlns:p14="http://schemas.microsoft.com/office/powerpoint/2010/main" val="864661855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Программа и методика испытаний</a:t>
            </a:r>
          </a:p>
        </p:txBody>
      </p:sp>
      <p:sp>
        <p:nvSpPr>
          <p:cNvPr id="78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2000"/>
              <a:t>Программы испытаний должны содержать перечни конкретных проверок, которые следует осуществлять при испытаниях для подтверждения выполнения требований ТЗ, со ссылками на соответствующие методики испытаний.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Перечень типовых проверок:</a:t>
            </a:r>
          </a:p>
          <a:p>
            <a:pPr>
              <a:lnSpc>
                <a:spcPct val="80000"/>
              </a:lnSpc>
            </a:pPr>
            <a:r>
              <a:rPr lang="ru-RU" sz="2000"/>
              <a:t>1) соответствие системы ТЗ; </a:t>
            </a:r>
          </a:p>
          <a:p>
            <a:pPr>
              <a:lnSpc>
                <a:spcPct val="80000"/>
              </a:lnSpc>
            </a:pPr>
            <a:r>
              <a:rPr lang="ru-RU" sz="2000"/>
              <a:t>2) комплектность системы; </a:t>
            </a:r>
          </a:p>
          <a:p>
            <a:pPr>
              <a:lnSpc>
                <a:spcPct val="80000"/>
              </a:lnSpc>
            </a:pPr>
            <a:r>
              <a:rPr lang="ru-RU" sz="2000"/>
              <a:t>3) комплектность и качество документации; </a:t>
            </a:r>
          </a:p>
          <a:p>
            <a:pPr>
              <a:lnSpc>
                <a:spcPct val="80000"/>
              </a:lnSpc>
            </a:pPr>
            <a:r>
              <a:rPr lang="ru-RU" sz="2000"/>
              <a:t>4) комплектность, достаточность состава и качество программных средств и программной документации; </a:t>
            </a:r>
          </a:p>
          <a:p>
            <a:pPr>
              <a:lnSpc>
                <a:spcPct val="80000"/>
              </a:lnSpc>
            </a:pPr>
            <a:r>
              <a:rPr lang="ru-RU" sz="2000"/>
              <a:t>5) количество и квалификация обслуживающего персонала; </a:t>
            </a:r>
          </a:p>
          <a:p>
            <a:pPr>
              <a:lnSpc>
                <a:spcPct val="80000"/>
              </a:lnSpc>
            </a:pPr>
            <a:r>
              <a:rPr lang="ru-RU" sz="2000"/>
              <a:t>6) степень выполнения требований функционального назначения системы; </a:t>
            </a:r>
          </a:p>
          <a:p>
            <a:pPr>
              <a:lnSpc>
                <a:spcPct val="80000"/>
              </a:lnSpc>
            </a:pPr>
            <a:r>
              <a:rPr lang="ru-RU" sz="2000"/>
              <a:t>7) выполнение требований техники безопасности, противопожарной безопасности, промышленной санитарии, эргономики; </a:t>
            </a:r>
          </a:p>
          <a:p>
            <a:pPr>
              <a:lnSpc>
                <a:spcPct val="80000"/>
              </a:lnSpc>
            </a:pPr>
            <a:r>
              <a:rPr lang="ru-RU" sz="2000"/>
              <a:t>8) функционирование системы с применением программных средств. </a:t>
            </a:r>
          </a:p>
        </p:txBody>
      </p:sp>
    </p:spTree>
    <p:extLst>
      <p:ext uri="{BB962C8B-B14F-4D97-AF65-F5344CB8AC3E}">
        <p14:creationId xmlns:p14="http://schemas.microsoft.com/office/powerpoint/2010/main" val="399517655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Программа испытаний </a:t>
            </a:r>
            <a:br>
              <a:rPr lang="ru-RU"/>
            </a:br>
            <a:r>
              <a:rPr lang="ru-RU"/>
              <a:t>(ГОСТ 34.603-92 «Виды испытаний АС»)</a:t>
            </a:r>
          </a:p>
        </p:txBody>
      </p:sp>
      <p:sp>
        <p:nvSpPr>
          <p:cNvPr id="78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153400" cy="53276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/>
              <a:t>объект испытаний; </a:t>
            </a:r>
          </a:p>
          <a:p>
            <a:pPr>
              <a:lnSpc>
                <a:spcPct val="80000"/>
              </a:lnSpc>
            </a:pPr>
            <a:r>
              <a:rPr lang="ru-RU" sz="1800"/>
              <a:t>цель испытаний; </a:t>
            </a:r>
          </a:p>
          <a:p>
            <a:pPr>
              <a:lnSpc>
                <a:spcPct val="80000"/>
              </a:lnSpc>
            </a:pPr>
            <a:r>
              <a:rPr lang="ru-RU" sz="1800"/>
              <a:t>общие положения (РД, на основании которых проводятся испытания, место и продолжительность испытаний);</a:t>
            </a:r>
          </a:p>
          <a:p>
            <a:pPr>
              <a:lnSpc>
                <a:spcPct val="80000"/>
              </a:lnSpc>
            </a:pPr>
            <a:r>
              <a:rPr lang="ru-RU" sz="1800"/>
              <a:t>объем испытаний (характеристики, подлежащие оценке; требования к испытаниям);</a:t>
            </a:r>
          </a:p>
          <a:p>
            <a:pPr>
              <a:lnSpc>
                <a:spcPct val="80000"/>
              </a:lnSpc>
            </a:pPr>
            <a:r>
              <a:rPr lang="ru-RU" sz="1800"/>
              <a:t>условия и порядок проведения испытаний;</a:t>
            </a:r>
          </a:p>
          <a:p>
            <a:pPr lvl="1">
              <a:lnSpc>
                <a:spcPct val="80000"/>
              </a:lnSpc>
            </a:pPr>
            <a:r>
              <a:rPr lang="ru-RU" sz="2000"/>
              <a:t>условия проведения испытаний;</a:t>
            </a:r>
          </a:p>
          <a:p>
            <a:pPr lvl="1">
              <a:lnSpc>
                <a:spcPct val="80000"/>
              </a:lnSpc>
            </a:pPr>
            <a:r>
              <a:rPr lang="ru-RU" sz="2000"/>
              <a:t>условия начала и завершения отдельных этапов испытаний, ограничения;</a:t>
            </a:r>
          </a:p>
          <a:p>
            <a:pPr lvl="1">
              <a:lnSpc>
                <a:spcPct val="80000"/>
              </a:lnSpc>
            </a:pPr>
            <a:r>
              <a:rPr lang="ru-RU" sz="2000"/>
              <a:t>требования к техническому обслуживанию системы;</a:t>
            </a:r>
          </a:p>
          <a:p>
            <a:pPr lvl="1">
              <a:lnSpc>
                <a:spcPct val="80000"/>
              </a:lnSpc>
            </a:pPr>
            <a:r>
              <a:rPr lang="ru-RU" sz="2000"/>
              <a:t>меры, обеспечивающие безопасность и безаварийность проведения испытаний;</a:t>
            </a:r>
          </a:p>
          <a:p>
            <a:pPr lvl="1">
              <a:lnSpc>
                <a:spcPct val="80000"/>
              </a:lnSpc>
            </a:pPr>
            <a:r>
              <a:rPr lang="ru-RU" sz="2000"/>
              <a:t>требования к персоналу, проводящему испытания, и порядок его допуска к испытаниям.</a:t>
            </a:r>
          </a:p>
          <a:p>
            <a:pPr>
              <a:lnSpc>
                <a:spcPct val="80000"/>
              </a:lnSpc>
            </a:pPr>
            <a:r>
              <a:rPr lang="ru-RU" sz="1800"/>
              <a:t>материально-техническое обеспечение испытаний; </a:t>
            </a:r>
          </a:p>
          <a:p>
            <a:pPr>
              <a:lnSpc>
                <a:spcPct val="80000"/>
              </a:lnSpc>
            </a:pPr>
            <a:r>
              <a:rPr lang="ru-RU" sz="1800"/>
              <a:t>отчетность (акты).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8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Методики испытаний разрабатываются на основе программы</a:t>
            </a:r>
          </a:p>
        </p:txBody>
      </p:sp>
    </p:spTree>
    <p:extLst>
      <p:ext uri="{BB962C8B-B14F-4D97-AF65-F5344CB8AC3E}">
        <p14:creationId xmlns:p14="http://schemas.microsoft.com/office/powerpoint/2010/main" val="1619643313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Технологическая инструкция</a:t>
            </a:r>
          </a:p>
        </p:txBody>
      </p:sp>
      <p:sp>
        <p:nvSpPr>
          <p:cNvPr id="78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/>
              <a:t>Документ "Технологическая инструкция" разрабатывают на операцию или комплекс операций технологического процесса обработки данных. </a:t>
            </a:r>
          </a:p>
          <a:p>
            <a:r>
              <a:rPr lang="ru-RU"/>
              <a:t>В документе указывают наименование операции, на которую разработан документ, и приводят сведения о порядке и правилах выполнения операций процесса обработки данных. </a:t>
            </a:r>
          </a:p>
          <a:p>
            <a:r>
              <a:rPr lang="ru-RU"/>
              <a:t>В инструкции приводят перечень должностей персонала, на которые распространяется данная инструкция. </a:t>
            </a:r>
          </a:p>
        </p:txBody>
      </p:sp>
    </p:spTree>
    <p:extLst>
      <p:ext uri="{BB962C8B-B14F-4D97-AF65-F5344CB8AC3E}">
        <p14:creationId xmlns:p14="http://schemas.microsoft.com/office/powerpoint/2010/main" val="250710025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Руководство пользователя</a:t>
            </a:r>
          </a:p>
        </p:txBody>
      </p:sp>
      <p:sp>
        <p:nvSpPr>
          <p:cNvPr id="789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96975"/>
            <a:ext cx="8642350" cy="5400675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600"/>
              <a:t>введение</a:t>
            </a:r>
          </a:p>
          <a:p>
            <a:pPr marL="952500" lvl="1" indent="-495300">
              <a:lnSpc>
                <a:spcPct val="80000"/>
              </a:lnSpc>
            </a:pPr>
            <a:r>
              <a:rPr lang="ru-RU" sz="1700"/>
              <a:t>область применения;</a:t>
            </a:r>
          </a:p>
          <a:p>
            <a:pPr marL="952500" lvl="1" indent="-495300">
              <a:lnSpc>
                <a:spcPct val="80000"/>
              </a:lnSpc>
            </a:pPr>
            <a:r>
              <a:rPr lang="ru-RU" sz="1700"/>
              <a:t>уровень подготовки пользователя;</a:t>
            </a:r>
          </a:p>
          <a:p>
            <a:pPr marL="952500" lvl="1" indent="-495300">
              <a:lnSpc>
                <a:spcPct val="80000"/>
              </a:lnSpc>
            </a:pPr>
            <a:r>
              <a:rPr lang="ru-RU" sz="1700"/>
              <a:t>перечень эксплуатационной документации, с которыми необходимо ознакомиться пользователю.</a:t>
            </a:r>
          </a:p>
          <a:p>
            <a:pPr marL="457200" indent="-4572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600"/>
              <a:t>назначение и условия применения; </a:t>
            </a:r>
          </a:p>
          <a:p>
            <a:pPr marL="457200" indent="-4572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600"/>
              <a:t>подготовка к работе; </a:t>
            </a:r>
          </a:p>
          <a:p>
            <a:pPr marL="952500" lvl="1" indent="-495300">
              <a:lnSpc>
                <a:spcPct val="80000"/>
              </a:lnSpc>
            </a:pPr>
            <a:r>
              <a:rPr lang="ru-RU" sz="1700"/>
              <a:t>состав и содержание дистрибутивного носителя данных;</a:t>
            </a:r>
          </a:p>
          <a:p>
            <a:pPr marL="952500" lvl="1" indent="-495300">
              <a:lnSpc>
                <a:spcPct val="80000"/>
              </a:lnSpc>
            </a:pPr>
            <a:r>
              <a:rPr lang="ru-RU" sz="1700"/>
              <a:t>порядок загрузки данных и программ;</a:t>
            </a:r>
          </a:p>
          <a:p>
            <a:pPr marL="952500" lvl="1" indent="-495300">
              <a:lnSpc>
                <a:spcPct val="80000"/>
              </a:lnSpc>
            </a:pPr>
            <a:r>
              <a:rPr lang="ru-RU" sz="1700"/>
              <a:t>порядок проверки работоспособности.</a:t>
            </a:r>
          </a:p>
          <a:p>
            <a:pPr marL="457200" indent="-4572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600"/>
              <a:t>описание операций; </a:t>
            </a:r>
          </a:p>
          <a:p>
            <a:pPr marL="952500" lvl="1" indent="-495300">
              <a:lnSpc>
                <a:spcPct val="80000"/>
              </a:lnSpc>
            </a:pPr>
            <a:r>
              <a:rPr lang="ru-RU" sz="1700"/>
              <a:t>описание всех выполняемых функций, задач, процедур </a:t>
            </a:r>
          </a:p>
          <a:p>
            <a:pPr marL="952500" lvl="1" indent="-495300">
              <a:lnSpc>
                <a:spcPct val="80000"/>
              </a:lnSpc>
            </a:pPr>
            <a:r>
              <a:rPr lang="ru-RU" sz="1700"/>
              <a:t>описание операций процесса обработки данных, необходимых для выполнения функций, процедур. </a:t>
            </a:r>
          </a:p>
          <a:p>
            <a:pPr marL="457200" indent="-4572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600"/>
              <a:t>аварийные ситуации; </a:t>
            </a:r>
          </a:p>
          <a:p>
            <a:pPr marL="952500" lvl="1" indent="-495300">
              <a:lnSpc>
                <a:spcPct val="80000"/>
              </a:lnSpc>
            </a:pPr>
            <a:r>
              <a:rPr lang="ru-RU" sz="1700"/>
              <a:t>действия в случае несоблюдения условий выполнения технологического процесса, в том числе при длительных отказах технических средств;</a:t>
            </a:r>
          </a:p>
          <a:p>
            <a:pPr marL="952500" lvl="1" indent="-495300">
              <a:lnSpc>
                <a:spcPct val="80000"/>
              </a:lnSpc>
            </a:pPr>
            <a:r>
              <a:rPr lang="ru-RU" sz="1700"/>
              <a:t>действия по восстановлению программ и/или данных при отказе носителей или обнаружении ошибок в данных; </a:t>
            </a:r>
          </a:p>
          <a:p>
            <a:pPr marL="952500" lvl="1" indent="-495300">
              <a:lnSpc>
                <a:spcPct val="80000"/>
              </a:lnSpc>
            </a:pPr>
            <a:r>
              <a:rPr lang="ru-RU" sz="1700"/>
              <a:t>действия в случаях обнаружении несанкционированного вмешательства в данные.</a:t>
            </a:r>
          </a:p>
          <a:p>
            <a:pPr marL="457200" indent="-4572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600"/>
              <a:t>рекомендации по освоению., в том числе контрольные примеры.</a:t>
            </a:r>
          </a:p>
        </p:txBody>
      </p:sp>
    </p:spTree>
    <p:extLst>
      <p:ext uri="{BB962C8B-B14F-4D97-AF65-F5344CB8AC3E}">
        <p14:creationId xmlns:p14="http://schemas.microsoft.com/office/powerpoint/2010/main" val="3679740492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Инструкция по эксплуатации комплекса технических средств</a:t>
            </a:r>
          </a:p>
        </p:txBody>
      </p:sp>
      <p:sp>
        <p:nvSpPr>
          <p:cNvPr id="79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28775"/>
            <a:ext cx="9144000" cy="50403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1800"/>
              <a:t>общие указания;</a:t>
            </a:r>
          </a:p>
          <a:p>
            <a:pPr lvl="1">
              <a:lnSpc>
                <a:spcPct val="90000"/>
              </a:lnSpc>
            </a:pPr>
            <a:r>
              <a:rPr lang="ru-RU" sz="2000"/>
              <a:t>вид оборудования, для которого составлена инструкция;</a:t>
            </a:r>
          </a:p>
          <a:p>
            <a:pPr lvl="1">
              <a:lnSpc>
                <a:spcPct val="90000"/>
              </a:lnSpc>
            </a:pPr>
            <a:r>
              <a:rPr lang="ru-RU" sz="2000"/>
              <a:t>наименование функций АС, реализуемых на данном оборудовании;</a:t>
            </a:r>
          </a:p>
          <a:p>
            <a:pPr lvl="1">
              <a:lnSpc>
                <a:spcPct val="90000"/>
              </a:lnSpc>
            </a:pPr>
            <a:r>
              <a:rPr lang="ru-RU" sz="2000"/>
              <a:t>регламент и режимы работы оборудования;</a:t>
            </a:r>
          </a:p>
          <a:p>
            <a:pPr lvl="1">
              <a:lnSpc>
                <a:spcPct val="90000"/>
              </a:lnSpc>
            </a:pPr>
            <a:r>
              <a:rPr lang="ru-RU" sz="2000"/>
              <a:t>перечень дополнительных эксплуатационных документов.</a:t>
            </a:r>
          </a:p>
          <a:p>
            <a:pPr>
              <a:lnSpc>
                <a:spcPct val="90000"/>
              </a:lnSpc>
            </a:pPr>
            <a:r>
              <a:rPr lang="ru-RU" sz="1800"/>
              <a:t>меры безопасности (правила безопасности, которые необходимо соблюдать во время подготовки оборудования к работе и при его эксплуатации);</a:t>
            </a:r>
          </a:p>
          <a:p>
            <a:pPr>
              <a:lnSpc>
                <a:spcPct val="90000"/>
              </a:lnSpc>
            </a:pPr>
            <a:r>
              <a:rPr lang="ru-RU" sz="1800"/>
              <a:t>порядок работы;</a:t>
            </a:r>
          </a:p>
          <a:p>
            <a:pPr lvl="1">
              <a:lnSpc>
                <a:spcPct val="90000"/>
              </a:lnSpc>
            </a:pPr>
            <a:r>
              <a:rPr lang="ru-RU" sz="2000"/>
              <a:t>состав и квалификацию персонала, допускаемого к эксплуатации оборудования;</a:t>
            </a:r>
          </a:p>
          <a:p>
            <a:pPr lvl="1">
              <a:lnSpc>
                <a:spcPct val="90000"/>
              </a:lnSpc>
            </a:pPr>
            <a:r>
              <a:rPr lang="ru-RU" sz="2000"/>
              <a:t>порядок проверки знаний персонала и допуска его к работе;</a:t>
            </a:r>
          </a:p>
          <a:p>
            <a:pPr lvl="1">
              <a:lnSpc>
                <a:spcPct val="90000"/>
              </a:lnSpc>
            </a:pPr>
            <a:r>
              <a:rPr lang="ru-RU" sz="2000"/>
              <a:t>описание работ и последовательность их выполнения.</a:t>
            </a:r>
          </a:p>
          <a:p>
            <a:pPr>
              <a:lnSpc>
                <a:spcPct val="90000"/>
              </a:lnSpc>
            </a:pPr>
            <a:r>
              <a:rPr lang="ru-RU" sz="1800"/>
              <a:t>проверка правильности функционирования; </a:t>
            </a:r>
          </a:p>
          <a:p>
            <a:pPr>
              <a:lnSpc>
                <a:spcPct val="90000"/>
              </a:lnSpc>
            </a:pPr>
            <a:r>
              <a:rPr lang="ru-RU" sz="1800"/>
              <a:t>указания о действиях в разных режимах - перечисляют действия персонала при нормальном режиме работы, аварийном отключении оборудования, предаварийном и аварийном состоянии , пусковом и остановочном режимах.</a:t>
            </a:r>
          </a:p>
        </p:txBody>
      </p:sp>
    </p:spTree>
    <p:extLst>
      <p:ext uri="{BB962C8B-B14F-4D97-AF65-F5344CB8AC3E}">
        <p14:creationId xmlns:p14="http://schemas.microsoft.com/office/powerpoint/2010/main" val="1357232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Компоненты АС (РД 50-680-88)</a:t>
            </a:r>
          </a:p>
        </p:txBody>
      </p:sp>
      <p:sp>
        <p:nvSpPr>
          <p:cNvPr id="71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90000"/>
              </a:lnSpc>
            </a:pPr>
            <a:r>
              <a:rPr lang="ru-RU" sz="1800"/>
              <a:t>Пользователи – лица, участвующие в функционировании АС и использующие результаты ее функционирования.</a:t>
            </a:r>
          </a:p>
          <a:p>
            <a:pPr algn="just">
              <a:lnSpc>
                <a:spcPct val="90000"/>
              </a:lnSpc>
            </a:pPr>
            <a:r>
              <a:rPr lang="ru-RU" sz="1800"/>
              <a:t>Эксплуатационный персонал.</a:t>
            </a:r>
          </a:p>
          <a:p>
            <a:pPr algn="just">
              <a:lnSpc>
                <a:spcPct val="90000"/>
              </a:lnSpc>
            </a:pPr>
            <a:r>
              <a:rPr lang="ru-RU" sz="1800"/>
              <a:t>Техническое обеспечение – совокупность всех технических средств, используемых при функционировании АС.</a:t>
            </a:r>
          </a:p>
          <a:p>
            <a:pPr algn="just">
              <a:lnSpc>
                <a:spcPct val="90000"/>
              </a:lnSpc>
            </a:pPr>
            <a:r>
              <a:rPr lang="ru-RU" sz="1800"/>
              <a:t>Информационное обеспечение  - совокупность форм документов, классификаторов, нормативной базы и реализованных решений по объему, размещению и формам существования информации, применяемой в АС при ее функционировании (включает информационную базу).</a:t>
            </a:r>
          </a:p>
          <a:p>
            <a:pPr algn="just">
              <a:lnSpc>
                <a:spcPct val="90000"/>
              </a:lnSpc>
            </a:pPr>
            <a:r>
              <a:rPr lang="ru-RU" sz="1800"/>
              <a:t>Программное обеспечение – совокупность программ на носителях данных и программных документов, предназначенная для отладки, функционирования и проверки работоспособности АС.</a:t>
            </a:r>
          </a:p>
          <a:p>
            <a:pPr algn="just">
              <a:lnSpc>
                <a:spcPct val="90000"/>
              </a:lnSpc>
            </a:pPr>
            <a:r>
              <a:rPr lang="ru-RU" sz="1800"/>
              <a:t>Математическое обеспечение  - совокупность математических методов, моделей и алгоритмов, применяемых в АС.</a:t>
            </a:r>
          </a:p>
          <a:p>
            <a:pPr algn="just">
              <a:lnSpc>
                <a:spcPct val="90000"/>
              </a:lnSpc>
            </a:pPr>
            <a:r>
              <a:rPr lang="ru-RU" sz="1800"/>
              <a:t>Лингвистическое обеспечение – совокупность средств и правил для формализации ЕЯ, используемых при обращении пользователей и эксплуатационного персонала при функционировании АС.</a:t>
            </a:r>
          </a:p>
        </p:txBody>
      </p:sp>
    </p:spTree>
    <p:extLst>
      <p:ext uri="{BB962C8B-B14F-4D97-AF65-F5344CB8AC3E}">
        <p14:creationId xmlns:p14="http://schemas.microsoft.com/office/powerpoint/2010/main" val="2184452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1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1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1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1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1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3731" grpId="0" build="p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348880"/>
            <a:ext cx="8568952" cy="1143000"/>
          </a:xfrm>
        </p:spPr>
        <p:txBody>
          <a:bodyPr/>
          <a:lstStyle/>
          <a:p>
            <a:r>
              <a:rPr lang="ru-RU" b="1" dirty="0"/>
              <a:t>Содержание ОРД</a:t>
            </a:r>
          </a:p>
        </p:txBody>
      </p:sp>
    </p:spTree>
    <p:extLst>
      <p:ext uri="{BB962C8B-B14F-4D97-AF65-F5344CB8AC3E}">
        <p14:creationId xmlns:p14="http://schemas.microsoft.com/office/powerpoint/2010/main" val="377159516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Акт завершения работ</a:t>
            </a:r>
          </a:p>
        </p:txBody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 typeface="Wingdings" pitchFamily="2" charset="2"/>
              <a:buAutoNum type="arabicPeriod"/>
            </a:pPr>
            <a:r>
              <a:rPr lang="ru-RU"/>
              <a:t>наименование завершенной работы (работ); 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ru-RU"/>
              <a:t>список представителей организации-разработчика и организации-заказчика, составивших акт; 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ru-RU"/>
              <a:t>дату завершения работ; 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ru-RU"/>
              <a:t>наименование документа(ов), на основании которого(ых) проводилась работа; 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ru-RU"/>
              <a:t>основные результаты завершенной работы; 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ru-RU"/>
              <a:t>заключение о результатах завершенной работы. </a:t>
            </a:r>
          </a:p>
        </p:txBody>
      </p:sp>
    </p:spTree>
    <p:extLst>
      <p:ext uri="{BB962C8B-B14F-4D97-AF65-F5344CB8AC3E}">
        <p14:creationId xmlns:p14="http://schemas.microsoft.com/office/powerpoint/2010/main" val="1625060672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Акт приемки в опытную эксплуатацию</a:t>
            </a:r>
          </a:p>
        </p:txBody>
      </p:sp>
      <p:sp>
        <p:nvSpPr>
          <p:cNvPr id="79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800"/>
              <a:t>наименование АС, принимаемой в опытную эксплуатацию и соответствующего объекта автоматизации; 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800"/>
              <a:t>наименование документа, на основании которого разработана АС; 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800"/>
              <a:t>состав приемочной комиссии и основание для ее работы (наименование, номер и дату утверждения документа, на основании которого создана комиссия); 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800"/>
              <a:t>период времени работы комиссии; 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800"/>
              <a:t>наименование организации-разработчика, организации-соисполнителя и организации заказчика; 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800"/>
              <a:t>состав функций АС, принимаемых в опытную эксплуатацию; 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800"/>
              <a:t>перечень составляющих технического, программного, информационного и организационного обеспечений, проверяемых в процессе опытной эксплуатации; 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800"/>
              <a:t>перечень документов, предъявляемых комиссии; 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800"/>
              <a:t>оценку соответствия принимаемой АС техническому заданию на ее создание; 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800"/>
              <a:t>основные результаты приемки в опытную эксплуатацию; 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800"/>
              <a:t>решение комиссии о принятии АС в опытную эксплуатацию. </a:t>
            </a:r>
          </a:p>
        </p:txBody>
      </p:sp>
    </p:spTree>
    <p:extLst>
      <p:ext uri="{BB962C8B-B14F-4D97-AF65-F5344CB8AC3E}">
        <p14:creationId xmlns:p14="http://schemas.microsoft.com/office/powerpoint/2010/main" val="857705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Приказ о начале опытной эксплуатации</a:t>
            </a:r>
          </a:p>
        </p:txBody>
      </p:sp>
      <p:sp>
        <p:nvSpPr>
          <p:cNvPr id="79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marL="457200" indent="-457200">
              <a:buFont typeface="Wingdings" pitchFamily="2" charset="2"/>
              <a:buAutoNum type="arabicPeriod"/>
            </a:pPr>
            <a:r>
              <a:rPr lang="ru-RU"/>
              <a:t>наименование АС в целом или ее частей, проходящей опытную эксплуатацию; 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ru-RU"/>
              <a:t>наименование организации разработчика, организаций-соисполнителей; 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ru-RU"/>
              <a:t>сроки проведения опытной эксплуатации; 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ru-RU"/>
              <a:t>список должностных лиц организации-заказчика и организации-разработчика, ответственных за проведение опытной эксплуатации; 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ru-RU"/>
              <a:t>перечень подразделений организации-заказчика, участвующих в проведении опытной эксплуатации. </a:t>
            </a:r>
          </a:p>
        </p:txBody>
      </p:sp>
    </p:spTree>
    <p:extLst>
      <p:ext uri="{BB962C8B-B14F-4D97-AF65-F5344CB8AC3E}">
        <p14:creationId xmlns:p14="http://schemas.microsoft.com/office/powerpoint/2010/main" val="3351395639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Протокол испытаний</a:t>
            </a:r>
          </a:p>
        </p:txBody>
      </p:sp>
      <p:sp>
        <p:nvSpPr>
          <p:cNvPr id="79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381000" indent="-381000">
              <a:buFont typeface="Wingdings" pitchFamily="2" charset="2"/>
              <a:buAutoNum type="arabicPeriod"/>
            </a:pPr>
            <a:r>
              <a:rPr lang="ru-RU" sz="2000"/>
              <a:t>наименование объекта испытаний; </a:t>
            </a:r>
          </a:p>
          <a:p>
            <a:pPr marL="381000" indent="-381000">
              <a:buFont typeface="Wingdings" pitchFamily="2" charset="2"/>
              <a:buAutoNum type="arabicPeriod"/>
            </a:pPr>
            <a:r>
              <a:rPr lang="ru-RU" sz="2000"/>
              <a:t>список должностных лиц, проводивших испытания; </a:t>
            </a:r>
          </a:p>
          <a:p>
            <a:pPr marL="381000" indent="-381000">
              <a:buFont typeface="Wingdings" pitchFamily="2" charset="2"/>
              <a:buAutoNum type="arabicPeriod"/>
            </a:pPr>
            <a:r>
              <a:rPr lang="ru-RU" sz="2000"/>
              <a:t>цель испытаний; </a:t>
            </a:r>
          </a:p>
          <a:p>
            <a:pPr marL="381000" indent="-381000">
              <a:buFont typeface="Wingdings" pitchFamily="2" charset="2"/>
              <a:buAutoNum type="arabicPeriod"/>
            </a:pPr>
            <a:r>
              <a:rPr lang="ru-RU" sz="2000"/>
              <a:t>сведения о продолжительности испытаний; </a:t>
            </a:r>
          </a:p>
          <a:p>
            <a:pPr marL="381000" indent="-381000">
              <a:buFont typeface="Wingdings" pitchFamily="2" charset="2"/>
              <a:buAutoNum type="arabicPeriod"/>
            </a:pPr>
            <a:r>
              <a:rPr lang="ru-RU" sz="2000"/>
              <a:t>перечень пунктов технического задания на создание АС, на соответствие которым проведены испытания; </a:t>
            </a:r>
          </a:p>
          <a:p>
            <a:pPr marL="381000" indent="-381000">
              <a:buFont typeface="Wingdings" pitchFamily="2" charset="2"/>
              <a:buAutoNum type="arabicPeriod"/>
            </a:pPr>
            <a:r>
              <a:rPr lang="ru-RU" sz="2000"/>
              <a:t>перечень пунктов "Программы испытаний", по которым проведены испытания; </a:t>
            </a:r>
          </a:p>
          <a:p>
            <a:pPr marL="381000" indent="-381000">
              <a:buFont typeface="Wingdings" pitchFamily="2" charset="2"/>
              <a:buAutoNum type="arabicPeriod"/>
            </a:pPr>
            <a:r>
              <a:rPr lang="ru-RU" sz="2000"/>
              <a:t>сведения о результатах наблюдений за правильностью функционирования АС; </a:t>
            </a:r>
          </a:p>
          <a:p>
            <a:pPr marL="381000" indent="-381000">
              <a:buFont typeface="Wingdings" pitchFamily="2" charset="2"/>
              <a:buAutoNum type="arabicPeriod"/>
            </a:pPr>
            <a:r>
              <a:rPr lang="ru-RU" sz="2000"/>
              <a:t>сведения об отказах, сбоях и аварийных ситуациях, возникающих при испытаниях; </a:t>
            </a:r>
          </a:p>
          <a:p>
            <a:pPr marL="381000" indent="-381000">
              <a:buFont typeface="Wingdings" pitchFamily="2" charset="2"/>
              <a:buAutoNum type="arabicPeriod"/>
            </a:pPr>
            <a:r>
              <a:rPr lang="ru-RU" sz="2000"/>
              <a:t>сведения о корректировках параметров объекта испытания и технической документации. </a:t>
            </a:r>
          </a:p>
        </p:txBody>
      </p:sp>
    </p:spTree>
    <p:extLst>
      <p:ext uri="{BB962C8B-B14F-4D97-AF65-F5344CB8AC3E}">
        <p14:creationId xmlns:p14="http://schemas.microsoft.com/office/powerpoint/2010/main" val="2185334605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448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Особенности проектирования АС в защищенном исполнении</a:t>
            </a:r>
          </a:p>
        </p:txBody>
      </p:sp>
    </p:spTree>
    <p:extLst>
      <p:ext uri="{BB962C8B-B14F-4D97-AF65-F5344CB8AC3E}">
        <p14:creationId xmlns:p14="http://schemas.microsoft.com/office/powerpoint/2010/main" val="1213769612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3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Перечень внутренних ОРД (гостайна)</a:t>
            </a:r>
          </a:p>
        </p:txBody>
      </p:sp>
      <p:sp>
        <p:nvSpPr>
          <p:cNvPr id="82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628775"/>
            <a:ext cx="8713787" cy="50403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200"/>
              <a:t>Техническое задание на СЗИ объекта информатизации.</a:t>
            </a:r>
          </a:p>
          <a:p>
            <a:pPr>
              <a:lnSpc>
                <a:spcPct val="80000"/>
              </a:lnSpc>
            </a:pPr>
            <a:r>
              <a:rPr lang="ru-RU" sz="1200"/>
              <a:t>Технический паспорт объекта вычислительной техники.</a:t>
            </a:r>
          </a:p>
          <a:p>
            <a:pPr>
              <a:lnSpc>
                <a:spcPct val="80000"/>
              </a:lnSpc>
            </a:pPr>
            <a:r>
              <a:rPr lang="ru-RU" sz="1200"/>
              <a:t>План размещения основных и вспомогательных средств и систем, устройств защиты и схема прокладки систем электропитания и заземления объекта информатизации в помещении.</a:t>
            </a:r>
          </a:p>
          <a:p>
            <a:pPr>
              <a:lnSpc>
                <a:spcPct val="80000"/>
              </a:lnSpc>
            </a:pPr>
            <a:r>
              <a:rPr lang="ru-RU" sz="1200"/>
              <a:t>План контролируемой зоны предприятия.</a:t>
            </a:r>
          </a:p>
          <a:p>
            <a:pPr>
              <a:lnSpc>
                <a:spcPct val="80000"/>
              </a:lnSpc>
            </a:pPr>
            <a:r>
              <a:rPr lang="ru-RU" sz="1200"/>
              <a:t>Инструкция по защите сведений, отнесенных к государственной тайне, при обработке на средствах ВТ;</a:t>
            </a:r>
          </a:p>
          <a:p>
            <a:pPr>
              <a:lnSpc>
                <a:spcPct val="80000"/>
              </a:lnSpc>
            </a:pPr>
            <a:r>
              <a:rPr lang="ru-RU" sz="1200"/>
              <a:t>Приказ «О назначении постоянно действующей технической  комиссии по ЗИ…»;</a:t>
            </a:r>
          </a:p>
          <a:p>
            <a:pPr>
              <a:lnSpc>
                <a:spcPct val="80000"/>
              </a:lnSpc>
            </a:pPr>
            <a:r>
              <a:rPr lang="ru-RU" sz="1200"/>
              <a:t>Приказ «Об организации обработки информации, содержащей ГТ, на объекте ВТ»;</a:t>
            </a:r>
          </a:p>
          <a:p>
            <a:pPr>
              <a:lnSpc>
                <a:spcPct val="80000"/>
              </a:lnSpc>
            </a:pPr>
            <a:r>
              <a:rPr lang="ru-RU" sz="1200"/>
              <a:t>Приказ «О перечне лиц, которым разрешен доступ к обработке информации на АРМ»;</a:t>
            </a:r>
          </a:p>
          <a:p>
            <a:pPr>
              <a:lnSpc>
                <a:spcPct val="80000"/>
              </a:lnSpc>
            </a:pPr>
            <a:r>
              <a:rPr lang="ru-RU" sz="1200"/>
              <a:t>Инструкция пользователя СВТ;</a:t>
            </a:r>
          </a:p>
          <a:p>
            <a:pPr>
              <a:lnSpc>
                <a:spcPct val="80000"/>
              </a:lnSpc>
            </a:pPr>
            <a:r>
              <a:rPr lang="ru-RU" sz="1200"/>
              <a:t>Положение об администраторе безопасности;</a:t>
            </a:r>
          </a:p>
          <a:p>
            <a:pPr>
              <a:lnSpc>
                <a:spcPct val="80000"/>
              </a:lnSpc>
            </a:pPr>
            <a:r>
              <a:rPr lang="ru-RU" sz="1200"/>
              <a:t>Положение о разрешительной системе;</a:t>
            </a:r>
          </a:p>
          <a:p>
            <a:pPr>
              <a:lnSpc>
                <a:spcPct val="80000"/>
              </a:lnSpc>
            </a:pPr>
            <a:r>
              <a:rPr lang="ru-RU" sz="1200"/>
              <a:t>Положение о пропускном и внутриобъектовом режиме;</a:t>
            </a:r>
          </a:p>
          <a:p>
            <a:pPr>
              <a:lnSpc>
                <a:spcPct val="80000"/>
              </a:lnSpc>
            </a:pPr>
            <a:r>
              <a:rPr lang="ru-RU" sz="1200"/>
              <a:t>Руководство по защите информации. </a:t>
            </a:r>
          </a:p>
          <a:p>
            <a:pPr>
              <a:lnSpc>
                <a:spcPct val="80000"/>
              </a:lnSpc>
            </a:pPr>
            <a:r>
              <a:rPr lang="ru-RU" sz="1200"/>
              <a:t>Технологическая схема обработки секретной информации на АРМ .</a:t>
            </a:r>
          </a:p>
          <a:p>
            <a:pPr>
              <a:lnSpc>
                <a:spcPct val="80000"/>
              </a:lnSpc>
            </a:pPr>
            <a:r>
              <a:rPr lang="ru-RU" sz="1200"/>
              <a:t>Перечень задач, выполняемых на АРМ.</a:t>
            </a:r>
          </a:p>
          <a:p>
            <a:pPr>
              <a:lnSpc>
                <a:spcPct val="80000"/>
              </a:lnSpc>
            </a:pPr>
            <a:r>
              <a:rPr lang="ru-RU" sz="1200"/>
              <a:t>Паспорта задач, выполняемых на АРМ.</a:t>
            </a:r>
          </a:p>
          <a:p>
            <a:pPr>
              <a:lnSpc>
                <a:spcPct val="80000"/>
              </a:lnSpc>
            </a:pPr>
            <a:r>
              <a:rPr lang="ru-RU" sz="1200"/>
              <a:t>Акт категорирования объекта ВТ на базе на ПЭВМ (помещение №  ).</a:t>
            </a:r>
          </a:p>
          <a:p>
            <a:pPr>
              <a:lnSpc>
                <a:spcPct val="80000"/>
              </a:lnSpc>
            </a:pPr>
            <a:r>
              <a:rPr lang="ru-RU" sz="1200"/>
              <a:t>Заключение и предписание на эксплуатацию ПЭВМ и принтера по результатам проведения спецпроверки.</a:t>
            </a:r>
          </a:p>
          <a:p>
            <a:pPr>
              <a:lnSpc>
                <a:spcPct val="80000"/>
              </a:lnSpc>
            </a:pPr>
            <a:r>
              <a:rPr lang="ru-RU" sz="1200"/>
              <a:t>Протокол специальных исследований АРМ на базе ПЭВМ отдела .</a:t>
            </a:r>
          </a:p>
          <a:p>
            <a:pPr>
              <a:lnSpc>
                <a:spcPct val="80000"/>
              </a:lnSpc>
            </a:pPr>
            <a:r>
              <a:rPr lang="ru-RU" sz="1200"/>
              <a:t>Заключение по результатам оценки защищенности объекта ВТ.</a:t>
            </a:r>
          </a:p>
          <a:p>
            <a:pPr>
              <a:lnSpc>
                <a:spcPct val="80000"/>
              </a:lnSpc>
            </a:pPr>
            <a:r>
              <a:rPr lang="ru-RU" sz="1200"/>
              <a:t>Предписание на эксплуатацию объекта ВТ.</a:t>
            </a:r>
          </a:p>
          <a:p>
            <a:pPr>
              <a:lnSpc>
                <a:spcPct val="80000"/>
              </a:lnSpc>
            </a:pPr>
            <a:r>
              <a:rPr lang="ru-RU" sz="1200"/>
              <a:t>Документы, подтверждающие освоение учебных программ должностными лицами и специалистами по ЗИ.</a:t>
            </a:r>
          </a:p>
        </p:txBody>
      </p:sp>
    </p:spTree>
    <p:extLst>
      <p:ext uri="{BB962C8B-B14F-4D97-AF65-F5344CB8AC3E}">
        <p14:creationId xmlns:p14="http://schemas.microsoft.com/office/powerpoint/2010/main" val="4055186237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Перечень ОРД (конф)</a:t>
            </a:r>
          </a:p>
        </p:txBody>
      </p:sp>
      <p:sp>
        <p:nvSpPr>
          <p:cNvPr id="82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28775"/>
            <a:ext cx="8642350" cy="5040313"/>
          </a:xfrm>
        </p:spPr>
        <p:txBody>
          <a:bodyPr/>
          <a:lstStyle/>
          <a:p>
            <a:r>
              <a:rPr lang="ru-RU" sz="2000"/>
              <a:t>Положение по организации и проведению работ по обеспечению безопасности</a:t>
            </a:r>
          </a:p>
          <a:p>
            <a:r>
              <a:rPr lang="ru-RU" sz="2000"/>
              <a:t>Перечень сведений конфиденциального характера</a:t>
            </a:r>
          </a:p>
          <a:p>
            <a:r>
              <a:rPr lang="ru-RU" sz="2000"/>
              <a:t>Перечень СЗИ в АС</a:t>
            </a:r>
          </a:p>
          <a:p>
            <a:r>
              <a:rPr lang="ru-RU" sz="2000"/>
              <a:t>Акт классификации</a:t>
            </a:r>
          </a:p>
          <a:p>
            <a:r>
              <a:rPr lang="ru-RU" sz="2000"/>
              <a:t>Данные об обучении по вопросам ЗИ</a:t>
            </a:r>
          </a:p>
          <a:p>
            <a:r>
              <a:rPr lang="ru-RU" sz="2000"/>
              <a:t>Описание технологических процессов</a:t>
            </a:r>
          </a:p>
          <a:p>
            <a:r>
              <a:rPr lang="ru-RU" sz="2000"/>
              <a:t>Политика антивирусной и парольной защиты</a:t>
            </a:r>
          </a:p>
          <a:p>
            <a:r>
              <a:rPr lang="ru-RU" sz="2000"/>
              <a:t>Регламент управления доступом</a:t>
            </a:r>
          </a:p>
          <a:p>
            <a:r>
              <a:rPr lang="ru-RU" sz="2000"/>
              <a:t>Руководство пользователей (инструкции)</a:t>
            </a:r>
          </a:p>
          <a:p>
            <a:r>
              <a:rPr lang="ru-RU" sz="2000"/>
              <a:t>Руководство администратора безопасности информации (инструкция).</a:t>
            </a:r>
          </a:p>
          <a:p>
            <a:r>
              <a:rPr lang="ru-RU" sz="2000"/>
              <a:t>Технический паспорт</a:t>
            </a:r>
          </a:p>
          <a:p>
            <a:r>
              <a:rPr lang="ru-RU" sz="2000"/>
              <a:t>Формуляр СЗИ</a:t>
            </a:r>
          </a:p>
        </p:txBody>
      </p:sp>
    </p:spTree>
    <p:extLst>
      <p:ext uri="{BB962C8B-B14F-4D97-AF65-F5344CB8AC3E}">
        <p14:creationId xmlns:p14="http://schemas.microsoft.com/office/powerpoint/2010/main" val="715459697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Эксплуатация </a:t>
            </a:r>
            <a:r>
              <a:rPr lang="ru-RU" dirty="0" smtClean="0"/>
              <a:t>АСЗИ/ЗТКС</a:t>
            </a:r>
            <a:endParaRPr lang="ru-RU" dirty="0"/>
          </a:p>
        </p:txBody>
      </p:sp>
      <p:sp>
        <p:nvSpPr>
          <p:cNvPr id="80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Эксплуатация</a:t>
            </a:r>
          </a:p>
          <a:p>
            <a:pPr>
              <a:lnSpc>
                <a:spcPct val="80000"/>
              </a:lnSpc>
            </a:pPr>
            <a:r>
              <a:rPr lang="ru-RU" sz="2000"/>
              <a:t>Комплекс организационных и технических мероприятий, обеспечивающих поддержание средств деятельности в исправном состоянии, постоянную готовность к их применению, и само применение к целевому назначению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Организационные мероприятия по эксплуатации.</a:t>
            </a:r>
          </a:p>
          <a:p>
            <a:pPr>
              <a:lnSpc>
                <a:spcPct val="80000"/>
              </a:lnSpc>
            </a:pPr>
            <a:r>
              <a:rPr lang="ru-RU" sz="2000"/>
              <a:t>Планирование эксплуатации;</a:t>
            </a:r>
          </a:p>
          <a:p>
            <a:pPr>
              <a:lnSpc>
                <a:spcPct val="80000"/>
              </a:lnSpc>
            </a:pPr>
            <a:r>
              <a:rPr lang="ru-RU" sz="2000"/>
              <a:t>Контроль технического состояния;</a:t>
            </a:r>
          </a:p>
          <a:p>
            <a:pPr>
              <a:lnSpc>
                <a:spcPct val="80000"/>
              </a:lnSpc>
            </a:pPr>
            <a:r>
              <a:rPr lang="ru-RU" sz="2000"/>
              <a:t>Анализ показателей надежности и функционирования;</a:t>
            </a:r>
          </a:p>
          <a:p>
            <a:pPr>
              <a:lnSpc>
                <a:spcPct val="80000"/>
              </a:lnSpc>
            </a:pPr>
            <a:r>
              <a:rPr lang="ru-RU" sz="2000"/>
              <a:t>Списание.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Технические мероприятия по эксплуатации</a:t>
            </a:r>
          </a:p>
          <a:p>
            <a:pPr>
              <a:lnSpc>
                <a:spcPct val="80000"/>
              </a:lnSpc>
            </a:pPr>
            <a:r>
              <a:rPr lang="ru-RU" sz="2000"/>
              <a:t>Эксплуатация по назначение;</a:t>
            </a:r>
          </a:p>
          <a:p>
            <a:pPr>
              <a:lnSpc>
                <a:spcPct val="80000"/>
              </a:lnSpc>
            </a:pPr>
            <a:r>
              <a:rPr lang="ru-RU" sz="2000"/>
              <a:t>Техническое обслуживание;</a:t>
            </a:r>
          </a:p>
          <a:p>
            <a:pPr>
              <a:lnSpc>
                <a:spcPct val="80000"/>
              </a:lnSpc>
            </a:pPr>
            <a:r>
              <a:rPr lang="ru-RU" sz="2000"/>
              <a:t>Ремонт.</a:t>
            </a:r>
          </a:p>
        </p:txBody>
      </p:sp>
    </p:spTree>
    <p:extLst>
      <p:ext uri="{BB962C8B-B14F-4D97-AF65-F5344CB8AC3E}">
        <p14:creationId xmlns:p14="http://schemas.microsoft.com/office/powerpoint/2010/main" val="823474465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Угрозы безопасности на стадии эксплуатации и сопровождения защищенных АС</a:t>
            </a:r>
          </a:p>
        </p:txBody>
      </p:sp>
      <p:sp>
        <p:nvSpPr>
          <p:cNvPr id="80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/>
              <a:t>Умышленное несанкционированное раскрытие, модификация или уничтожение информации;</a:t>
            </a:r>
          </a:p>
          <a:p>
            <a:r>
              <a:rPr lang="ru-RU" sz="2000"/>
              <a:t>Неумышленная модификация или уничтожение информации;</a:t>
            </a:r>
          </a:p>
          <a:p>
            <a:r>
              <a:rPr lang="ru-RU" sz="2000"/>
              <a:t>Угрозы в телекоммуникациях (недоставка или ошибочная доставка информации);</a:t>
            </a:r>
          </a:p>
          <a:p>
            <a:r>
              <a:rPr lang="ru-RU" sz="2000"/>
              <a:t>Отказ в обслуживании, в функционировании; ухудшение, снижение функциональности, параметров;</a:t>
            </a:r>
          </a:p>
          <a:p>
            <a:r>
              <a:rPr lang="ru-RU" sz="2000"/>
              <a:t>Внесение изменений в конфигурацию ПО или ТСОИ, приводящих к нарушению функциональности либо к появлению недокументированных возможностей;</a:t>
            </a:r>
          </a:p>
          <a:p>
            <a:r>
              <a:rPr lang="ru-RU" sz="2000"/>
              <a:t>Невнесение изменений, необходимых для поддержки правильного функционирования АС;</a:t>
            </a:r>
          </a:p>
          <a:p>
            <a:r>
              <a:rPr lang="ru-RU" sz="2000"/>
              <a:t>Ненадежное удаление конфиденциальной информации и ПО после вывода из эксплуатации всей системы или носителей 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12670229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5438</Words>
  <Application>Microsoft Office PowerPoint</Application>
  <PresentationFormat>Экран (4:3)</PresentationFormat>
  <Paragraphs>535</Paragraphs>
  <Slides>103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103</vt:i4>
      </vt:variant>
    </vt:vector>
  </HeadingPairs>
  <TitlesOfParts>
    <vt:vector size="105" baseType="lpstr">
      <vt:lpstr>Тема Office</vt:lpstr>
      <vt:lpstr>Документ</vt:lpstr>
      <vt:lpstr>Проектирование защищенных телекоммуникационных систем (ЗТКС) (материалы к практическим занятиям)</vt:lpstr>
      <vt:lpstr>Нормативно-методические источники</vt:lpstr>
      <vt:lpstr>Нормативно-методические источники</vt:lpstr>
      <vt:lpstr>Нормативно-методические источники</vt:lpstr>
      <vt:lpstr>Нормативно-методические источники</vt:lpstr>
      <vt:lpstr>Презентация PowerPoint</vt:lpstr>
      <vt:lpstr>Презентация PowerPoint</vt:lpstr>
      <vt:lpstr>Презентация PowerPoint</vt:lpstr>
      <vt:lpstr>Компоненты АС (РД 50-680-88)</vt:lpstr>
      <vt:lpstr>Компоненты АС</vt:lpstr>
      <vt:lpstr>Структура АС</vt:lpstr>
      <vt:lpstr>Структура АС</vt:lpstr>
      <vt:lpstr>Структура АС</vt:lpstr>
      <vt:lpstr>Структура АС</vt:lpstr>
      <vt:lpstr>Структура АС</vt:lpstr>
      <vt:lpstr>АС в защищенном исполнении</vt:lpstr>
      <vt:lpstr>АС в защищенном исполнении</vt:lpstr>
      <vt:lpstr>СЗИ в АС</vt:lpstr>
      <vt:lpstr>Презентация PowerPoint</vt:lpstr>
      <vt:lpstr>Объекты защиты и угрозы безопасности АСЗИ/ЗТКС</vt:lpstr>
      <vt:lpstr>Презентация PowerPoint</vt:lpstr>
      <vt:lpstr>Презентация PowerPoint</vt:lpstr>
      <vt:lpstr>Презентация PowerPoint</vt:lpstr>
      <vt:lpstr>Требования по защите СВТ и АС  от НСД </vt:lpstr>
      <vt:lpstr>Жизненный цикл и порядок создания АСЗИ/ЗТКС</vt:lpstr>
      <vt:lpstr>Презентация PowerPoint</vt:lpstr>
      <vt:lpstr>Исходные положения по созданию АСЗИ/ЗТКС</vt:lpstr>
      <vt:lpstr>Принципы создания АС (РД 50-680-88)</vt:lpstr>
      <vt:lpstr>Принципы защиты информации в АСЗИ</vt:lpstr>
      <vt:lpstr>Целевые функции СЗИ в АСЗИ/ЗТКС</vt:lpstr>
      <vt:lpstr>Стадии создания и содержание работ по созданию АС и АСЗИ (ГОСТ 34.601-90)</vt:lpstr>
      <vt:lpstr>Процесс создания АС состоит из</vt:lpstr>
      <vt:lpstr>Нормативно-правовая база</vt:lpstr>
      <vt:lpstr>Презентация PowerPoint</vt:lpstr>
      <vt:lpstr>На предпроектной стадии</vt:lpstr>
      <vt:lpstr>На предпроектной стадии</vt:lpstr>
      <vt:lpstr>Презентация PowerPoint</vt:lpstr>
      <vt:lpstr>На стадии проектирования АСЗИ</vt:lpstr>
      <vt:lpstr>На проектной стадии</vt:lpstr>
      <vt:lpstr>Презентация PowerPoint</vt:lpstr>
      <vt:lpstr>На стадии ввода в эксплуатацию</vt:lpstr>
      <vt:lpstr>На стадии ввода в эксплуатацию</vt:lpstr>
      <vt:lpstr> Кроме этого разрабатываются  ОРД (приказы, указания, решения)</vt:lpstr>
      <vt:lpstr>Организации, участвующие в работах по созданию АСЗИ  (ГОСТ 34.601-90)</vt:lpstr>
      <vt:lpstr>Техническое задание на создание защищенных АС (ГОСТ 34.602-89)</vt:lpstr>
      <vt:lpstr>Структура ТЗ. Основные разделы</vt:lpstr>
      <vt:lpstr>ТЗ. Общие сведения</vt:lpstr>
      <vt:lpstr>ТЗ. Назначение и цели</vt:lpstr>
      <vt:lpstr>ТЗ. Характеристики объекта автоматизации</vt:lpstr>
      <vt:lpstr>ТЗ. Требования к системе</vt:lpstr>
      <vt:lpstr>Требования к системе в целом</vt:lpstr>
      <vt:lpstr>Требования к функциям (задачам)</vt:lpstr>
      <vt:lpstr>Требования к видам обеспечения</vt:lpstr>
      <vt:lpstr>Требования к информационному обеспечению</vt:lpstr>
      <vt:lpstr>Порядок контроля и приемки системы</vt:lpstr>
      <vt:lpstr>Требования к составу и содержанию работ по подготовке объекта автоматизации к вводу системы в действие </vt:lpstr>
      <vt:lpstr>Требования к документированию</vt:lpstr>
      <vt:lpstr>Источники разработки</vt:lpstr>
      <vt:lpstr>Презентация PowerPoint</vt:lpstr>
      <vt:lpstr>Правила оформления</vt:lpstr>
      <vt:lpstr>Правила оформления</vt:lpstr>
      <vt:lpstr>Правила оформления</vt:lpstr>
      <vt:lpstr>Порядок разработки, согласования и утверждения ТЗ на АС</vt:lpstr>
      <vt:lpstr>ТЗ на СЗИ должно содержать</vt:lpstr>
      <vt:lpstr>ТЗ на создание защищенных систем. Требования к АСЗИ.  (ГОСТ Р 51624-2000)</vt:lpstr>
      <vt:lpstr>Требования к АСЗИ. Функциональные требования</vt:lpstr>
      <vt:lpstr>Задачи ЗИ в АСЗИ</vt:lpstr>
      <vt:lpstr>Технические требования к АСЗИ  (ГОСТ Р 51624-2000)</vt:lpstr>
      <vt:lpstr>ТЗ</vt:lpstr>
      <vt:lpstr>Проектирование АС</vt:lpstr>
      <vt:lpstr>Презентация PowerPoint</vt:lpstr>
      <vt:lpstr>Презентация PowerPoint</vt:lpstr>
      <vt:lpstr>Презентация PowerPoint</vt:lpstr>
      <vt:lpstr>Презентация PowerPoint</vt:lpstr>
      <vt:lpstr>Проектная и эксплуатационная документация АС</vt:lpstr>
      <vt:lpstr>Виды и комплектность документов на АС (ГОСТ 34.201-89)</vt:lpstr>
      <vt:lpstr>Наименования документов на АС (ГОСТ 34.201-89)</vt:lpstr>
      <vt:lpstr>Содержание основных документов  на проектирование АСЗИ (РД 50-34.698-90)</vt:lpstr>
      <vt:lpstr>Пояснительная записка к эскизному, техническому проектам АСЗИ</vt:lpstr>
      <vt:lpstr>Пояснительная записка к ТП. Общие положения</vt:lpstr>
      <vt:lpstr>Пояснительная записка к ТП. Описание процесса деятельности</vt:lpstr>
      <vt:lpstr>Пояснительная записка к ТП. Основные технические решения.</vt:lpstr>
      <vt:lpstr>Пояснительная записка к ТП. Мероприятия по подготовке объекта автоматизации к вводу системы в действие </vt:lpstr>
      <vt:lpstr>Паспорт</vt:lpstr>
      <vt:lpstr>Программа и методика испытаний</vt:lpstr>
      <vt:lpstr>Программа испытаний  (ГОСТ 34.603-92 «Виды испытаний АС»)</vt:lpstr>
      <vt:lpstr>Технологическая инструкция</vt:lpstr>
      <vt:lpstr>Руководство пользователя</vt:lpstr>
      <vt:lpstr>Инструкция по эксплуатации комплекса технических средств</vt:lpstr>
      <vt:lpstr>Содержание ОРД</vt:lpstr>
      <vt:lpstr>Акт завершения работ</vt:lpstr>
      <vt:lpstr>Акт приемки в опытную эксплуатацию</vt:lpstr>
      <vt:lpstr>Приказ о начале опытной эксплуатации</vt:lpstr>
      <vt:lpstr>Протокол испытаний</vt:lpstr>
      <vt:lpstr>Особенности проектирования АС в защищенном исполнении</vt:lpstr>
      <vt:lpstr>Перечень внутренних ОРД (гостайна)</vt:lpstr>
      <vt:lpstr>Перечень ОРД (конф)</vt:lpstr>
      <vt:lpstr>Эксплуатация АСЗИ/ЗТКС</vt:lpstr>
      <vt:lpstr>Угрозы безопасности на стадии эксплуатации и сопровождения защищенных АС</vt:lpstr>
      <vt:lpstr>Администрирование защищенных АС</vt:lpstr>
      <vt:lpstr>Снятие с эксплуатации защищенных АС</vt:lpstr>
      <vt:lpstr>Презентация PowerPoint</vt:lpstr>
      <vt:lpstr>Эксплуатационные документы организации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Проектирование автоматизированных систем в защищенном исполнении</dc:title>
  <dc:creator>Павел</dc:creator>
  <cp:lastModifiedBy>Павел</cp:lastModifiedBy>
  <cp:revision>3</cp:revision>
  <dcterms:created xsi:type="dcterms:W3CDTF">2015-01-10T14:27:48Z</dcterms:created>
  <dcterms:modified xsi:type="dcterms:W3CDTF">2015-12-06T09:01:59Z</dcterms:modified>
</cp:coreProperties>
</file>