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6" r:id="rId26"/>
    <p:sldId id="357" r:id="rId27"/>
    <p:sldId id="358" r:id="rId28"/>
    <p:sldId id="365" r:id="rId29"/>
    <p:sldId id="367" r:id="rId30"/>
    <p:sldId id="368" r:id="rId31"/>
    <p:sldId id="369" r:id="rId32"/>
    <p:sldId id="374" r:id="rId33"/>
    <p:sldId id="377" r:id="rId34"/>
    <p:sldId id="378" r:id="rId35"/>
    <p:sldId id="379" r:id="rId36"/>
    <p:sldId id="380" r:id="rId37"/>
    <p:sldId id="383" r:id="rId38"/>
    <p:sldId id="385" r:id="rId39"/>
    <p:sldId id="388" r:id="rId40"/>
    <p:sldId id="389" r:id="rId41"/>
    <p:sldId id="391" r:id="rId42"/>
    <p:sldId id="393" r:id="rId43"/>
    <p:sldId id="394" r:id="rId44"/>
    <p:sldId id="396" r:id="rId45"/>
    <p:sldId id="398" r:id="rId46"/>
    <p:sldId id="399" r:id="rId47"/>
    <p:sldId id="402" r:id="rId48"/>
    <p:sldId id="403" r:id="rId49"/>
    <p:sldId id="404" r:id="rId50"/>
    <p:sldId id="407" r:id="rId51"/>
    <p:sldId id="408" r:id="rId52"/>
    <p:sldId id="409" r:id="rId53"/>
    <p:sldId id="410" r:id="rId54"/>
    <p:sldId id="411" r:id="rId55"/>
    <p:sldId id="415" r:id="rId56"/>
    <p:sldId id="416" r:id="rId57"/>
    <p:sldId id="417" r:id="rId58"/>
    <p:sldId id="421" r:id="rId59"/>
    <p:sldId id="422" r:id="rId60"/>
    <p:sldId id="424" r:id="rId61"/>
    <p:sldId id="425" r:id="rId62"/>
    <p:sldId id="426" r:id="rId63"/>
    <p:sldId id="432" r:id="rId64"/>
    <p:sldId id="434" r:id="rId65"/>
    <p:sldId id="436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P" initials="A" lastIdx="1" clrIdx="0">
    <p:extLst>
      <p:ext uri="{19B8F6BF-5375-455C-9EA6-DF929625EA0E}">
        <p15:presenceInfo xmlns:p15="http://schemas.microsoft.com/office/powerpoint/2012/main" userId="A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8" autoAdjust="0"/>
    <p:restoredTop sz="94660"/>
  </p:normalViewPr>
  <p:slideViewPr>
    <p:cSldViewPr>
      <p:cViewPr varScale="1">
        <p:scale>
          <a:sx n="66" d="100"/>
          <a:sy n="66" d="100"/>
        </p:scale>
        <p:origin x="90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commentAuthors" Target="commentAuthors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9D9AE-7870-4995-981B-0B2E4707BDD0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6875-E477-4C78-A719-7C70A50D3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7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s://proglib.io/p/vzlamyvaem-sayty-shpargalka-po-sql-inekciyam-2019-12-21" TargetMode="External"/><Relationship Id="rId3" Type="http://schemas.openxmlformats.org/officeDocument/2006/relationships/hyperlink" Target="https://www.anti-malware.ru/software_backdoors#p5" TargetMode="External"/><Relationship Id="rId7" Type="http://schemas.openxmlformats.org/officeDocument/2006/relationships/hyperlink" Target="https://docs.microsoft.com/ru-ru/sql/relational-databases/security/sql-injection?view=sql-server-ver15" TargetMode="External"/><Relationship Id="rId2" Type="http://schemas.openxmlformats.org/officeDocument/2006/relationships/hyperlink" Target="https://www.kommersant.ru/doc/7192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abr.com/ru/post/130826/" TargetMode="External"/><Relationship Id="rId5" Type="http://schemas.openxmlformats.org/officeDocument/2006/relationships/hyperlink" Target="https://habr.com/ru/post/148151/" TargetMode="External"/><Relationship Id="rId4" Type="http://schemas.openxmlformats.org/officeDocument/2006/relationships/hyperlink" Target="https://habr.com/ru/post/209746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dirty="0"/>
              <a:t>Защита информации в компьютерных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к.т.н., доцент </a:t>
            </a:r>
            <a:r>
              <a:rPr lang="ru-RU" dirty="0" smtClean="0"/>
              <a:t>кафедры </a:t>
            </a:r>
            <a:r>
              <a:rPr lang="ru-RU" dirty="0"/>
              <a:t>СИБ Ахметвалеев Амир </a:t>
            </a:r>
            <a:r>
              <a:rPr lang="ru-RU" dirty="0" smtClean="0"/>
              <a:t>Муратович</a:t>
            </a:r>
            <a:endParaRPr lang="ru-RU" dirty="0"/>
          </a:p>
          <a:p>
            <a:r>
              <a:rPr lang="en-US" dirty="0"/>
              <a:t>e-mail: </a:t>
            </a:r>
            <a:r>
              <a:rPr lang="en-US" dirty="0" smtClean="0"/>
              <a:t>Amir.Akhmetvaleev@gmail.com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Спуфинг</a:t>
            </a:r>
            <a:r>
              <a:rPr lang="ru-RU" sz="3600" dirty="0" smtClean="0"/>
              <a:t>. </a:t>
            </a:r>
            <a:r>
              <a:rPr lang="en-US" sz="3600" dirty="0" smtClean="0"/>
              <a:t>ARP-Spoofing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361950" algn="just">
              <a:buNone/>
              <a:defRPr/>
            </a:pPr>
            <a:r>
              <a:rPr lang="en-US" sz="3600" dirty="0"/>
              <a:t>ARP - </a:t>
            </a:r>
            <a:r>
              <a:rPr lang="en-US" sz="3600" dirty="0" err="1"/>
              <a:t>сетевой</a:t>
            </a:r>
            <a:r>
              <a:rPr lang="en-US" sz="3600" dirty="0"/>
              <a:t> </a:t>
            </a:r>
            <a:r>
              <a:rPr lang="en-US" sz="3600" dirty="0" err="1"/>
              <a:t>протокол</a:t>
            </a:r>
            <a:r>
              <a:rPr lang="en-US" sz="3600" dirty="0"/>
              <a:t>, </a:t>
            </a:r>
            <a:r>
              <a:rPr lang="en-US" sz="3600" dirty="0" err="1"/>
              <a:t>использующийся</a:t>
            </a:r>
            <a:r>
              <a:rPr lang="en-US" sz="3600" dirty="0"/>
              <a:t> </a:t>
            </a:r>
            <a:r>
              <a:rPr lang="en-US" sz="3600" dirty="0" err="1"/>
              <a:t>для</a:t>
            </a:r>
            <a:r>
              <a:rPr lang="en-US" sz="3600" dirty="0"/>
              <a:t> </a:t>
            </a:r>
            <a:r>
              <a:rPr lang="en-US" sz="3600" dirty="0" err="1"/>
              <a:t>связи</a:t>
            </a:r>
            <a:r>
              <a:rPr lang="en-US" sz="3600" dirty="0"/>
              <a:t> IP-</a:t>
            </a:r>
            <a:r>
              <a:rPr lang="en-US" sz="3600" dirty="0" err="1"/>
              <a:t>адреса</a:t>
            </a:r>
            <a:r>
              <a:rPr lang="en-US" sz="3600" dirty="0"/>
              <a:t> </a:t>
            </a:r>
            <a:r>
              <a:rPr lang="en-US" sz="3600" dirty="0" err="1"/>
              <a:t>устройства</a:t>
            </a:r>
            <a:r>
              <a:rPr lang="en-US" sz="3600" dirty="0"/>
              <a:t> с </a:t>
            </a:r>
            <a:r>
              <a:rPr lang="en-US" sz="3600" dirty="0" err="1"/>
              <a:t>его</a:t>
            </a:r>
            <a:r>
              <a:rPr lang="en-US" sz="3600" dirty="0"/>
              <a:t> MAC </a:t>
            </a:r>
            <a:r>
              <a:rPr lang="en-US" sz="3600" dirty="0" err="1"/>
              <a:t>адресом</a:t>
            </a:r>
            <a:r>
              <a:rPr lang="en-US" sz="3600" dirty="0"/>
              <a:t>, </a:t>
            </a:r>
            <a:r>
              <a:rPr lang="en-US" sz="3600" dirty="0" err="1"/>
              <a:t>тем</a:t>
            </a:r>
            <a:r>
              <a:rPr lang="en-US" sz="3600" dirty="0"/>
              <a:t> </a:t>
            </a:r>
            <a:r>
              <a:rPr lang="en-US" sz="3600" dirty="0" err="1"/>
              <a:t>самым</a:t>
            </a:r>
            <a:r>
              <a:rPr lang="en-US" sz="3600" dirty="0"/>
              <a:t> </a:t>
            </a:r>
            <a:r>
              <a:rPr lang="en-US" sz="3600" dirty="0" err="1"/>
              <a:t>делая</a:t>
            </a:r>
            <a:r>
              <a:rPr lang="en-US" sz="3600" dirty="0"/>
              <a:t> </a:t>
            </a:r>
            <a:r>
              <a:rPr lang="en-US" sz="3600" dirty="0" err="1"/>
              <a:t>возможным</a:t>
            </a:r>
            <a:r>
              <a:rPr lang="en-US" sz="3600" dirty="0"/>
              <a:t> </a:t>
            </a:r>
            <a:r>
              <a:rPr lang="en-US" sz="3600" dirty="0" err="1"/>
              <a:t>связь</a:t>
            </a:r>
            <a:r>
              <a:rPr lang="en-US" sz="3600" dirty="0"/>
              <a:t> </a:t>
            </a:r>
            <a:r>
              <a:rPr lang="en-US" sz="3600" dirty="0" err="1"/>
              <a:t>между</a:t>
            </a:r>
            <a:r>
              <a:rPr lang="en-US" sz="3600" dirty="0"/>
              <a:t> </a:t>
            </a:r>
            <a:r>
              <a:rPr lang="en-US" sz="3600" dirty="0" err="1"/>
              <a:t>устройствами</a:t>
            </a:r>
            <a:r>
              <a:rPr lang="en-US" sz="3600" dirty="0"/>
              <a:t> </a:t>
            </a:r>
            <a:r>
              <a:rPr lang="en-US" sz="3600" dirty="0" err="1"/>
              <a:t>сетевого</a:t>
            </a:r>
            <a:r>
              <a:rPr lang="en-US" sz="3600" dirty="0"/>
              <a:t> </a:t>
            </a:r>
            <a:r>
              <a:rPr lang="en-US" sz="3600" dirty="0" err="1"/>
              <a:t>уровня</a:t>
            </a:r>
            <a:r>
              <a:rPr lang="en-US" sz="3600" dirty="0"/>
              <a:t> </a:t>
            </a:r>
            <a:r>
              <a:rPr lang="en-US" sz="3600" dirty="0" err="1"/>
              <a:t>локальной</a:t>
            </a:r>
            <a:r>
              <a:rPr lang="en-US" sz="3600" dirty="0"/>
              <a:t> и </a:t>
            </a:r>
            <a:r>
              <a:rPr lang="en-US" sz="3600" dirty="0" err="1"/>
              <a:t>глобальной</a:t>
            </a:r>
            <a:r>
              <a:rPr lang="en-US" sz="3600" dirty="0"/>
              <a:t> </a:t>
            </a:r>
            <a:r>
              <a:rPr lang="en-US" sz="3600" dirty="0" err="1"/>
              <a:t>сети</a:t>
            </a:r>
            <a:r>
              <a:rPr lang="en-US" sz="3600" dirty="0"/>
              <a:t>.</a:t>
            </a:r>
            <a:endParaRPr lang="ru-RU" sz="3600" dirty="0"/>
          </a:p>
          <a:p>
            <a:pPr marL="0" indent="361950" algn="just">
              <a:buNone/>
              <a:defRPr/>
            </a:pPr>
            <a:r>
              <a:rPr lang="ru-RU" sz="3600" dirty="0"/>
              <a:t>Данная атака возможна из-за уязвимости в реализации протокола разрешения адресов </a:t>
            </a:r>
            <a:r>
              <a:rPr lang="en-US" sz="3600" dirty="0"/>
              <a:t>ARP</a:t>
            </a:r>
            <a:r>
              <a:rPr lang="ru-RU" sz="3600" dirty="0"/>
              <a:t> (</a:t>
            </a:r>
            <a:r>
              <a:rPr lang="en-US" sz="3600" dirty="0"/>
              <a:t>Address Resolution Protocol</a:t>
            </a:r>
            <a:r>
              <a:rPr lang="ru-RU" sz="3600" dirty="0" smtClean="0"/>
              <a:t>).</a:t>
            </a:r>
            <a:endParaRPr lang="ru-RU" sz="3600" b="1" dirty="0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7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ARP-</a:t>
            </a:r>
            <a:r>
              <a:rPr lang="ru-RU" sz="3600" dirty="0"/>
              <a:t>таблица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7793" y="1417638"/>
            <a:ext cx="6884607" cy="512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0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Работа </a:t>
            </a:r>
            <a:r>
              <a:rPr lang="en-US" sz="3600" dirty="0"/>
              <a:t>ARP </a:t>
            </a:r>
            <a:r>
              <a:rPr lang="ru-RU" sz="3600" dirty="0"/>
              <a:t>протокола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2050" name="Picture 2" descr="https://easy-network.ru/images/Lesson_25/Image-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58" y="1517318"/>
            <a:ext cx="7773485" cy="475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3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ARP Spoofing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17419"/>
            <a:ext cx="6253859" cy="310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1976" y="1836696"/>
            <a:ext cx="8204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Уязвимость</a:t>
            </a:r>
            <a:r>
              <a:rPr lang="ru-RU" sz="2400" dirty="0" smtClean="0"/>
              <a:t> - протокол </a:t>
            </a:r>
            <a:r>
              <a:rPr lang="en-US" sz="2400" dirty="0"/>
              <a:t>ARP</a:t>
            </a:r>
            <a:r>
              <a:rPr lang="ru-RU" sz="2400" dirty="0"/>
              <a:t> не требует аутентификации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3859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Реализация атаки </a:t>
            </a:r>
            <a:r>
              <a:rPr lang="en-US" sz="3600" dirty="0"/>
              <a:t>ARP Spoofing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600" dirty="0"/>
              <a:t>Для реализации атаки злоумышленнику с хоста </a:t>
            </a:r>
            <a:r>
              <a:rPr lang="ru-RU" sz="3600" dirty="0" smtClean="0"/>
              <a:t>«В» </a:t>
            </a:r>
            <a:r>
              <a:rPr lang="ru-RU" sz="3600" dirty="0"/>
              <a:t>необходимо послать обоим хостам сгенерированные </a:t>
            </a:r>
            <a:r>
              <a:rPr lang="en-US" sz="3600" dirty="0"/>
              <a:t>ARP</a:t>
            </a:r>
            <a:r>
              <a:rPr lang="ru-RU" sz="3600" dirty="0"/>
              <a:t>-</a:t>
            </a:r>
            <a:r>
              <a:rPr lang="en-US" sz="3600" dirty="0"/>
              <a:t>reply</a:t>
            </a:r>
            <a:r>
              <a:rPr lang="ru-RU" sz="3600" dirty="0"/>
              <a:t> пакеты: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600" dirty="0"/>
              <a:t>для хоста «А», в котором прописано, что </a:t>
            </a:r>
            <a:r>
              <a:rPr lang="en-US" sz="3600" dirty="0"/>
              <a:t>IP</a:t>
            </a:r>
            <a:r>
              <a:rPr lang="ru-RU" sz="3600" dirty="0"/>
              <a:t>-адресу хоста </a:t>
            </a:r>
            <a:r>
              <a:rPr lang="ru-RU" sz="3600" dirty="0" smtClean="0"/>
              <a:t>«С» </a:t>
            </a:r>
            <a:r>
              <a:rPr lang="ru-RU" sz="3600" dirty="0"/>
              <a:t>соответствует MAC-адрес хоста </a:t>
            </a:r>
            <a:r>
              <a:rPr lang="ru-RU" sz="3600" dirty="0" smtClean="0"/>
              <a:t>«В»;</a:t>
            </a:r>
            <a:endParaRPr lang="ru-RU" sz="36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600" dirty="0"/>
              <a:t>для хоста </a:t>
            </a:r>
            <a:r>
              <a:rPr lang="ru-RU" sz="3600" dirty="0" smtClean="0"/>
              <a:t>«С», </a:t>
            </a:r>
            <a:r>
              <a:rPr lang="ru-RU" sz="3600" dirty="0"/>
              <a:t>в котором прописано, что </a:t>
            </a:r>
            <a:r>
              <a:rPr lang="en-US" sz="3600" dirty="0"/>
              <a:t>IP</a:t>
            </a:r>
            <a:r>
              <a:rPr lang="ru-RU" sz="3600" dirty="0"/>
              <a:t>-адресу хоста «А» соответствует MAC-адрес хоста </a:t>
            </a:r>
            <a:r>
              <a:rPr lang="ru-RU" sz="3600" dirty="0" smtClean="0"/>
              <a:t>«В».</a:t>
            </a:r>
            <a:endParaRPr lang="ru-RU" sz="3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600" dirty="0"/>
              <a:t>Хосты «А» и </a:t>
            </a:r>
            <a:r>
              <a:rPr lang="ru-RU" sz="3600" dirty="0" smtClean="0"/>
              <a:t>«С» </a:t>
            </a:r>
            <a:r>
              <a:rPr lang="ru-RU" sz="3600" dirty="0"/>
              <a:t>в соответствии со спецификацией протокола </a:t>
            </a:r>
            <a:r>
              <a:rPr lang="en-US" sz="3600" dirty="0"/>
              <a:t>ARP</a:t>
            </a:r>
            <a:r>
              <a:rPr lang="ru-RU" sz="3600" dirty="0"/>
              <a:t>, получив подобные </a:t>
            </a:r>
            <a:r>
              <a:rPr lang="en-US" sz="3600" dirty="0"/>
              <a:t>reply</a:t>
            </a:r>
            <a:r>
              <a:rPr lang="ru-RU" sz="3600" dirty="0"/>
              <a:t>-пакеты, обновят свои </a:t>
            </a:r>
            <a:r>
              <a:rPr lang="en-US" sz="3600" dirty="0"/>
              <a:t>ARP</a:t>
            </a:r>
            <a:r>
              <a:rPr lang="ru-RU" sz="3600" dirty="0"/>
              <a:t>-кэши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277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«Отравление кэша»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375" y="1667669"/>
            <a:ext cx="695325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0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ARP spoofing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/>
          </a:p>
        </p:txBody>
      </p:sp>
      <p:pic>
        <p:nvPicPr>
          <p:cNvPr id="5" name="Picture 3" descr="arp_snif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530350"/>
            <a:ext cx="8358188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rp_snif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835342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8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Защита от </a:t>
            </a:r>
            <a:r>
              <a:rPr lang="en-US" sz="3600" dirty="0"/>
              <a:t>ARP-</a:t>
            </a:r>
            <a:r>
              <a:rPr lang="ru-RU" sz="3600" dirty="0" err="1"/>
              <a:t>спуффинга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Отслеживание изменения </a:t>
            </a:r>
            <a:r>
              <a:rPr lang="en-US" sz="3400" dirty="0"/>
              <a:t>ARP</a:t>
            </a:r>
            <a:r>
              <a:rPr lang="ru-RU" sz="3400" dirty="0"/>
              <a:t>-таблицы.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Использовать статическую </a:t>
            </a:r>
            <a:r>
              <a:rPr lang="en-US" sz="3400" dirty="0"/>
              <a:t>ARP </a:t>
            </a:r>
            <a:r>
              <a:rPr lang="ru-RU" sz="3400" dirty="0"/>
              <a:t>таблицу. 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Использование маршрутизаторов.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Использование </a:t>
            </a:r>
            <a:r>
              <a:rPr lang="en-US" sz="3400" dirty="0"/>
              <a:t>VLAN.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Использование </a:t>
            </a:r>
            <a:r>
              <a:rPr lang="en-US" sz="3400" dirty="0"/>
              <a:t>VPN.</a:t>
            </a:r>
            <a:endParaRPr lang="ru-RU" sz="3400" dirty="0"/>
          </a:p>
          <a:p>
            <a:pPr marL="457200" indent="-457200" algn="just">
              <a:buFont typeface="Wingdings" panose="05000000000000000000" pitchFamily="2" charset="2"/>
              <a:buAutoNum type="arabicPeriod"/>
              <a:defRPr/>
            </a:pPr>
            <a:r>
              <a:rPr lang="ru-RU" sz="3400" dirty="0"/>
              <a:t>Использование систем обнаружения вторжений</a:t>
            </a:r>
            <a:r>
              <a:rPr lang="ru-RU" sz="3400" dirty="0" smtClean="0"/>
              <a:t>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5593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Проверк</a:t>
            </a:r>
            <a:r>
              <a:rPr lang="ru-RU" sz="3600" dirty="0"/>
              <a:t>а</a:t>
            </a:r>
            <a:r>
              <a:rPr lang="ru-RU" sz="3600" dirty="0" smtClean="0"/>
              <a:t> </a:t>
            </a:r>
            <a:r>
              <a:rPr lang="ru-RU" sz="3600" dirty="0"/>
              <a:t>обратного </a:t>
            </a:r>
            <a:r>
              <a:rPr lang="ru-RU" sz="3600" dirty="0" smtClean="0"/>
              <a:t>пути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(</a:t>
            </a:r>
            <a:r>
              <a:rPr lang="ru-RU" sz="3600" dirty="0" err="1" smtClean="0"/>
              <a:t>Reverse</a:t>
            </a:r>
            <a:r>
              <a:rPr lang="ru-RU" sz="3600" dirty="0" smtClean="0"/>
              <a:t> </a:t>
            </a:r>
            <a:r>
              <a:rPr lang="ru-RU" sz="3600" dirty="0" err="1"/>
              <a:t>path</a:t>
            </a:r>
            <a:r>
              <a:rPr lang="ru-RU" sz="3600" dirty="0"/>
              <a:t> </a:t>
            </a:r>
            <a:r>
              <a:rPr lang="ru-RU" sz="3600" dirty="0" err="1"/>
              <a:t>check</a:t>
            </a:r>
            <a:r>
              <a:rPr lang="ru-RU" sz="3600" dirty="0"/>
              <a:t>, RPC)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170" name="Picture 2" descr="https://www.cisco.com/c/dam/en/us/support/docs/security/asa-5500-x-series-next-generation-firewalls/100830-asa-pix-netattacks4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99" y="2420888"/>
            <a:ext cx="8397202" cy="353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4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Примеры методов посредничества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sz="4000" dirty="0" smtClean="0"/>
          </a:p>
          <a:p>
            <a:pPr lvl="0"/>
            <a:r>
              <a:rPr lang="ru-RU" sz="4000" dirty="0" smtClean="0"/>
              <a:t>Подделка </a:t>
            </a:r>
            <a:r>
              <a:rPr lang="en-US" sz="4000" dirty="0"/>
              <a:t>TCP</a:t>
            </a:r>
            <a:r>
              <a:rPr lang="ru-RU" sz="4000" dirty="0" smtClean="0"/>
              <a:t>-сегмента</a:t>
            </a:r>
            <a:endParaRPr lang="ru-RU" sz="4000" dirty="0"/>
          </a:p>
          <a:p>
            <a:pPr lvl="0"/>
            <a:r>
              <a:rPr lang="ru-RU" sz="4000" dirty="0"/>
              <a:t>Повторение TCP-сегментов</a:t>
            </a:r>
          </a:p>
          <a:p>
            <a:pPr lvl="0"/>
            <a:r>
              <a:rPr lang="ru-RU" sz="4000" dirty="0"/>
              <a:t>Сброс </a:t>
            </a:r>
            <a:r>
              <a:rPr lang="ru-RU" sz="4000" dirty="0" smtClean="0"/>
              <a:t>TCP-соединения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0906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Примеры сетевых атак. Прослушивание сетевого трафика. Посредничество.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1. Прослушивание каналов связи:</a:t>
            </a:r>
          </a:p>
          <a:p>
            <a:pPr marL="0" indent="0">
              <a:buNone/>
            </a:pPr>
            <a:r>
              <a:rPr lang="ru-RU" sz="3600" dirty="0" smtClean="0"/>
              <a:t>	• </a:t>
            </a:r>
            <a:r>
              <a:rPr lang="ru-RU" sz="3600" dirty="0" err="1" smtClean="0"/>
              <a:t>Сниффинг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	• </a:t>
            </a:r>
            <a:r>
              <a:rPr lang="ru-RU" sz="3600" dirty="0" err="1" smtClean="0"/>
              <a:t>Спуфинг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2</a:t>
            </a:r>
            <a:r>
              <a:rPr lang="ru-RU" sz="3600" dirty="0"/>
              <a:t>. Посредничество</a:t>
            </a:r>
          </a:p>
          <a:p>
            <a:pPr marL="0" indent="0">
              <a:buNone/>
            </a:pPr>
            <a:r>
              <a:rPr lang="ru-RU" sz="3600" dirty="0" smtClean="0"/>
              <a:t>	•</a:t>
            </a:r>
            <a:r>
              <a:rPr lang="ru-RU" sz="3600" dirty="0"/>
              <a:t> Подделка </a:t>
            </a:r>
            <a:r>
              <a:rPr lang="en-US" sz="3600" dirty="0"/>
              <a:t>TCP</a:t>
            </a:r>
            <a:r>
              <a:rPr lang="ru-RU" sz="3600" dirty="0"/>
              <a:t>-сегмента</a:t>
            </a:r>
          </a:p>
          <a:p>
            <a:pPr marL="0" indent="0">
              <a:buNone/>
            </a:pPr>
            <a:r>
              <a:rPr lang="ru-RU" sz="3600" dirty="0" smtClean="0"/>
              <a:t>	•</a:t>
            </a:r>
            <a:r>
              <a:rPr lang="ru-RU" sz="3600" dirty="0"/>
              <a:t> Повторение </a:t>
            </a:r>
            <a:r>
              <a:rPr lang="en-US" sz="3600" dirty="0"/>
              <a:t>TCP</a:t>
            </a:r>
            <a:r>
              <a:rPr lang="ru-RU" sz="3600" dirty="0"/>
              <a:t>-сегмента</a:t>
            </a:r>
          </a:p>
          <a:p>
            <a:pPr marL="0" indent="0">
              <a:buNone/>
            </a:pPr>
            <a:r>
              <a:rPr lang="ru-RU" sz="3600" dirty="0" smtClean="0"/>
              <a:t>	•</a:t>
            </a:r>
            <a:r>
              <a:rPr lang="ru-RU" sz="3600" dirty="0"/>
              <a:t> Сброс </a:t>
            </a:r>
            <a:r>
              <a:rPr lang="en-US" sz="3600" dirty="0"/>
              <a:t>TCP</a:t>
            </a:r>
            <a:r>
              <a:rPr lang="ru-RU" sz="3600" dirty="0"/>
              <a:t>-соединения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75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Подделка </a:t>
            </a:r>
            <a:r>
              <a:rPr lang="en-US" sz="3600" dirty="0"/>
              <a:t>TCP-</a:t>
            </a:r>
            <a:r>
              <a:rPr lang="ru-RU" sz="3600" dirty="0" smtClean="0"/>
              <a:t>сегмента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8194" name="Picture 2" descr="http://2.bp.blogspot.com/-Aki18gcQzog/VlQc4LAxpEI/AAAAAAAAMX0/H-VXJGfOftg/s1600/TCP_segments_AC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575" y="1417638"/>
            <a:ext cx="6196850" cy="535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2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Подделка </a:t>
            </a:r>
            <a:r>
              <a:rPr lang="en-US" sz="3600" dirty="0"/>
              <a:t>TCP-</a:t>
            </a:r>
            <a:r>
              <a:rPr lang="ru-RU" sz="3600" dirty="0"/>
              <a:t>сегмента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Атака состоит </a:t>
            </a:r>
            <a:r>
              <a:rPr lang="ru-RU" sz="3600" dirty="0"/>
              <a:t>в генерации сегментов </a:t>
            </a:r>
            <a:r>
              <a:rPr lang="en-US" sz="3600" dirty="0"/>
              <a:t>TCP</a:t>
            </a:r>
            <a:r>
              <a:rPr lang="ru-RU" sz="3600" dirty="0"/>
              <a:t>, </a:t>
            </a:r>
            <a:r>
              <a:rPr lang="ru-RU" sz="3600" dirty="0" smtClean="0"/>
              <a:t>с легитимными атрибутами:</a:t>
            </a:r>
          </a:p>
          <a:p>
            <a:pPr marL="0" indent="0">
              <a:buNone/>
            </a:pPr>
            <a:endParaRPr lang="ru-RU" sz="3600" dirty="0" smtClean="0"/>
          </a:p>
          <a:p>
            <a:pPr>
              <a:buFontTx/>
              <a:buChar char="-"/>
            </a:pPr>
            <a:r>
              <a:rPr lang="en-US" sz="3600" dirty="0" smtClean="0"/>
              <a:t>IP</a:t>
            </a:r>
            <a:r>
              <a:rPr lang="ru-RU" sz="3600" dirty="0" smtClean="0"/>
              <a:t>-адрес</a:t>
            </a:r>
          </a:p>
          <a:p>
            <a:pPr>
              <a:buFontTx/>
              <a:buChar char="-"/>
            </a:pPr>
            <a:r>
              <a:rPr lang="ru-RU" sz="3600" dirty="0" smtClean="0"/>
              <a:t>номера </a:t>
            </a:r>
            <a:r>
              <a:rPr lang="en-US" sz="3600" dirty="0"/>
              <a:t>TCP</a:t>
            </a:r>
            <a:r>
              <a:rPr lang="ru-RU" sz="3600" dirty="0"/>
              <a:t>-портов источника и </a:t>
            </a:r>
            <a:r>
              <a:rPr lang="ru-RU" sz="3600" dirty="0" smtClean="0"/>
              <a:t>назначения</a:t>
            </a:r>
          </a:p>
          <a:p>
            <a:pPr>
              <a:buFontTx/>
              <a:buChar char="-"/>
            </a:pPr>
            <a:r>
              <a:rPr lang="ru-RU" sz="3600" dirty="0" smtClean="0"/>
              <a:t>порядковые </a:t>
            </a:r>
            <a:r>
              <a:rPr lang="ru-RU" sz="3600" dirty="0"/>
              <a:t>номера из текущего диапазона</a:t>
            </a:r>
          </a:p>
        </p:txBody>
      </p:sp>
    </p:spTree>
    <p:extLst>
      <p:ext uri="{BB962C8B-B14F-4D97-AF65-F5344CB8AC3E}">
        <p14:creationId xmlns:p14="http://schemas.microsoft.com/office/powerpoint/2010/main" val="367479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Повторение </a:t>
            </a:r>
            <a:r>
              <a:rPr lang="en-US" sz="3600" dirty="0"/>
              <a:t>TCP-</a:t>
            </a:r>
            <a:r>
              <a:rPr lang="ru-RU" sz="3600" dirty="0"/>
              <a:t>сегментов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Атака заключается в повторном использовании перехваченных сегментов для пересылки </a:t>
            </a:r>
            <a:r>
              <a:rPr lang="ru-RU" sz="4800" dirty="0"/>
              <a:t>их участникам соединения</a:t>
            </a:r>
          </a:p>
        </p:txBody>
      </p:sp>
    </p:spTree>
    <p:extLst>
      <p:ext uri="{BB962C8B-B14F-4D97-AF65-F5344CB8AC3E}">
        <p14:creationId xmlns:p14="http://schemas.microsoft.com/office/powerpoint/2010/main" val="97771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Сброс </a:t>
            </a:r>
            <a:r>
              <a:rPr lang="en-US" sz="3600" dirty="0"/>
              <a:t>TCP-</a:t>
            </a:r>
            <a:r>
              <a:rPr lang="ru-RU" sz="3600" dirty="0"/>
              <a:t>соединения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9218" name="Picture 2" descr="https://nnc3.com/mags/LM10/Magazine/Archive/2005/58/066-071_tcp-reset/images/rst-ne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1196752"/>
            <a:ext cx="6552728" cy="555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7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Противодействие «посредничеству»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r>
              <a:rPr lang="ru-RU" sz="3800" dirty="0" smtClean="0"/>
              <a:t>недопущение прослушивани</a:t>
            </a:r>
            <a:r>
              <a:rPr lang="ru-RU" sz="3800" dirty="0"/>
              <a:t>я</a:t>
            </a:r>
            <a:r>
              <a:rPr lang="ru-RU" sz="3800" dirty="0" smtClean="0"/>
              <a:t> трафика</a:t>
            </a:r>
          </a:p>
          <a:p>
            <a:endParaRPr lang="ru-RU" sz="3800" dirty="0" smtClean="0"/>
          </a:p>
          <a:p>
            <a:r>
              <a:rPr lang="ru-RU" sz="3800" dirty="0" smtClean="0"/>
              <a:t>аутентификация </a:t>
            </a:r>
            <a:r>
              <a:rPr lang="ru-RU" sz="3800" dirty="0"/>
              <a:t>каждого </a:t>
            </a:r>
            <a:r>
              <a:rPr lang="ru-RU" sz="3800" dirty="0" smtClean="0"/>
              <a:t>сегмента </a:t>
            </a:r>
            <a:r>
              <a:rPr lang="en-US" sz="3800" dirty="0" smtClean="0"/>
              <a:t>TCP</a:t>
            </a:r>
            <a:r>
              <a:rPr lang="ru-RU" sz="3800" dirty="0" smtClean="0"/>
              <a:t> </a:t>
            </a:r>
            <a:r>
              <a:rPr lang="ru-RU" sz="3800" dirty="0"/>
              <a:t>с использованием цифровой </a:t>
            </a:r>
            <a:r>
              <a:rPr lang="ru-RU" sz="3800" dirty="0" smtClean="0"/>
              <a:t>подписи (например, </a:t>
            </a:r>
            <a:r>
              <a:rPr lang="en-US" sz="3800" dirty="0"/>
              <a:t>TCP MD</a:t>
            </a:r>
            <a:r>
              <a:rPr lang="ru-RU" sz="3800" dirty="0"/>
              <a:t>5 (</a:t>
            </a:r>
            <a:r>
              <a:rPr lang="en-US" sz="3800" dirty="0"/>
              <a:t>RFC</a:t>
            </a:r>
            <a:r>
              <a:rPr lang="ru-RU" sz="3800" dirty="0"/>
              <a:t> 2386) и </a:t>
            </a:r>
            <a:r>
              <a:rPr lang="en-US" sz="3800" dirty="0"/>
              <a:t>TCP AO</a:t>
            </a:r>
            <a:r>
              <a:rPr lang="ru-RU" sz="3800" dirty="0"/>
              <a:t> (</a:t>
            </a:r>
            <a:r>
              <a:rPr lang="en-US" sz="3800" dirty="0"/>
              <a:t>RFC</a:t>
            </a:r>
            <a:r>
              <a:rPr lang="ru-RU" sz="3800" dirty="0"/>
              <a:t> 5925</a:t>
            </a:r>
            <a:r>
              <a:rPr lang="ru-RU" sz="3800" dirty="0" smtClean="0"/>
              <a:t>))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36607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Атаки </a:t>
            </a:r>
            <a:r>
              <a:rPr lang="ru-RU" dirty="0"/>
              <a:t>типа «отказ в доступе»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/>
              <a:t>Denial of Service (</a:t>
            </a:r>
            <a:r>
              <a:rPr lang="en-US" dirty="0" err="1"/>
              <a:t>DoS</a:t>
            </a:r>
            <a:r>
              <a:rPr lang="en-US" dirty="0"/>
              <a:t>) и Distributed </a:t>
            </a:r>
            <a:r>
              <a:rPr lang="en-US" dirty="0" err="1"/>
              <a:t>DoS</a:t>
            </a:r>
            <a:r>
              <a:rPr lang="en-US" dirty="0"/>
              <a:t> (</a:t>
            </a:r>
            <a:r>
              <a:rPr lang="en-US" dirty="0" err="1"/>
              <a:t>DDos</a:t>
            </a:r>
            <a:r>
              <a:rPr lang="en-US" dirty="0" smtClean="0"/>
              <a:t>)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b="1" i="1" u="sng" dirty="0" err="1">
                <a:latin typeface="Times New Roman" pitchFamily="18" charset="0"/>
                <a:cs typeface="Times New Roman" pitchFamily="18" charset="0"/>
              </a:rPr>
              <a:t>DDos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Distributed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Denial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Service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распределённая атака типа «отказ в обслуживании») и </a:t>
            </a:r>
            <a:r>
              <a:rPr lang="ru-RU" b="1" i="1" u="sng" dirty="0" err="1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Denial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Service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отказ в обслуживании)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сетевая атака на вычислительную систему с целью довести её до отказа, то есть создание таких условий, при которых легальные пользователи системы не могут получить доступ к предоставляемым системным ресурсам (серверам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Данные типы атак создают отказ в доступе к сервисам за счет перенасыщения сетевых ресурсов. Перенасыщение может затрагивать сетевые устройства, сервера, пропускную способность сети.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705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атак </a:t>
            </a:r>
            <a:r>
              <a:rPr lang="ru-RU" dirty="0" smtClean="0"/>
              <a:t>типа</a:t>
            </a:r>
            <a:br>
              <a:rPr lang="ru-RU" dirty="0" smtClean="0"/>
            </a:br>
            <a:r>
              <a:rPr lang="ru-RU" dirty="0" smtClean="0"/>
              <a:t>отказ </a:t>
            </a:r>
            <a:r>
              <a:rPr lang="ru-RU" dirty="0"/>
              <a:t>в обслуживании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defRPr/>
            </a:pPr>
            <a:endParaRPr lang="ru-RU" dirty="0" smtClean="0"/>
          </a:p>
          <a:p>
            <a:pPr algn="just">
              <a:lnSpc>
                <a:spcPct val="90000"/>
              </a:lnSpc>
              <a:defRPr/>
            </a:pPr>
            <a:r>
              <a:rPr lang="ru-RU" dirty="0" smtClean="0"/>
              <a:t>Атаки</a:t>
            </a:r>
            <a:r>
              <a:rPr lang="ru-RU" dirty="0"/>
              <a:t>, основанные на насыщении полосы пропускания</a:t>
            </a:r>
            <a:r>
              <a:rPr lang="en-US" dirty="0"/>
              <a:t>.</a:t>
            </a:r>
            <a:endParaRPr lang="ru-RU" b="1" dirty="0"/>
          </a:p>
          <a:p>
            <a:pPr>
              <a:lnSpc>
                <a:spcPct val="90000"/>
              </a:lnSpc>
              <a:defRPr/>
            </a:pPr>
            <a:r>
              <a:rPr lang="ru-RU" dirty="0"/>
              <a:t>Атаки, основанные на недостатке ресурсов жертвы 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Атаки, основанные на ошибках в программном коде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Атаки, основанные на маршрутизации и атаки </a:t>
            </a:r>
            <a:r>
              <a:rPr lang="en-US" dirty="0"/>
              <a:t>DNS</a:t>
            </a:r>
            <a:r>
              <a:rPr lang="ru-RU" dirty="0" smtClean="0"/>
              <a:t>-серверы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169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Атаки, </a:t>
            </a:r>
            <a:r>
              <a:rPr lang="ru-RU" dirty="0" smtClean="0"/>
              <a:t>основанные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насыщении полосы пропускания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dirty="0"/>
              <a:t>Атаки, связанные с большим количеством обычно бессмысленных или сформированных в неправильном формате запросов к компьютерной системе или сетевому оборудованию (</a:t>
            </a:r>
            <a:r>
              <a:rPr lang="en-US" dirty="0"/>
              <a:t>flood</a:t>
            </a:r>
            <a:r>
              <a:rPr lang="ru-RU" dirty="0" smtClean="0"/>
              <a:t>-атаки, затопление).</a:t>
            </a:r>
            <a:endParaRPr lang="ru-RU" dirty="0"/>
          </a:p>
          <a:p>
            <a:pPr algn="just">
              <a:lnSpc>
                <a:spcPct val="90000"/>
              </a:lnSpc>
              <a:defRPr/>
            </a:pPr>
            <a:endParaRPr lang="ru-RU" sz="2400" i="1" dirty="0"/>
          </a:p>
          <a:p>
            <a:pPr algn="just">
              <a:lnSpc>
                <a:spcPct val="90000"/>
              </a:lnSpc>
              <a:defRPr/>
            </a:pPr>
            <a:r>
              <a:rPr lang="ru-RU" sz="2400" i="1" dirty="0"/>
              <a:t>HTTP-</a:t>
            </a:r>
            <a:r>
              <a:rPr lang="ru-RU" sz="2400" i="1" dirty="0" err="1"/>
              <a:t>флуд</a:t>
            </a:r>
            <a:r>
              <a:rPr lang="ru-RU" sz="2400" i="1" dirty="0"/>
              <a:t> и </a:t>
            </a:r>
            <a:r>
              <a:rPr lang="ru-RU" sz="2400" i="1" dirty="0" err="1"/>
              <a:t>ping-флуд</a:t>
            </a:r>
            <a:endParaRPr lang="ru-RU" sz="2400" i="1" dirty="0"/>
          </a:p>
          <a:p>
            <a:pPr algn="just">
              <a:lnSpc>
                <a:spcPct val="90000"/>
              </a:lnSpc>
              <a:defRPr/>
            </a:pPr>
            <a:r>
              <a:rPr lang="ru-RU" sz="2400" i="1" dirty="0" err="1"/>
              <a:t>Smurf</a:t>
            </a:r>
            <a:r>
              <a:rPr lang="ru-RU" sz="2400" i="1" dirty="0"/>
              <a:t>-атака (ICMP-</a:t>
            </a:r>
            <a:r>
              <a:rPr lang="ru-RU" sz="2400" i="1" dirty="0" err="1"/>
              <a:t>флуд</a:t>
            </a:r>
            <a:r>
              <a:rPr lang="ru-RU" sz="2400" i="1" dirty="0"/>
              <a:t>)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2400" i="1" dirty="0"/>
              <a:t>Атака </a:t>
            </a:r>
            <a:r>
              <a:rPr lang="ru-RU" sz="2400" i="1" dirty="0" err="1" smtClean="0"/>
              <a:t>Fraggle</a:t>
            </a:r>
            <a:r>
              <a:rPr lang="ru-RU" sz="2400" i="1" dirty="0" smtClean="0"/>
              <a:t> (</a:t>
            </a:r>
            <a:r>
              <a:rPr lang="en-US" sz="2400" i="1" dirty="0"/>
              <a:t>UDP/echo/</a:t>
            </a:r>
            <a:r>
              <a:rPr lang="en-US" sz="2400" i="1" dirty="0" err="1"/>
              <a:t>chargen</a:t>
            </a:r>
            <a:r>
              <a:rPr lang="en-US" sz="2400" i="1" dirty="0"/>
              <a:t>-</a:t>
            </a:r>
            <a:r>
              <a:rPr lang="ru-RU" sz="2400" i="1" dirty="0" smtClean="0"/>
              <a:t>затопление)</a:t>
            </a:r>
            <a:endParaRPr lang="ru-RU" sz="2400" i="1" dirty="0"/>
          </a:p>
          <a:p>
            <a:pPr algn="just">
              <a:lnSpc>
                <a:spcPct val="90000"/>
              </a:lnSpc>
              <a:defRPr/>
            </a:pPr>
            <a:r>
              <a:rPr lang="ru-RU" sz="2400" i="1" dirty="0" smtClean="0"/>
              <a:t>UDP</a:t>
            </a:r>
            <a:r>
              <a:rPr lang="en-US" sz="2400" i="1" dirty="0" smtClean="0"/>
              <a:t>-, ICMP-</a:t>
            </a:r>
            <a:r>
              <a:rPr lang="ru-RU" sz="2400" i="1" dirty="0" err="1" smtClean="0"/>
              <a:t>флуд</a:t>
            </a:r>
            <a:endParaRPr lang="ru-RU" sz="2400" i="1" dirty="0"/>
          </a:p>
          <a:p>
            <a:pPr algn="just">
              <a:lnSpc>
                <a:spcPct val="90000"/>
              </a:lnSpc>
              <a:defRPr/>
            </a:pPr>
            <a:r>
              <a:rPr lang="ru-RU" sz="2400" i="1" dirty="0"/>
              <a:t>Атака с помощью переполнения пакетами SYN (SYN-</a:t>
            </a:r>
            <a:r>
              <a:rPr lang="ru-RU" sz="2400" i="1" dirty="0" err="1"/>
              <a:t>флуд</a:t>
            </a:r>
            <a:r>
              <a:rPr lang="ru-RU" sz="2400" i="1" dirty="0" smtClean="0"/>
              <a:t>)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280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Атаки, основанные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недостатке ресурсов жертвы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dirty="0"/>
              <a:t>Атаки, связанные с перегрузкой системных ресурсов, таких как оперативная и физическая память, процессорное время и другие.</a:t>
            </a:r>
          </a:p>
          <a:p>
            <a:pPr>
              <a:defRPr/>
            </a:pPr>
            <a:r>
              <a:rPr lang="ru-RU" i="1" dirty="0"/>
              <a:t>Отправка «тяжёлых» пакетов</a:t>
            </a:r>
            <a:endParaRPr lang="ru-RU" dirty="0"/>
          </a:p>
          <a:p>
            <a:pPr>
              <a:defRPr/>
            </a:pPr>
            <a:r>
              <a:rPr lang="ru-RU" i="1" dirty="0"/>
              <a:t>Переполнение сервера лог-файлами</a:t>
            </a:r>
            <a:endParaRPr lang="ru-RU" dirty="0"/>
          </a:p>
          <a:p>
            <a:pPr>
              <a:defRPr/>
            </a:pPr>
            <a:r>
              <a:rPr lang="ru-RU" i="1" dirty="0"/>
              <a:t>Недостаточная проверка данных пользователя</a:t>
            </a:r>
            <a:endParaRPr lang="ru-RU" dirty="0"/>
          </a:p>
          <a:p>
            <a:pPr>
              <a:defRPr/>
            </a:pPr>
            <a:r>
              <a:rPr lang="ru-RU" i="1" dirty="0"/>
              <a:t>Атака второго </a:t>
            </a:r>
            <a:r>
              <a:rPr lang="ru-RU" i="1" dirty="0" smtClean="0"/>
              <a:t>рода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935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Атаки, основанные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ошибках в программном коде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dirty="0"/>
              <a:t>Атаки, связанные с ошибками в программном коде, использование которых приводит к</a:t>
            </a:r>
            <a:r>
              <a:rPr lang="ru-RU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ru-RU" dirty="0"/>
              <a:t>аварийному завершению серверного приложения.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dirty="0"/>
              <a:t>Например, при передаче определенной последовательности.</a:t>
            </a:r>
          </a:p>
          <a:p>
            <a:pPr>
              <a:defRPr/>
            </a:pPr>
            <a:r>
              <a:rPr lang="ru-RU" i="1" dirty="0"/>
              <a:t>Недостатки в программном коде</a:t>
            </a:r>
            <a:endParaRPr lang="ru-RU" dirty="0"/>
          </a:p>
          <a:p>
            <a:pPr>
              <a:defRPr/>
            </a:pPr>
            <a:r>
              <a:rPr lang="ru-RU" i="1" dirty="0"/>
              <a:t>Переполнение </a:t>
            </a:r>
            <a:r>
              <a:rPr lang="ru-RU" i="1" dirty="0" smtClean="0"/>
              <a:t>буфера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71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Прослушивание сетевого трафика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  <a:defRPr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Сниффинг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неавторизованный перехват сетевого трафика, использует перевод сетевой платы в смешанный режим работы.</a:t>
            </a:r>
          </a:p>
          <a:p>
            <a:pPr marL="0" indent="0" algn="just"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Пассивный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перехват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скрытый несанкционированный мониторинг или прослушивание сети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снифферы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общего вида).</a:t>
            </a:r>
          </a:p>
          <a:p>
            <a:pPr marL="0" indent="0" algn="just">
              <a:buNone/>
              <a:defRPr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Спуфинг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ситуация, в которой один человек или программа успешно маскируется под другую путем фальсификации данных и позволяет получить незаконные преимущества.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Активный перехват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перехват, использующий создание скрытого канала связи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3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Ping-</a:t>
            </a:r>
            <a:r>
              <a:rPr lang="ru-RU" dirty="0" smtClean="0"/>
              <a:t>смерти (</a:t>
            </a:r>
            <a:r>
              <a:rPr lang="en-US" dirty="0" smtClean="0"/>
              <a:t>Ping of death)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Длина </a:t>
            </a:r>
            <a:r>
              <a:rPr lang="ru-RU" sz="2800" dirty="0"/>
              <a:t>пакета IPv4 </a:t>
            </a:r>
            <a:r>
              <a:rPr lang="ru-RU" sz="2800" dirty="0" smtClean="0"/>
              <a:t>не </a:t>
            </a:r>
            <a:r>
              <a:rPr lang="ru-RU" sz="2800" dirty="0"/>
              <a:t>может превышать 65 535 </a:t>
            </a:r>
            <a:r>
              <a:rPr lang="ru-RU" sz="2800" dirty="0" smtClean="0"/>
              <a:t>байт. 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Если буфер ядра ОС не имеет проверки на превышение длины пакета, то происходит крах системы.</a:t>
            </a:r>
            <a:endParaRPr lang="ru-RU" sz="2800" dirty="0"/>
          </a:p>
        </p:txBody>
      </p:sp>
      <p:pic>
        <p:nvPicPr>
          <p:cNvPr id="5124" name="Picture 4" descr="https://www.seminarsonly.com/computer%20science/DOS%20Attac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202" y="4892820"/>
            <a:ext cx="4459593" cy="192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787" y="2131690"/>
            <a:ext cx="56864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97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Атака </a:t>
            </a:r>
            <a:r>
              <a:rPr lang="en-US" dirty="0"/>
              <a:t>IP-</a:t>
            </a:r>
            <a:r>
              <a:rPr lang="ru-RU" dirty="0" smtClean="0"/>
              <a:t>фрагментация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Использование </a:t>
            </a:r>
            <a:r>
              <a:rPr lang="ru-RU" dirty="0" smtClean="0"/>
              <a:t>механизма </a:t>
            </a:r>
            <a:r>
              <a:rPr lang="ru-RU" dirty="0"/>
              <a:t>фрагментации для </a:t>
            </a:r>
            <a:r>
              <a:rPr lang="ru-RU" dirty="0" smtClean="0"/>
              <a:t>атаки </a:t>
            </a:r>
            <a:r>
              <a:rPr lang="ru-RU" dirty="0"/>
              <a:t>на конечный </a:t>
            </a:r>
            <a:r>
              <a:rPr lang="ru-RU" dirty="0" smtClean="0"/>
              <a:t>узел.</a:t>
            </a:r>
          </a:p>
          <a:p>
            <a:r>
              <a:rPr lang="ru-RU" i="1" dirty="0"/>
              <a:t>Превышение максимальной длины пакета (переполнение буфера сборки</a:t>
            </a:r>
            <a:r>
              <a:rPr lang="ru-RU" i="1" dirty="0" smtClean="0"/>
              <a:t>)</a:t>
            </a:r>
          </a:p>
          <a:p>
            <a:r>
              <a:rPr lang="ru-RU" i="1" dirty="0"/>
              <a:t>Перекрытие </a:t>
            </a:r>
            <a:r>
              <a:rPr lang="ru-RU" i="1" dirty="0" smtClean="0"/>
              <a:t>сегментов</a:t>
            </a:r>
          </a:p>
          <a:p>
            <a:r>
              <a:rPr lang="ru-RU" i="1" dirty="0"/>
              <a:t>Замещение </a:t>
            </a:r>
            <a:r>
              <a:rPr lang="ru-RU" i="1" dirty="0" smtClean="0"/>
              <a:t>фрагментов</a:t>
            </a:r>
          </a:p>
          <a:p>
            <a:r>
              <a:rPr lang="ru-RU" i="1" dirty="0"/>
              <a:t>Незавершенные </a:t>
            </a:r>
            <a:r>
              <a:rPr lang="ru-RU" i="1" dirty="0" smtClean="0"/>
              <a:t>фрагменты</a:t>
            </a:r>
          </a:p>
          <a:p>
            <a:r>
              <a:rPr lang="ru-RU" i="1" dirty="0" smtClean="0"/>
              <a:t>и т.д.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087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защиты от </a:t>
            </a:r>
            <a:r>
              <a:rPr lang="ru-RU" dirty="0" err="1"/>
              <a:t>DoS</a:t>
            </a:r>
            <a:r>
              <a:rPr lang="ru-RU" dirty="0"/>
              <a:t> атак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антиспуфинга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Функции анти-</a:t>
            </a:r>
            <a:r>
              <a:rPr lang="en-US" sz="2700" dirty="0" err="1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Ограничение объема трафика.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Устранение уязвимостей системы.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Наращивание ресурсов.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Рассредоточение. Построение распределённых и продублированных систем, которые не прекратят обслуживать пользователей даже если некоторые их элементы станут недоступны из-за атаки.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Использование систем обнаружения предотвращения вторжений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(IDS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IPS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0711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Проникновение </a:t>
            </a:r>
            <a:r>
              <a:rPr lang="ru-RU" sz="3600" dirty="0"/>
              <a:t>в компьютерные </a:t>
            </a:r>
            <a:r>
              <a:rPr lang="ru-RU" sz="3600" dirty="0" smtClean="0"/>
              <a:t>сети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Типы атак, связанных с проникновением в компьютерные сети:</a:t>
            </a:r>
          </a:p>
          <a:p>
            <a:r>
              <a:rPr lang="ru-RU" dirty="0" smtClean="0"/>
              <a:t>парольные атаки</a:t>
            </a:r>
          </a:p>
          <a:p>
            <a:r>
              <a:rPr lang="ru-RU" dirty="0" smtClean="0"/>
              <a:t>использование уязвимостей программ</a:t>
            </a:r>
          </a:p>
          <a:p>
            <a:r>
              <a:rPr lang="ru-RU" dirty="0" err="1" smtClean="0"/>
              <a:t>эксплойты</a:t>
            </a:r>
            <a:endParaRPr lang="ru-RU" dirty="0" smtClean="0"/>
          </a:p>
          <a:p>
            <a:r>
              <a:rPr lang="ru-RU" dirty="0" smtClean="0"/>
              <a:t>внедрение вредоносных программ</a:t>
            </a:r>
          </a:p>
          <a:p>
            <a:r>
              <a:rPr lang="ru-RU" dirty="0" smtClean="0"/>
              <a:t>скрытые коммуникации </a:t>
            </a:r>
            <a:r>
              <a:rPr lang="ru-RU" dirty="0"/>
              <a:t>и скрытые </a:t>
            </a:r>
            <a:r>
              <a:rPr lang="ru-RU" dirty="0" smtClean="0"/>
              <a:t>каналы</a:t>
            </a:r>
          </a:p>
          <a:p>
            <a:r>
              <a:rPr lang="ru-RU" dirty="0" smtClean="0"/>
              <a:t>программные закладки</a:t>
            </a:r>
          </a:p>
          <a:p>
            <a:r>
              <a:rPr lang="en-US" dirty="0"/>
              <a:t>SQL </a:t>
            </a:r>
            <a:r>
              <a:rPr lang="ru-RU" dirty="0" smtClean="0"/>
              <a:t>Инъекции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5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Парольные атаки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Парольные атаки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/>
              <a:t>возможны с помощью перебора, вирусов "троянский конь", IP-</a:t>
            </a:r>
            <a:r>
              <a:rPr lang="ru-RU" dirty="0" err="1"/>
              <a:t>спуфинг</a:t>
            </a:r>
            <a:r>
              <a:rPr lang="ru-RU" dirty="0"/>
              <a:t> и </a:t>
            </a:r>
            <a:r>
              <a:rPr lang="ru-RU" dirty="0" err="1"/>
              <a:t>сниффинг</a:t>
            </a:r>
            <a:r>
              <a:rPr lang="ru-RU" dirty="0"/>
              <a:t> пакетов. </a:t>
            </a:r>
            <a:endParaRPr lang="en-US" dirty="0"/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ru-RU" dirty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dirty="0"/>
              <a:t>Методы, снижающие риск угрозы </a:t>
            </a:r>
            <a:r>
              <a:rPr lang="ru-RU" dirty="0" err="1"/>
              <a:t>расшифрования</a:t>
            </a:r>
            <a:r>
              <a:rPr lang="ru-RU" dirty="0"/>
              <a:t> паролей:</a:t>
            </a:r>
          </a:p>
          <a:p>
            <a:pPr marL="514350" indent="-514350" algn="just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Требований к сложности паролей.</a:t>
            </a:r>
          </a:p>
          <a:p>
            <a:pPr marL="514350" indent="-514350" algn="just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Периодическая смена паролей.</a:t>
            </a:r>
            <a:r>
              <a:rPr lang="ru-RU" b="1" dirty="0"/>
              <a:t> </a:t>
            </a:r>
          </a:p>
          <a:p>
            <a:pPr marL="514350" indent="-514350" algn="just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dirty="0"/>
              <a:t>Надежное хранение паролей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4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уязвимостей программных кодов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Практически все программы имеют уязвимости.</a:t>
            </a:r>
          </a:p>
          <a:p>
            <a:pPr marL="0" indent="0">
              <a:buNone/>
            </a:pPr>
            <a:r>
              <a:rPr lang="ru-RU" b="1" dirty="0" smtClean="0"/>
              <a:t>Причины</a:t>
            </a:r>
            <a:r>
              <a:rPr lang="ru-RU" dirty="0" smtClean="0"/>
              <a:t> уязвимостей:</a:t>
            </a:r>
          </a:p>
          <a:p>
            <a:r>
              <a:rPr lang="ru-RU" dirty="0" smtClean="0"/>
              <a:t>ошибки программистов</a:t>
            </a:r>
          </a:p>
          <a:p>
            <a:r>
              <a:rPr lang="ru-RU" dirty="0"/>
              <a:t>ошибки в </a:t>
            </a:r>
            <a:r>
              <a:rPr lang="ru-RU" dirty="0" smtClean="0"/>
              <a:t>проектном решении </a:t>
            </a:r>
          </a:p>
          <a:p>
            <a:r>
              <a:rPr lang="ru-RU" dirty="0"/>
              <a:t>ошибки в </a:t>
            </a:r>
            <a:r>
              <a:rPr lang="ru-RU" dirty="0" smtClean="0"/>
              <a:t>управлении </a:t>
            </a:r>
            <a:r>
              <a:rPr lang="ru-RU" dirty="0"/>
              <a:t>проектом</a:t>
            </a:r>
          </a:p>
          <a:p>
            <a:pPr marL="0" indent="0">
              <a:buNone/>
            </a:pPr>
            <a:r>
              <a:rPr lang="ru-RU" b="1" dirty="0" smtClean="0"/>
              <a:t>Типичные </a:t>
            </a:r>
            <a:r>
              <a:rPr lang="ru-RU" dirty="0" smtClean="0"/>
              <a:t>уязвимости:</a:t>
            </a:r>
          </a:p>
          <a:p>
            <a:r>
              <a:rPr lang="ru-RU" dirty="0" smtClean="0"/>
              <a:t>нарушение защиты </a:t>
            </a:r>
            <a:r>
              <a:rPr lang="ru-RU" dirty="0"/>
              <a:t>оперативной </a:t>
            </a:r>
            <a:r>
              <a:rPr lang="ru-RU" dirty="0" smtClean="0"/>
              <a:t>памяти</a:t>
            </a:r>
          </a:p>
          <a:p>
            <a:r>
              <a:rPr lang="ru-RU" dirty="0" smtClean="0"/>
              <a:t>уязвимости </a:t>
            </a:r>
            <a:r>
              <a:rPr lang="ru-RU" dirty="0"/>
              <a:t>контроля вводимых </a:t>
            </a:r>
            <a:r>
              <a:rPr lang="ru-RU" dirty="0" smtClean="0"/>
              <a:t>данных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6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Нарушения </a:t>
            </a:r>
            <a:br>
              <a:rPr lang="ru-RU" dirty="0" smtClean="0"/>
            </a:br>
            <a:r>
              <a:rPr lang="ru-RU" dirty="0" smtClean="0"/>
              <a:t>защиты </a:t>
            </a:r>
            <a:r>
              <a:rPr lang="ru-RU" dirty="0"/>
              <a:t>оперативной </a:t>
            </a:r>
            <a:r>
              <a:rPr lang="ru-RU" dirty="0" smtClean="0"/>
              <a:t>памяти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6006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Некорректное </a:t>
            </a:r>
            <a:r>
              <a:rPr lang="ru-RU" sz="3600" dirty="0" smtClean="0"/>
              <a:t>использование </a:t>
            </a:r>
            <a:r>
              <a:rPr lang="ru-RU" sz="3600" dirty="0"/>
              <a:t>областей </a:t>
            </a:r>
            <a:r>
              <a:rPr lang="ru-RU" sz="3600" dirty="0" smtClean="0"/>
              <a:t>памяти приводит к:</a:t>
            </a:r>
          </a:p>
          <a:p>
            <a:r>
              <a:rPr lang="ru-RU" sz="3600" dirty="0" smtClean="0"/>
              <a:t>переполнению </a:t>
            </a:r>
            <a:r>
              <a:rPr lang="ru-RU" sz="3600" dirty="0" smtClean="0"/>
              <a:t>буфера</a:t>
            </a:r>
          </a:p>
          <a:p>
            <a:endParaRPr lang="ru-RU" sz="3600" dirty="0" smtClean="0"/>
          </a:p>
          <a:p>
            <a:r>
              <a:rPr lang="ru-RU" sz="3600" dirty="0" smtClean="0"/>
              <a:t>переполнению </a:t>
            </a:r>
            <a:r>
              <a:rPr lang="ru-RU" sz="3600" dirty="0" smtClean="0"/>
              <a:t>стека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5" name="Picture 4" descr="http://book.itep.ru/6/intru/buf_ovr_flo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98546"/>
            <a:ext cx="3035311" cy="23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375" y="2819831"/>
            <a:ext cx="1708590" cy="113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0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Уязвимости </a:t>
            </a:r>
            <a:r>
              <a:rPr lang="ru-RU" dirty="0" smtClean="0"/>
              <a:t>контроля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вводимых </a:t>
            </a:r>
            <a:r>
              <a:rPr lang="ru-RU" dirty="0"/>
              <a:t>данных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7261" y="2464137"/>
            <a:ext cx="7229475" cy="32289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7682" y="1854443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Внедрение кода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code infection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3653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Эксплойты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b="1" dirty="0" err="1"/>
              <a:t>Эксплойты</a:t>
            </a:r>
            <a:r>
              <a:rPr lang="ru-RU" dirty="0"/>
              <a:t> это атаки основанные на эксплуатации различных дефектов в программном обеспечении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b="1" dirty="0" err="1"/>
              <a:t>Эксплойты</a:t>
            </a:r>
            <a:r>
              <a:rPr lang="ru-RU" dirty="0"/>
              <a:t> представляют собой вредоносные программы, реализующие известную уязвимость в ОС или прикладном ПО, для получения несанкционированного доступа к уязвимому хосту или нарушение его работоспособности.</a:t>
            </a:r>
          </a:p>
          <a:p>
            <a:pPr algn="just">
              <a:lnSpc>
                <a:spcPct val="90000"/>
              </a:lnSpc>
              <a:defRPr/>
            </a:pPr>
            <a:endParaRPr lang="ru-RU" dirty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b="1" dirty="0"/>
              <a:t>Метод защиты</a:t>
            </a:r>
            <a:r>
              <a:rPr lang="ru-RU" dirty="0"/>
              <a:t>: своевременная установка обновлений, устраняющих уязвимости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6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Эксплойты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Цели</a:t>
            </a:r>
            <a:r>
              <a:rPr lang="ru-RU" dirty="0" smtClean="0"/>
              <a:t> </a:t>
            </a:r>
            <a:r>
              <a:rPr lang="ru-RU" dirty="0" err="1" smtClean="0"/>
              <a:t>эксплойта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доступ к шеллу</a:t>
            </a:r>
          </a:p>
          <a:p>
            <a:r>
              <a:rPr lang="ru-RU" dirty="0" smtClean="0"/>
              <a:t>выполнение команды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/>
              <a:t>Последствия</a:t>
            </a:r>
            <a:r>
              <a:rPr lang="ru-RU" dirty="0" smtClean="0"/>
              <a:t> применения </a:t>
            </a:r>
            <a:r>
              <a:rPr lang="ru-RU" dirty="0" err="1" smtClean="0"/>
              <a:t>эксплойтов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внедрение троянов и </a:t>
            </a:r>
            <a:r>
              <a:rPr lang="ru-RU" dirty="0" err="1" smtClean="0"/>
              <a:t>руткитов</a:t>
            </a:r>
            <a:endParaRPr lang="ru-RU" dirty="0" smtClean="0"/>
          </a:p>
          <a:p>
            <a:r>
              <a:rPr lang="ru-RU" dirty="0"/>
              <a:t>несанкционированное копирование </a:t>
            </a:r>
            <a:r>
              <a:rPr lang="ru-RU" dirty="0" smtClean="0"/>
              <a:t>данных</a:t>
            </a:r>
          </a:p>
          <a:p>
            <a:r>
              <a:rPr lang="ru-RU" dirty="0" smtClean="0"/>
              <a:t>заведение новых учетных данных</a:t>
            </a:r>
          </a:p>
          <a:p>
            <a:r>
              <a:rPr lang="ru-RU" dirty="0" smtClean="0"/>
              <a:t>кража паролей</a:t>
            </a:r>
          </a:p>
          <a:p>
            <a:r>
              <a:rPr lang="ru-RU" dirty="0"/>
              <a:t>уничтожение или модификация </a:t>
            </a:r>
            <a:r>
              <a:rPr lang="ru-RU" dirty="0" smtClean="0"/>
              <a:t>информации</a:t>
            </a:r>
          </a:p>
          <a:p>
            <a:r>
              <a:rPr lang="ru-RU" dirty="0" smtClean="0"/>
              <a:t>компрометация действия пользователя</a:t>
            </a:r>
          </a:p>
          <a:p>
            <a:r>
              <a:rPr lang="ru-RU" dirty="0" smtClean="0"/>
              <a:t>вымогательство, шантаж и обогащение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18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Примеры прослушивания сетей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err="1"/>
              <a:t>Снифферы</a:t>
            </a:r>
            <a:r>
              <a:rPr lang="ru-RU" sz="3600" dirty="0"/>
              <a:t> общего вида</a:t>
            </a:r>
          </a:p>
          <a:p>
            <a:pPr lvl="0"/>
            <a:r>
              <a:rPr lang="ru-RU" sz="3600" dirty="0"/>
              <a:t>ARP </a:t>
            </a:r>
            <a:r>
              <a:rPr lang="ru-RU" sz="3600" dirty="0" err="1"/>
              <a:t>spoofing</a:t>
            </a:r>
            <a:endParaRPr lang="ru-RU" sz="3600" dirty="0"/>
          </a:p>
          <a:p>
            <a:pPr lvl="0"/>
            <a:r>
              <a:rPr lang="ru-RU" sz="3600" dirty="0"/>
              <a:t>MAC </a:t>
            </a:r>
            <a:r>
              <a:rPr lang="ru-RU" sz="3600" dirty="0" err="1"/>
              <a:t>Flooding</a:t>
            </a:r>
            <a:endParaRPr lang="ru-RU" sz="3600" dirty="0"/>
          </a:p>
          <a:p>
            <a:pPr lvl="0"/>
            <a:r>
              <a:rPr lang="ru-RU" sz="3600" dirty="0"/>
              <a:t>MAC </a:t>
            </a:r>
            <a:r>
              <a:rPr lang="ru-RU" sz="3600" dirty="0" err="1"/>
              <a:t>Duplicating</a:t>
            </a:r>
            <a:endParaRPr lang="ru-RU" sz="3600" dirty="0"/>
          </a:p>
          <a:p>
            <a:r>
              <a:rPr lang="ru-RU" sz="3600" dirty="0"/>
              <a:t>Перенаправление трафика (</a:t>
            </a:r>
            <a:r>
              <a:rPr lang="en-US" sz="3600" dirty="0"/>
              <a:t>ICMP</a:t>
            </a:r>
            <a:r>
              <a:rPr lang="ru-RU" sz="3600" dirty="0"/>
              <a:t>-атака) </a:t>
            </a:r>
          </a:p>
        </p:txBody>
      </p:sp>
    </p:spTree>
    <p:extLst>
      <p:ext uri="{BB962C8B-B14F-4D97-AF65-F5344CB8AC3E}">
        <p14:creationId xmlns:p14="http://schemas.microsoft.com/office/powerpoint/2010/main" val="3994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Внедрение</a:t>
            </a:r>
            <a:br>
              <a:rPr lang="ru-RU" dirty="0" smtClean="0"/>
            </a:br>
            <a:r>
              <a:rPr lang="ru-RU" dirty="0" smtClean="0"/>
              <a:t>вредоносных </a:t>
            </a:r>
            <a:r>
              <a:rPr lang="ru-RU" dirty="0"/>
              <a:t>программ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екоторые атаки связаны с внедрением в компьютеры </a:t>
            </a:r>
            <a:r>
              <a:rPr lang="ru-RU" b="1" dirty="0" smtClean="0"/>
              <a:t>вредоносных программ</a:t>
            </a:r>
            <a:r>
              <a:rPr lang="ru-RU" dirty="0" smtClean="0"/>
              <a:t>:</a:t>
            </a:r>
          </a:p>
          <a:p>
            <a:r>
              <a:rPr lang="ru-RU" dirty="0" smtClean="0"/>
              <a:t>трояны</a:t>
            </a:r>
          </a:p>
          <a:p>
            <a:r>
              <a:rPr lang="ru-RU" dirty="0" smtClean="0"/>
              <a:t>вирусы</a:t>
            </a:r>
          </a:p>
          <a:p>
            <a:r>
              <a:rPr lang="ru-RU" dirty="0" smtClean="0"/>
              <a:t>сетевые черви и т.д.</a:t>
            </a:r>
          </a:p>
          <a:p>
            <a:pPr marL="0" indent="0">
              <a:buNone/>
            </a:pPr>
            <a:r>
              <a:rPr lang="ru-RU" b="1" dirty="0" smtClean="0"/>
              <a:t>Потенциальный ущерб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уничтожение, искажение, похищение информации</a:t>
            </a:r>
          </a:p>
          <a:p>
            <a:r>
              <a:rPr lang="ru-RU" dirty="0" smtClean="0"/>
              <a:t>приведение </a:t>
            </a:r>
            <a:r>
              <a:rPr lang="ru-RU" dirty="0"/>
              <a:t>в нерабочее </a:t>
            </a:r>
            <a:r>
              <a:rPr lang="ru-RU" dirty="0" smtClean="0"/>
              <a:t>состояние ПО и ПК</a:t>
            </a:r>
          </a:p>
          <a:p>
            <a:r>
              <a:rPr lang="ru-RU" dirty="0" smtClean="0"/>
              <a:t>затраты </a:t>
            </a:r>
            <a:r>
              <a:rPr lang="ru-RU" dirty="0"/>
              <a:t>времени </a:t>
            </a:r>
            <a:r>
              <a:rPr lang="ru-RU" dirty="0" smtClean="0"/>
              <a:t>на восстановление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5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Троянские программы</a:t>
            </a:r>
            <a:br>
              <a:rPr lang="ru-RU" dirty="0"/>
            </a:br>
            <a:r>
              <a:rPr lang="ru-RU" dirty="0"/>
              <a:t>(</a:t>
            </a:r>
            <a:r>
              <a:rPr lang="en-US" dirty="0"/>
              <a:t>Trojans)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Трояны выполняют различные задачи</a:t>
            </a:r>
            <a:r>
              <a:rPr lang="ru-RU" dirty="0" smtClean="0"/>
              <a:t>:</a:t>
            </a:r>
          </a:p>
          <a:p>
            <a:r>
              <a:rPr lang="en-US" dirty="0"/>
              <a:t>remote </a:t>
            </a:r>
            <a:r>
              <a:rPr lang="en-US" dirty="0" smtClean="0"/>
              <a:t>access</a:t>
            </a:r>
            <a:endParaRPr lang="ru-RU" dirty="0" smtClean="0"/>
          </a:p>
          <a:p>
            <a:r>
              <a:rPr lang="ru-RU" dirty="0" smtClean="0"/>
              <a:t>перехват паролей</a:t>
            </a:r>
          </a:p>
          <a:p>
            <a:r>
              <a:rPr lang="en-US" dirty="0" err="1" smtClean="0"/>
              <a:t>keyloggers</a:t>
            </a:r>
            <a:endParaRPr lang="ru-RU" dirty="0" smtClean="0"/>
          </a:p>
          <a:p>
            <a:r>
              <a:rPr lang="ru-RU" dirty="0"/>
              <a:t>уничтожение файлов, либо </a:t>
            </a:r>
            <a:r>
              <a:rPr lang="ru-RU" dirty="0" smtClean="0"/>
              <a:t>шифрование</a:t>
            </a:r>
          </a:p>
          <a:p>
            <a:r>
              <a:rPr lang="ru-RU" dirty="0" err="1" smtClean="0"/>
              <a:t>ботнеты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Основные способы проникновения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запуск вложений </a:t>
            </a:r>
            <a:r>
              <a:rPr lang="en-US" dirty="0" smtClean="0"/>
              <a:t>e-mail</a:t>
            </a:r>
          </a:p>
          <a:p>
            <a:r>
              <a:rPr lang="ru-RU" dirty="0" smtClean="0"/>
              <a:t>запуск </a:t>
            </a:r>
            <a:r>
              <a:rPr lang="ru-RU" dirty="0"/>
              <a:t>активного содержимого </a:t>
            </a:r>
            <a:r>
              <a:rPr lang="en-US" dirty="0"/>
              <a:t>web-</a:t>
            </a:r>
            <a:r>
              <a:rPr lang="ru-RU" dirty="0" smtClean="0"/>
              <a:t>страниц</a:t>
            </a:r>
          </a:p>
          <a:p>
            <a:r>
              <a:rPr lang="ru-RU" dirty="0" smtClean="0"/>
              <a:t>запуск непроверенных программ</a:t>
            </a:r>
          </a:p>
          <a:p>
            <a:pPr marL="0" indent="0">
              <a:buNone/>
            </a:pPr>
            <a:r>
              <a:rPr lang="ru-RU" b="1" dirty="0"/>
              <a:t>Методы защиты: </a:t>
            </a:r>
            <a:r>
              <a:rPr lang="ru-RU" dirty="0"/>
              <a:t>антивирусы, </a:t>
            </a:r>
            <a:r>
              <a:rPr lang="ru-RU" dirty="0" smtClean="0"/>
              <a:t>межсетевые экраны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8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Сетевые </a:t>
            </a:r>
            <a:r>
              <a:rPr lang="ru-RU" dirty="0" smtClean="0"/>
              <a:t>черви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/>
              <a:t>worm)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33662"/>
            <a:ext cx="8568952" cy="52517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программы, способные к самостоятельному распространению своих копий среди </a:t>
            </a:r>
            <a:r>
              <a:rPr lang="ru-RU" dirty="0" smtClean="0"/>
              <a:t>узлов локальных и глобальных сетей</a:t>
            </a:r>
          </a:p>
          <a:p>
            <a:pPr marL="0" indent="0">
              <a:buNone/>
            </a:pPr>
            <a:r>
              <a:rPr lang="ru-RU" b="1" dirty="0" smtClean="0"/>
              <a:t>Механизм распространения </a:t>
            </a:r>
            <a:r>
              <a:rPr lang="ru-RU" dirty="0" smtClean="0"/>
              <a:t>– сетевые службы и уязвимости (</a:t>
            </a:r>
            <a:r>
              <a:rPr lang="ru-RU" dirty="0" err="1" smtClean="0"/>
              <a:t>эксплойты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/>
              <a:t>Главная цель </a:t>
            </a:r>
            <a:r>
              <a:rPr lang="ru-RU" dirty="0" smtClean="0"/>
              <a:t>- </a:t>
            </a:r>
            <a:r>
              <a:rPr lang="ru-RU" dirty="0"/>
              <a:t>передать свою копию на максимально возможное число </a:t>
            </a:r>
            <a:r>
              <a:rPr lang="ru-RU" dirty="0" smtClean="0"/>
              <a:t>компьютеров</a:t>
            </a:r>
          </a:p>
          <a:p>
            <a:pPr marL="0" indent="0">
              <a:buNone/>
            </a:pPr>
            <a:r>
              <a:rPr lang="ru-RU" b="1" dirty="0" smtClean="0"/>
              <a:t>Основные компоненты </a:t>
            </a:r>
            <a:r>
              <a:rPr lang="ru-RU" dirty="0" smtClean="0"/>
              <a:t>червей:</a:t>
            </a:r>
          </a:p>
          <a:p>
            <a:r>
              <a:rPr lang="ru-RU" dirty="0"/>
              <a:t>Атакующий блок </a:t>
            </a:r>
            <a:endParaRPr lang="ru-RU" dirty="0" smtClean="0"/>
          </a:p>
          <a:p>
            <a:r>
              <a:rPr lang="ru-RU" dirty="0"/>
              <a:t>Блок поиска целей (локатор)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88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Экспансия червя в сети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5122" name="Picture 2" descr="https://konspekta.net/studopediaorg/baza1/198697276102.files/image4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192" y="1402204"/>
            <a:ext cx="6857616" cy="526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4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2304"/>
            <a:ext cx="8229600" cy="50670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  <a:defRPr/>
            </a:pPr>
            <a:r>
              <a:rPr lang="ru-RU" b="1" dirty="0" smtClean="0"/>
              <a:t>Вирусы -</a:t>
            </a:r>
            <a:r>
              <a:rPr lang="ru-RU" dirty="0" smtClean="0"/>
              <a:t> </a:t>
            </a:r>
            <a:r>
              <a:rPr lang="ru-RU" dirty="0"/>
              <a:t>вредоносные программы, которые внедряются в другие программы для выполнения определенной нежелательной функции на рабочей станции конечного </a:t>
            </a:r>
            <a:r>
              <a:rPr lang="ru-RU" dirty="0" smtClean="0"/>
              <a:t>пользователя.</a:t>
            </a:r>
          </a:p>
          <a:p>
            <a:pPr marL="0" indent="0" algn="just">
              <a:buNone/>
              <a:defRPr/>
            </a:pPr>
            <a:r>
              <a:rPr lang="ru-RU" b="1" dirty="0" smtClean="0"/>
              <a:t>Пользователь - главное звено </a:t>
            </a:r>
            <a:r>
              <a:rPr lang="ru-RU" dirty="0"/>
              <a:t>в цепочке распространения </a:t>
            </a:r>
            <a:r>
              <a:rPr lang="ru-RU" dirty="0" smtClean="0"/>
              <a:t>вируса.</a:t>
            </a:r>
            <a:endParaRPr lang="ru-RU" dirty="0"/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b="1" dirty="0" smtClean="0"/>
              <a:t>Используются</a:t>
            </a:r>
            <a:r>
              <a:rPr lang="ru-RU" dirty="0" smtClean="0"/>
              <a:t> для:</a:t>
            </a:r>
          </a:p>
          <a:p>
            <a:pPr algn="just">
              <a:buFontTx/>
              <a:buChar char="-"/>
              <a:defRPr/>
            </a:pPr>
            <a:r>
              <a:rPr lang="ru-RU" dirty="0" smtClean="0"/>
              <a:t>уничтожения </a:t>
            </a:r>
            <a:r>
              <a:rPr lang="ru-RU" dirty="0"/>
              <a:t>или </a:t>
            </a:r>
            <a:r>
              <a:rPr lang="ru-RU" dirty="0" smtClean="0"/>
              <a:t>непоправимого изменения файлов;</a:t>
            </a:r>
          </a:p>
          <a:p>
            <a:pPr algn="just">
              <a:buFontTx/>
              <a:buChar char="-"/>
              <a:defRPr/>
            </a:pPr>
            <a:r>
              <a:rPr lang="ru-RU" dirty="0" smtClean="0"/>
              <a:t>нарушения работоспособности.</a:t>
            </a:r>
            <a:endParaRPr lang="ru-RU" dirty="0"/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b="1" dirty="0"/>
              <a:t>Метод защиты</a:t>
            </a:r>
            <a:r>
              <a:rPr lang="ru-RU" dirty="0"/>
              <a:t>: </a:t>
            </a:r>
            <a:r>
              <a:rPr lang="ru-RU" dirty="0" smtClean="0"/>
              <a:t>антивирусы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2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Скрытые </a:t>
            </a:r>
            <a:r>
              <a:rPr lang="ru-RU" dirty="0" smtClean="0"/>
              <a:t>коммуникации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скрытые каналы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Скрытый канал (</a:t>
            </a:r>
            <a:r>
              <a:rPr lang="ru-RU" b="1" dirty="0" err="1"/>
              <a:t>covert</a:t>
            </a:r>
            <a:r>
              <a:rPr lang="ru-RU" b="1" dirty="0"/>
              <a:t> </a:t>
            </a:r>
            <a:r>
              <a:rPr lang="ru-RU" b="1" dirty="0" err="1"/>
              <a:t>channel</a:t>
            </a:r>
            <a:r>
              <a:rPr lang="ru-RU" b="1" dirty="0"/>
              <a:t>)</a:t>
            </a:r>
            <a:r>
              <a:rPr lang="ru-RU" dirty="0"/>
              <a:t> – это коммуникационный канал, пересылающий </a:t>
            </a:r>
            <a:r>
              <a:rPr lang="ru-RU" dirty="0" smtClean="0"/>
              <a:t>информацию не предназначенным для этого методом.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172" name="Picture 4" descr="https://image1.thematicnews.com/uploads/images/10/47/23/73/2019/10/02/7e04b3e6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28" y="3284984"/>
            <a:ext cx="5138744" cy="342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1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Скрытые коммуникации</a:t>
            </a:r>
            <a:br>
              <a:rPr lang="ru-RU" dirty="0"/>
            </a:br>
            <a:r>
              <a:rPr lang="ru-RU" dirty="0"/>
              <a:t>и скрытые каналы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Скрытые коммуникации</a:t>
            </a:r>
            <a:r>
              <a:rPr lang="ru-RU" dirty="0" smtClean="0"/>
              <a:t> </a:t>
            </a:r>
            <a:r>
              <a:rPr lang="ru-RU" dirty="0"/>
              <a:t>используют для передачи сообщений легальные каналы, </a:t>
            </a:r>
            <a:r>
              <a:rPr lang="ru-RU" dirty="0" smtClean="0"/>
              <a:t>но «</a:t>
            </a:r>
            <a:r>
              <a:rPr lang="ru-RU" i="1" dirty="0" smtClean="0"/>
              <a:t>тайные</a:t>
            </a:r>
            <a:r>
              <a:rPr lang="ru-RU" dirty="0" smtClean="0"/>
              <a:t>» </a:t>
            </a:r>
            <a:r>
              <a:rPr lang="ru-RU" i="1" dirty="0" smtClean="0"/>
              <a:t>сообщения</a:t>
            </a:r>
            <a:r>
              <a:rPr lang="ru-RU" dirty="0" smtClean="0"/>
              <a:t> скрыты </a:t>
            </a:r>
            <a:r>
              <a:rPr lang="ru-RU" dirty="0"/>
              <a:t>внутри других сообщений, используемых как </a:t>
            </a:r>
            <a:r>
              <a:rPr lang="ru-RU" dirty="0" smtClean="0"/>
              <a:t>контейнеры.</a:t>
            </a:r>
          </a:p>
          <a:p>
            <a:pPr marL="0" indent="0">
              <a:buNone/>
            </a:pPr>
            <a:r>
              <a:rPr lang="ru-RU" dirty="0" smtClean="0"/>
              <a:t>Скрывается не </a:t>
            </a:r>
            <a:r>
              <a:rPr lang="ru-RU" dirty="0"/>
              <a:t>только содержание сообщения, но и сам факт </a:t>
            </a:r>
            <a:r>
              <a:rPr lang="ru-RU" dirty="0" smtClean="0"/>
              <a:t>коммуникации.</a:t>
            </a:r>
          </a:p>
          <a:p>
            <a:pPr marL="0" indent="0">
              <a:buNone/>
            </a:pPr>
            <a:r>
              <a:rPr lang="ru-RU" b="1" dirty="0" smtClean="0"/>
              <a:t>Стеганография</a:t>
            </a:r>
            <a:r>
              <a:rPr lang="ru-RU" dirty="0" smtClean="0"/>
              <a:t>, </a:t>
            </a:r>
            <a:r>
              <a:rPr lang="ru-RU" b="1" dirty="0" err="1" smtClean="0"/>
              <a:t>Стегоканал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4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Скрытый временной </a:t>
            </a:r>
            <a:r>
              <a:rPr lang="ru-RU" dirty="0"/>
              <a:t>канал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Может быть </a:t>
            </a:r>
            <a:r>
              <a:rPr lang="ru-RU" dirty="0"/>
              <a:t>построен на основе синхронизации обращений к </a:t>
            </a:r>
            <a:r>
              <a:rPr lang="ru-RU" dirty="0" smtClean="0"/>
              <a:t>сокетам </a:t>
            </a:r>
            <a:r>
              <a:rPr lang="en-US" dirty="0" smtClean="0"/>
              <a:t>TCP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en-US" dirty="0" smtClean="0"/>
              <a:t>UDP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считывание периодов </a:t>
            </a:r>
            <a:r>
              <a:rPr lang="ru-RU" dirty="0"/>
              <a:t>занятости </a:t>
            </a:r>
            <a:r>
              <a:rPr lang="ru-RU" dirty="0" smtClean="0"/>
              <a:t>сокета позволяет получить информацию</a:t>
            </a:r>
          </a:p>
          <a:p>
            <a:pPr>
              <a:buFontTx/>
              <a:buChar char="-"/>
            </a:pPr>
            <a:r>
              <a:rPr lang="ru-RU" dirty="0" smtClean="0"/>
              <a:t>кодирование информации путем отправки пакетов в определенный период времени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25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Стеганография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6014" y="5949280"/>
            <a:ext cx="751197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Примеры программ: </a:t>
            </a:r>
            <a:r>
              <a:rPr lang="en-US" sz="26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EZStego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600" dirty="0">
                <a:latin typeface="Times New Roman" panose="02020603050405020304" pitchFamily="18" charset="0"/>
                <a:ea typeface="Calibri" panose="020F0502020204030204" pitchFamily="34" charset="0"/>
              </a:rPr>
              <a:t>Xiao Steganography </a:t>
            </a:r>
            <a:endParaRPr lang="ru-RU" sz="2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2335" y="1286033"/>
            <a:ext cx="6979327" cy="466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Скрытые коммуникации. 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Параметр ISN </a:t>
            </a:r>
            <a:r>
              <a:rPr lang="ru-RU" dirty="0"/>
              <a:t>в пакете TCP </a:t>
            </a:r>
            <a:r>
              <a:rPr lang="ru-RU" dirty="0" smtClean="0"/>
              <a:t>SYN – указывает </a:t>
            </a:r>
            <a:r>
              <a:rPr lang="ru-RU" dirty="0"/>
              <a:t>начальный номер </a:t>
            </a:r>
            <a:r>
              <a:rPr lang="ru-RU" dirty="0" smtClean="0"/>
              <a:t>последовательности.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Кодируя его </a:t>
            </a:r>
            <a:r>
              <a:rPr lang="ru-RU" dirty="0"/>
              <a:t>определенным образом, можно передавать скрытую </a:t>
            </a:r>
            <a:r>
              <a:rPr lang="ru-RU" dirty="0" smtClean="0"/>
              <a:t>информацию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25" y="2780928"/>
            <a:ext cx="7784115" cy="124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1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Снифферы</a:t>
            </a:r>
            <a:r>
              <a:rPr lang="ru-RU" sz="3600" dirty="0"/>
              <a:t> общего вида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914525" y="1600200"/>
          <a:ext cx="53117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3" imgW="6807956" imgH="5800844" progId="Visio.Drawing.11">
                  <p:embed/>
                </p:oleObj>
              </mc:Choice>
              <mc:Fallback>
                <p:oleObj name="Visio" r:id="rId3" imgW="6807956" imgH="580084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4525" y="1600200"/>
                        <a:ext cx="5311775" cy="45259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48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Программные </a:t>
            </a:r>
            <a:r>
              <a:rPr lang="ru-RU" dirty="0" smtClean="0"/>
              <a:t>закладки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7638"/>
            <a:ext cx="8640960" cy="517971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Программные закладки - внесенные </a:t>
            </a:r>
            <a:r>
              <a:rPr lang="ru-RU" dirty="0"/>
              <a:t>в ПО </a:t>
            </a:r>
            <a:r>
              <a:rPr lang="ru-RU" b="1" i="1" dirty="0"/>
              <a:t>недокументированные </a:t>
            </a:r>
            <a:r>
              <a:rPr lang="ru-RU" dirty="0" smtClean="0"/>
              <a:t>объекты выполняющие </a:t>
            </a:r>
            <a:r>
              <a:rPr lang="ru-RU" b="1" i="1" dirty="0" smtClean="0"/>
              <a:t>несанкционированные воздействия на информацию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err="1" smtClean="0"/>
              <a:t>Недекларированные</a:t>
            </a:r>
            <a:r>
              <a:rPr lang="ru-RU" b="1" i="1" dirty="0" smtClean="0"/>
              <a:t> возможности</a:t>
            </a:r>
            <a:r>
              <a:rPr lang="ru-RU" dirty="0" smtClean="0"/>
              <a:t> (НДВ) – функции не описанные в документации.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НДВ могут также использоваться для:</a:t>
            </a:r>
          </a:p>
          <a:p>
            <a:pPr marL="0" indent="0">
              <a:buNone/>
            </a:pPr>
            <a:r>
              <a:rPr lang="ru-RU" dirty="0" smtClean="0"/>
              <a:t>- отладки</a:t>
            </a:r>
          </a:p>
          <a:p>
            <a:pPr marL="0" indent="0">
              <a:buNone/>
            </a:pPr>
            <a:r>
              <a:rPr lang="ru-RU" dirty="0" smtClean="0"/>
              <a:t>- развлечения («</a:t>
            </a:r>
            <a:r>
              <a:rPr lang="ru-RU" dirty="0" err="1" smtClean="0"/>
              <a:t>пасхалки</a:t>
            </a:r>
            <a:r>
              <a:rPr lang="ru-RU" dirty="0" smtClean="0"/>
              <a:t>»)</a:t>
            </a:r>
          </a:p>
          <a:p>
            <a:pPr marL="0" indent="0">
              <a:buNone/>
            </a:pPr>
            <a:r>
              <a:rPr lang="ru-RU" dirty="0" smtClean="0"/>
              <a:t>- шпионажа</a:t>
            </a:r>
          </a:p>
          <a:p>
            <a:pPr marL="0" indent="0">
              <a:buNone/>
            </a:pPr>
            <a:r>
              <a:rPr lang="ru-RU" dirty="0" smtClean="0"/>
              <a:t>- НСД</a:t>
            </a:r>
          </a:p>
          <a:p>
            <a:pPr marL="0" indent="0">
              <a:buNone/>
            </a:pPr>
            <a:r>
              <a:rPr lang="ru-RU" dirty="0" smtClean="0"/>
              <a:t>- искажения информации и прочее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00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Программная закладка в </a:t>
            </a:r>
            <a:br>
              <a:rPr lang="ru-RU" dirty="0" smtClean="0"/>
            </a:br>
            <a:r>
              <a:rPr lang="ru-RU" dirty="0" smtClean="0"/>
              <a:t>ОАО «Татнефть»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1026" name="Picture 2" descr="https://www.veritext.com/images/2016/01/HP_CorporationsIcon-0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91" y="1445131"/>
            <a:ext cx="4363251" cy="43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97641" y="5866967"/>
            <a:ext cx="3499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ОАО </a:t>
            </a:r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</a:rPr>
              <a:t>«Акционерный капитал»</a:t>
            </a:r>
          </a:p>
          <a:p>
            <a:pPr algn="ctr"/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</a:rPr>
              <a:t>(</a:t>
            </a:r>
            <a:r>
              <a:rPr lang="ru-RU" sz="1400" dirty="0" smtClean="0"/>
              <a:t>реестродержатель акций ОАО «Татнефть»)</a:t>
            </a:r>
            <a:endParaRPr lang="ru-RU" sz="14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pic>
        <p:nvPicPr>
          <p:cNvPr id="1028" name="Picture 4" descr="https://thumbs.dreamstime.com/b/%D0%B7%D0%BD%D0%B0%D1%87%D0%BE%D0%BA-%D1%86%D0%B2%D0%B5%D1%82%D0%BD%D0%BE%D0%B3%D0%BE-%D0%B1%D0%B0%D1%80%D1%8C%D0%B5%D1%80%D0%B0-%D0%B7%D0%B0%D0%BA%D0%BB%D0%B0%D0%B4%D0%BA%D0%B8-%D0%B8%D0%BD%D1%82%D0%B5%D1%80%D0%BD%D0%B5%D1%82-%D1%81%D1%82%D1%80%D0%B0%D0%BD%D0%B8%D1%86%D1%8B-12594029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8" t="10395" r="10193" b="10226"/>
          <a:stretch/>
        </p:blipFill>
        <p:spPr bwMode="auto">
          <a:xfrm>
            <a:off x="1263091" y="3153919"/>
            <a:ext cx="903895" cy="90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74621" y="4111162"/>
            <a:ext cx="1421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ПО </a:t>
            </a:r>
            <a:r>
              <a:rPr lang="en-US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Kapital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pic>
        <p:nvPicPr>
          <p:cNvPr id="1030" name="Picture 6" descr="https://i7.pngflow.com/pngimage/693/550/png-metroswitch-invoice-report-product-information-bill-icon-company-text-rectangle-service-clipart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r="28411"/>
          <a:stretch/>
        </p:blipFill>
        <p:spPr bwMode="auto">
          <a:xfrm>
            <a:off x="3251589" y="2395160"/>
            <a:ext cx="563477" cy="76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i7.pngflow.com/pngimage/693/550/png-metroswitch-invoice-report-product-information-bill-icon-company-text-rectangle-service-clipart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r="28411"/>
          <a:stretch/>
        </p:blipFill>
        <p:spPr bwMode="auto">
          <a:xfrm>
            <a:off x="3251589" y="4057814"/>
            <a:ext cx="563477" cy="76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>
            <a:stCxn id="1028" idx="3"/>
            <a:endCxn id="1030" idx="1"/>
          </p:cNvCxnSpPr>
          <p:nvPr/>
        </p:nvCxnSpPr>
        <p:spPr>
          <a:xfrm flipV="1">
            <a:off x="2166986" y="2776780"/>
            <a:ext cx="1084603" cy="8290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986277" y="2741191"/>
            <a:ext cx="1421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Take CB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cxnSp>
        <p:nvCxnSpPr>
          <p:cNvPr id="14" name="Прямая со стрелкой 13"/>
          <p:cNvCxnSpPr>
            <a:stCxn id="1030" idx="2"/>
            <a:endCxn id="10" idx="0"/>
          </p:cNvCxnSpPr>
          <p:nvPr/>
        </p:nvCxnSpPr>
        <p:spPr>
          <a:xfrm>
            <a:off x="3533328" y="3158399"/>
            <a:ext cx="0" cy="899415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941237" y="3498587"/>
            <a:ext cx="11242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по </a:t>
            </a:r>
            <a:r>
              <a:rPr lang="en-US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100 </a:t>
            </a:r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акций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14016" y="1970315"/>
            <a:ext cx="10386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Счета акционеров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14016" y="4898159"/>
            <a:ext cx="1038622" cy="461665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algn="ctr"/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Счета мошенников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pic>
        <p:nvPicPr>
          <p:cNvPr id="1032" name="Picture 8" descr="https://www.educenter.ru/netcat_files/131/82/h_74941095f43cd386149be550da4890e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090" y="2678820"/>
            <a:ext cx="1224461" cy="122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un9-28.userapi.com/c849324/v849324265/19e511/MXpIa1O7sYU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849" y="2695015"/>
            <a:ext cx="1032049" cy="102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 стрелкой 21"/>
          <p:cNvCxnSpPr>
            <a:endCxn id="1034" idx="1"/>
          </p:cNvCxnSpPr>
          <p:nvPr/>
        </p:nvCxnSpPr>
        <p:spPr>
          <a:xfrm>
            <a:off x="6659551" y="3207622"/>
            <a:ext cx="86729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510941" y="2884442"/>
            <a:ext cx="1038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$$$</a:t>
            </a:r>
            <a:endParaRPr lang="ru-RU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cxnSp>
        <p:nvCxnSpPr>
          <p:cNvPr id="26" name="Прямая со стрелкой 25"/>
          <p:cNvCxnSpPr>
            <a:stCxn id="1032" idx="1"/>
          </p:cNvCxnSpPr>
          <p:nvPr/>
        </p:nvCxnSpPr>
        <p:spPr>
          <a:xfrm flipH="1">
            <a:off x="3815066" y="3291051"/>
            <a:ext cx="1620024" cy="115331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rot="19431189">
            <a:off x="3928032" y="3897433"/>
            <a:ext cx="1572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операции </a:t>
            </a:r>
            <a:r>
              <a:rPr lang="ru-RU" sz="1200" dirty="0">
                <a:solidFill>
                  <a:srgbClr val="222222"/>
                </a:solidFill>
                <a:latin typeface="Arial" panose="020B0604020202020204" pitchFamily="34" charset="0"/>
              </a:rPr>
              <a:t>на бирже</a:t>
            </a:r>
            <a:endParaRPr lang="ru-RU" sz="1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538261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Ущерб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 110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тыс. акций ОАО "Татнефть" на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сумму 5,7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млн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руб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</a:rPr>
              <a:t>Отв-ть</a:t>
            </a:r>
            <a:r>
              <a:rPr lang="ru-RU" b="1" dirty="0" smtClean="0">
                <a:latin typeface="Times New Roman" panose="02020603050405020304" pitchFamily="18" charset="0"/>
              </a:rPr>
              <a:t>:  </a:t>
            </a:r>
            <a:r>
              <a:rPr lang="ru-RU" dirty="0" smtClean="0">
                <a:latin typeface="Times New Roman" panose="02020603050405020304" pitchFamily="18" charset="0"/>
              </a:rPr>
              <a:t>программист – 5,5 лет, </a:t>
            </a:r>
          </a:p>
          <a:p>
            <a:r>
              <a:rPr lang="ru-RU" dirty="0">
                <a:latin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</a:rPr>
              <a:t>мошенник – 7 лет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580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Программные закладки.</a:t>
            </a:r>
            <a:br>
              <a:rPr lang="ru-RU" dirty="0" smtClean="0"/>
            </a:br>
            <a:r>
              <a:rPr lang="ru-RU" dirty="0" smtClean="0"/>
              <a:t>Способы защиты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Направления защиты</a:t>
            </a:r>
            <a:r>
              <a:rPr lang="ru-RU" dirty="0" smtClean="0"/>
              <a:t>:</a:t>
            </a:r>
          </a:p>
          <a:p>
            <a:r>
              <a:rPr lang="ru-RU" dirty="0"/>
              <a:t>Организационный -  разделение жизненного цикла продукта на этапы </a:t>
            </a:r>
            <a:r>
              <a:rPr lang="ru-RU" dirty="0" smtClean="0"/>
              <a:t>(</a:t>
            </a:r>
            <a:r>
              <a:rPr lang="ru-RU" i="1" dirty="0"/>
              <a:t>разработка, тестирование и </a:t>
            </a:r>
            <a:r>
              <a:rPr lang="ru-RU" i="1" dirty="0" smtClean="0"/>
              <a:t>эксплуатация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Технический – аудит кода внешними экспертами, специальными сканерами и т.д.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6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Аппаратные закладки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Аппаратной закладкой </a:t>
            </a:r>
            <a:r>
              <a:rPr lang="ru-RU" dirty="0"/>
              <a:t>является скрытое техническое </a:t>
            </a:r>
            <a:r>
              <a:rPr lang="ru-RU" dirty="0" smtClean="0"/>
              <a:t>приспособление для НСД.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2052" name="Picture 4" descr="https://thehackernews.com/images/-U7s1MhIfC24/U3IHCsVNfgI/AAAAAAAAbnk/VnPJxHDhMW8/s728/nsa-hack-rou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5904656" cy="394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7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Эдвард </a:t>
            </a:r>
            <a:r>
              <a:rPr lang="ru-RU" dirty="0" err="1" smtClean="0"/>
              <a:t>Сноуден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 аппаратные закладки ЦРУ/АНБ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3074" name="Picture 2" descr="https://avatars.mds.yandex.net/get-zen_doc/175962/pub_5d71400e32335400ad8be3f4_5d71401435c8d800ade4e0a5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91" y="1600200"/>
            <a:ext cx="7973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6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</a:t>
            </a:r>
            <a:r>
              <a:rPr lang="ru-RU" dirty="0"/>
              <a:t>Инъекция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360" y="1700808"/>
            <a:ext cx="8435280" cy="46805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b="1" dirty="0"/>
              <a:t>SQL Инъекция </a:t>
            </a:r>
            <a:r>
              <a:rPr lang="ru-RU" dirty="0"/>
              <a:t>это возможность выполнить произвольный запрос к базе </a:t>
            </a:r>
            <a:r>
              <a:rPr lang="ru-RU" dirty="0" smtClean="0"/>
              <a:t>данных</a:t>
            </a:r>
            <a:r>
              <a:rPr lang="en-US" dirty="0" smtClean="0"/>
              <a:t>.</a:t>
            </a:r>
            <a:endParaRPr lang="ru-RU" dirty="0" smtClean="0"/>
          </a:p>
          <a:p>
            <a:pPr algn="just">
              <a:lnSpc>
                <a:spcPct val="90000"/>
              </a:lnSpc>
              <a:defRPr/>
            </a:pPr>
            <a:endParaRPr lang="ru-RU" dirty="0"/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dirty="0"/>
              <a:t>Атака </a:t>
            </a:r>
            <a:r>
              <a:rPr lang="ru-RU" dirty="0" smtClean="0"/>
              <a:t>возможна </a:t>
            </a:r>
            <a:r>
              <a:rPr lang="ru-RU" dirty="0"/>
              <a:t>из-за некорректной обработки входных данных, используемых в </a:t>
            </a:r>
            <a:r>
              <a:rPr lang="ru-RU" dirty="0" smtClean="0"/>
              <a:t>запросах.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en-US" dirty="0" smtClean="0"/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dirty="0" smtClean="0"/>
              <a:t>Атака делает возможным чтение </a:t>
            </a:r>
            <a:r>
              <a:rPr lang="ru-RU" dirty="0"/>
              <a:t>и/или </a:t>
            </a:r>
            <a:r>
              <a:rPr lang="ru-RU" dirty="0" smtClean="0"/>
              <a:t>запись </a:t>
            </a:r>
            <a:r>
              <a:rPr lang="ru-RU" dirty="0"/>
              <a:t>локальных файлов и </a:t>
            </a:r>
            <a:r>
              <a:rPr lang="ru-RU" dirty="0" smtClean="0"/>
              <a:t>выполнение </a:t>
            </a:r>
            <a:r>
              <a:rPr lang="ru-RU" dirty="0"/>
              <a:t>произвольных команд на атакуемом </a:t>
            </a:r>
            <a:r>
              <a:rPr lang="ru-RU" dirty="0" smtClean="0"/>
              <a:t>сервере.</a:t>
            </a:r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60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</a:t>
            </a:r>
            <a:r>
              <a:rPr lang="ru-RU" dirty="0"/>
              <a:t>действия </a:t>
            </a:r>
            <a:r>
              <a:rPr lang="ru-RU" dirty="0" smtClean="0"/>
              <a:t>атаки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79714"/>
          </a:xfrm>
        </p:spPr>
        <p:txBody>
          <a:bodyPr>
            <a:normAutofit/>
          </a:bodyPr>
          <a:lstStyle/>
          <a:p>
            <a:r>
              <a:rPr lang="ru-RU" dirty="0" smtClean="0"/>
              <a:t>Прямая вставка кода в пользовательские входные переменные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Внедрение небезопасного кода в строки таблицы или в виде </a:t>
            </a:r>
            <a:r>
              <a:rPr lang="ru-RU" dirty="0" smtClean="0"/>
              <a:t>метаданных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" name="Picture 2" descr="Боримся с SQL-инъекцией с помощью PHP / Песочница / Хаб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75972"/>
            <a:ext cx="7236035" cy="230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6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</a:t>
            </a:r>
            <a:r>
              <a:rPr lang="ru-RU" dirty="0"/>
              <a:t>действия </a:t>
            </a:r>
            <a:r>
              <a:rPr lang="ru-RU" dirty="0" smtClean="0"/>
              <a:t>атаки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Л</a:t>
            </a:r>
            <a:r>
              <a:rPr lang="ru-RU" dirty="0" smtClean="0"/>
              <a:t>юбая </a:t>
            </a:r>
            <a:r>
              <a:rPr lang="ru-RU" dirty="0"/>
              <a:t>атака осуществляется посредством преждевременного завершения текстовой строки и присоединения к ней новой </a:t>
            </a:r>
            <a:r>
              <a:rPr lang="ru-RU" dirty="0" smtClean="0"/>
              <a:t>команды.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Злоумышленник </a:t>
            </a:r>
            <a:r>
              <a:rPr lang="ru-RU" dirty="0"/>
              <a:t>заканчивает внедряемую строку меткой комментария «--». Весь последующий текст во время выполнения не учитывается.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856"/>
          <a:stretch/>
        </p:blipFill>
        <p:spPr>
          <a:xfrm>
            <a:off x="2518383" y="2780928"/>
            <a:ext cx="4107233" cy="271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типы </a:t>
            </a:r>
            <a:r>
              <a:rPr lang="ru-RU" dirty="0"/>
              <a:t>SQL инъекций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/>
              <a:t>Классическая</a:t>
            </a:r>
            <a:r>
              <a:rPr lang="en-US" b="1" i="1" dirty="0"/>
              <a:t> (In-Band </a:t>
            </a:r>
            <a:r>
              <a:rPr lang="ru-RU" b="1" i="1" dirty="0"/>
              <a:t>или</a:t>
            </a:r>
            <a:r>
              <a:rPr lang="en-US" b="1" i="1" dirty="0"/>
              <a:t> Union-based</a:t>
            </a:r>
            <a:r>
              <a:rPr lang="en-US" b="1" i="1" dirty="0" smtClean="0"/>
              <a:t>)</a:t>
            </a:r>
            <a:endParaRPr lang="ru-RU" b="1" i="1" dirty="0" smtClean="0"/>
          </a:p>
          <a:p>
            <a:r>
              <a:rPr lang="ru-RU" b="1" i="1" dirty="0" err="1" smtClean="0"/>
              <a:t>Error-based</a:t>
            </a:r>
            <a:endParaRPr lang="ru-RU" b="1" i="1" dirty="0" smtClean="0"/>
          </a:p>
          <a:p>
            <a:r>
              <a:rPr lang="ru-RU" b="1" i="1" dirty="0" err="1" smtClean="0"/>
              <a:t>Boolean-based</a:t>
            </a:r>
            <a:endParaRPr lang="ru-RU" b="1" i="1" dirty="0" smtClean="0"/>
          </a:p>
          <a:p>
            <a:r>
              <a:rPr lang="ru-RU" b="1" i="1" dirty="0" err="1" smtClean="0"/>
              <a:t>Time-based</a:t>
            </a:r>
            <a:endParaRPr lang="ru-RU" b="1" i="1" dirty="0" smtClean="0"/>
          </a:p>
          <a:p>
            <a:r>
              <a:rPr lang="ru-RU" b="1" i="1" dirty="0" err="1" smtClean="0"/>
              <a:t>Out-of-Band</a:t>
            </a:r>
            <a:endParaRPr lang="ru-RU" b="1" i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Уязвимые </a:t>
            </a:r>
            <a:r>
              <a:rPr lang="ru-RU" b="1" dirty="0"/>
              <a:t>точки</a:t>
            </a:r>
            <a:r>
              <a:rPr lang="ru-RU" dirty="0"/>
              <a:t> для атаки находятся в местах, где формируется запрос к базе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0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от </a:t>
            </a:r>
            <a:r>
              <a:rPr lang="en-US" dirty="0" smtClean="0"/>
              <a:t>SQL </a:t>
            </a:r>
            <a:r>
              <a:rPr lang="ru-RU" dirty="0" smtClean="0"/>
              <a:t>инъекций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Тщательная фильтрация входных параметров</a:t>
            </a:r>
          </a:p>
          <a:p>
            <a:r>
              <a:rPr lang="ru-RU" dirty="0"/>
              <a:t>Фильтрация строковых </a:t>
            </a:r>
            <a:r>
              <a:rPr lang="ru-RU" dirty="0" smtClean="0"/>
              <a:t>параметров</a:t>
            </a:r>
          </a:p>
          <a:p>
            <a:r>
              <a:rPr lang="ru-RU" dirty="0"/>
              <a:t>Фильтрация целочисленных </a:t>
            </a:r>
            <a:r>
              <a:rPr lang="ru-RU" dirty="0" smtClean="0"/>
              <a:t>параметров</a:t>
            </a:r>
          </a:p>
          <a:p>
            <a:r>
              <a:rPr lang="ru-RU" dirty="0"/>
              <a:t>Усечение входных </a:t>
            </a:r>
            <a:r>
              <a:rPr lang="ru-RU" dirty="0" smtClean="0"/>
              <a:t>параметров</a:t>
            </a:r>
          </a:p>
          <a:p>
            <a:r>
              <a:rPr lang="ru-RU" dirty="0" smtClean="0"/>
              <a:t>Определение </a:t>
            </a:r>
            <a:r>
              <a:rPr lang="ru-RU" dirty="0"/>
              <a:t>зарезервированных SQL </a:t>
            </a:r>
            <a:r>
              <a:rPr lang="ru-RU" dirty="0" smtClean="0"/>
              <a:t>слов</a:t>
            </a:r>
          </a:p>
          <a:p>
            <a:pPr marL="0" indent="0">
              <a:buNone/>
            </a:pPr>
            <a:r>
              <a:rPr lang="ru-RU" dirty="0" smtClean="0"/>
              <a:t>Использование параметризованных запросов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49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Способы защиты от </a:t>
            </a:r>
            <a:r>
              <a:rPr lang="ru-RU" sz="3600" dirty="0" err="1" smtClean="0"/>
              <a:t>снифферов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 </a:t>
            </a:r>
            <a:r>
              <a:rPr lang="ru-RU" sz="3600" dirty="0"/>
              <a:t>их выявление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пинга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ARP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Антиснифферы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Promiscan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Antisniff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Коммутируемая инфраструктура</a:t>
            </a:r>
          </a:p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Криптография (шифрование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53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Сканирование компьютерных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Дает атакующему информацию о сети. Часто реализуется на стадии, предваряющей атаку. </a:t>
            </a:r>
          </a:p>
          <a:p>
            <a:pPr marL="0" indent="0">
              <a:buNone/>
            </a:pPr>
            <a:r>
              <a:rPr lang="ru-RU" dirty="0" smtClean="0"/>
              <a:t>Типовой набор собираемых данных:</a:t>
            </a:r>
          </a:p>
          <a:p>
            <a:r>
              <a:rPr lang="en-US" dirty="0" smtClean="0"/>
              <a:t>IP</a:t>
            </a:r>
            <a:r>
              <a:rPr lang="ru-RU" dirty="0"/>
              <a:t>-адреса активных хостов;</a:t>
            </a:r>
          </a:p>
          <a:p>
            <a:r>
              <a:rPr lang="ru-RU" dirty="0" smtClean="0"/>
              <a:t>номера </a:t>
            </a:r>
            <a:r>
              <a:rPr lang="ru-RU" dirty="0"/>
              <a:t>активных и пассивных </a:t>
            </a:r>
            <a:r>
              <a:rPr lang="ru-RU" dirty="0" smtClean="0"/>
              <a:t>портов</a:t>
            </a:r>
          </a:p>
          <a:p>
            <a:r>
              <a:rPr lang="ru-RU" dirty="0" smtClean="0"/>
              <a:t>тип </a:t>
            </a:r>
            <a:r>
              <a:rPr lang="ru-RU" dirty="0"/>
              <a:t>и версия ОС;</a:t>
            </a:r>
          </a:p>
          <a:p>
            <a:r>
              <a:rPr lang="ru-RU" dirty="0" smtClean="0"/>
              <a:t>тип </a:t>
            </a:r>
            <a:r>
              <a:rPr lang="ru-RU" dirty="0"/>
              <a:t>и версия приложения.</a:t>
            </a:r>
          </a:p>
          <a:p>
            <a:pPr marL="0" indent="0">
              <a:buNone/>
            </a:pPr>
            <a:r>
              <a:rPr lang="ru-RU" b="1" dirty="0" smtClean="0"/>
              <a:t>Сканирование</a:t>
            </a:r>
            <a:r>
              <a:rPr lang="ru-RU" dirty="0" smtClean="0"/>
              <a:t> </a:t>
            </a:r>
            <a:r>
              <a:rPr lang="ru-RU" b="1" dirty="0" smtClean="0"/>
              <a:t>сети</a:t>
            </a:r>
            <a:r>
              <a:rPr lang="ru-RU" dirty="0" smtClean="0"/>
              <a:t> – обнаружение хостов</a:t>
            </a:r>
          </a:p>
          <a:p>
            <a:pPr marL="0" indent="0">
              <a:buNone/>
            </a:pPr>
            <a:r>
              <a:rPr lang="ru-RU" b="1" dirty="0" smtClean="0"/>
              <a:t>Сканирование портов </a:t>
            </a:r>
            <a:r>
              <a:rPr lang="ru-RU" dirty="0" smtClean="0"/>
              <a:t>– обнаружение активных и пассивных портов</a:t>
            </a:r>
          </a:p>
          <a:p>
            <a:pPr marL="0" indent="0">
              <a:buNone/>
            </a:pPr>
            <a:r>
              <a:rPr lang="ru-RU" b="1" dirty="0" smtClean="0"/>
              <a:t>Сканер</a:t>
            </a:r>
            <a:r>
              <a:rPr lang="ru-RU" dirty="0" smtClean="0"/>
              <a:t> – программа для сканирования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1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Сканирование компьютерных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Злоумышленник может получить следующую </a:t>
            </a:r>
            <a:r>
              <a:rPr lang="ru-RU" b="1" dirty="0" smtClean="0"/>
              <a:t>информацию:</a:t>
            </a:r>
            <a:endParaRPr lang="ru-RU" b="1" dirty="0"/>
          </a:p>
          <a:p>
            <a:r>
              <a:rPr lang="ru-RU" dirty="0" smtClean="0"/>
              <a:t>карту сети</a:t>
            </a:r>
            <a:endParaRPr lang="ru-RU" dirty="0"/>
          </a:p>
          <a:p>
            <a:r>
              <a:rPr lang="ru-RU" dirty="0" smtClean="0"/>
              <a:t>активные компоненты</a:t>
            </a:r>
            <a:endParaRPr lang="ru-RU" dirty="0"/>
          </a:p>
          <a:p>
            <a:r>
              <a:rPr lang="ru-RU" dirty="0" smtClean="0"/>
              <a:t>открытые порты </a:t>
            </a:r>
            <a:r>
              <a:rPr lang="ru-RU" dirty="0"/>
              <a:t>и сетевые сервисы</a:t>
            </a:r>
          </a:p>
          <a:p>
            <a:r>
              <a:rPr lang="ru-RU" dirty="0" smtClean="0"/>
              <a:t>уязвимости компонентов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Реализация сканирования сети</a:t>
            </a:r>
            <a:r>
              <a:rPr lang="ru-RU" dirty="0"/>
              <a:t>:</a:t>
            </a:r>
          </a:p>
          <a:p>
            <a:r>
              <a:rPr lang="ru-RU" dirty="0" err="1" smtClean="0"/>
              <a:t>снифферы</a:t>
            </a:r>
            <a:endParaRPr lang="ru-RU" dirty="0"/>
          </a:p>
          <a:p>
            <a:r>
              <a:rPr lang="ru-RU" dirty="0" smtClean="0"/>
              <a:t>сетевые сканеры</a:t>
            </a:r>
            <a:endParaRPr lang="ru-RU" dirty="0"/>
          </a:p>
          <a:p>
            <a:r>
              <a:rPr lang="ru-RU" dirty="0" smtClean="0"/>
              <a:t>сканеры безопасности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9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25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Сканирование сети </a:t>
            </a:r>
            <a:r>
              <a:rPr lang="ru-RU" dirty="0"/>
              <a:t>и портов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Т.к. </a:t>
            </a:r>
            <a:r>
              <a:rPr lang="en-US" dirty="0" smtClean="0"/>
              <a:t>ICMP ping </a:t>
            </a:r>
            <a:r>
              <a:rPr lang="ru-RU" dirty="0" smtClean="0"/>
              <a:t>зачастую заблокирован, то используются изощренные схемы со следующими процедурами</a:t>
            </a:r>
          </a:p>
          <a:p>
            <a:r>
              <a:rPr lang="en-US" dirty="0" smtClean="0"/>
              <a:t>TCP </a:t>
            </a:r>
            <a:r>
              <a:rPr lang="en-US" dirty="0"/>
              <a:t>SYN </a:t>
            </a:r>
            <a:r>
              <a:rPr lang="en-US" dirty="0" smtClean="0"/>
              <a:t>ping</a:t>
            </a:r>
            <a:endParaRPr lang="ru-RU" dirty="0" smtClean="0"/>
          </a:p>
          <a:p>
            <a:endParaRPr lang="ru-RU" sz="3900" dirty="0"/>
          </a:p>
          <a:p>
            <a:r>
              <a:rPr lang="en-US" dirty="0" smtClean="0"/>
              <a:t>TCP </a:t>
            </a:r>
            <a:r>
              <a:rPr lang="en-US" dirty="0"/>
              <a:t>ACK </a:t>
            </a:r>
            <a:r>
              <a:rPr lang="en-US" dirty="0" smtClean="0"/>
              <a:t>ping</a:t>
            </a:r>
            <a:endParaRPr lang="ru-RU" dirty="0" smtClean="0"/>
          </a:p>
          <a:p>
            <a:endParaRPr lang="ru-RU" sz="3900" dirty="0" smtClean="0"/>
          </a:p>
          <a:p>
            <a:r>
              <a:rPr lang="en-US" dirty="0" smtClean="0"/>
              <a:t>UDP </a:t>
            </a:r>
            <a:r>
              <a:rPr lang="en-US" dirty="0" smtClean="0"/>
              <a:t>ping</a:t>
            </a:r>
            <a:endParaRPr lang="ru-RU" dirty="0" smtClean="0"/>
          </a:p>
          <a:p>
            <a:endParaRPr lang="ru-RU" sz="3900" dirty="0" smtClean="0"/>
          </a:p>
          <a:p>
            <a:r>
              <a:rPr lang="en-US" dirty="0"/>
              <a:t>ICMP timestamp </a:t>
            </a:r>
            <a:r>
              <a:rPr lang="en-US" dirty="0" smtClean="0"/>
              <a:t>ping</a:t>
            </a:r>
            <a:endParaRPr lang="ru-RU" dirty="0" smtClean="0"/>
          </a:p>
          <a:p>
            <a:endParaRPr lang="ru-RU" sz="3900" dirty="0" smtClean="0"/>
          </a:p>
          <a:p>
            <a:r>
              <a:rPr lang="en-US" dirty="0"/>
              <a:t>IP </a:t>
            </a:r>
            <a:r>
              <a:rPr lang="en-US" dirty="0" smtClean="0"/>
              <a:t>ping</a:t>
            </a:r>
            <a:endParaRPr lang="ru-RU" dirty="0" smtClean="0"/>
          </a:p>
          <a:p>
            <a:endParaRPr lang="ru-RU" sz="3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195736"/>
            <a:ext cx="2993146" cy="1089331"/>
          </a:xfrm>
          <a:prstGeom prst="rect">
            <a:avLst/>
          </a:prstGeom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997" y="3321578"/>
            <a:ext cx="2500476" cy="877360"/>
          </a:xfrm>
          <a:prstGeom prst="rect">
            <a:avLst/>
          </a:prstGeom>
        </p:spPr>
      </p:pic>
      <p:pic>
        <p:nvPicPr>
          <p:cNvPr id="7" name="Picture 2" descr="http://coffeenix.net/data/images/dns_closed_icmp_port_unreachab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680" y="4235449"/>
            <a:ext cx="2801109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he ICMP Timestamp scan targeting a non-active (14(a)) and an active host (14(b)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540" y="5223231"/>
            <a:ext cx="248056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Unavailable (17(a)) Vs. An Available IP Protocol (17(b)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042" y="5868129"/>
            <a:ext cx="2484033" cy="8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56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Сканирование портов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65535 </a:t>
            </a:r>
            <a:r>
              <a:rPr lang="en-US" b="1" dirty="0"/>
              <a:t>TCP</a:t>
            </a:r>
            <a:r>
              <a:rPr lang="ru-RU" dirty="0" smtClean="0"/>
              <a:t>-портов + </a:t>
            </a:r>
            <a:r>
              <a:rPr lang="ru-RU" dirty="0"/>
              <a:t>65535 </a:t>
            </a:r>
            <a:r>
              <a:rPr lang="en-US" b="1" dirty="0" smtClean="0"/>
              <a:t>UDP</a:t>
            </a:r>
            <a:r>
              <a:rPr lang="ru-RU" dirty="0" smtClean="0"/>
              <a:t>-портов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TCP SYN</a:t>
            </a:r>
            <a:r>
              <a:rPr lang="ru-RU" dirty="0" smtClean="0"/>
              <a:t>-сканирование самое быстрое</a:t>
            </a:r>
          </a:p>
          <a:p>
            <a:pPr marL="0" indent="0" algn="ctr">
              <a:buNone/>
            </a:pPr>
            <a:r>
              <a:rPr lang="ru-RU" dirty="0" smtClean="0"/>
              <a:t>Наиболее популярный сканер портов</a:t>
            </a:r>
            <a:r>
              <a:rPr lang="en-US" dirty="0" smtClean="0"/>
              <a:t> - </a:t>
            </a:r>
            <a:r>
              <a:rPr lang="en-US" b="1" dirty="0" smtClean="0"/>
              <a:t>NMAP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  <p:pic>
        <p:nvPicPr>
          <p:cNvPr id="15362" name="Picture 2" descr="http://edysusanto.com/wp-content/uploads/2015/02/n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3112343"/>
            <a:ext cx="72580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17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защиты</a:t>
            </a:r>
            <a:br>
              <a:rPr lang="ru-RU" dirty="0" smtClean="0"/>
            </a:br>
            <a:r>
              <a:rPr lang="ru-RU" dirty="0" smtClean="0"/>
              <a:t>от сканирования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снижения рисков от сканирования компьютерных сетей важно применение:</a:t>
            </a:r>
          </a:p>
          <a:p>
            <a:r>
              <a:rPr lang="ru-RU" dirty="0" smtClean="0"/>
              <a:t>межсетевых </a:t>
            </a:r>
            <a:r>
              <a:rPr lang="ru-RU" dirty="0"/>
              <a:t>экранов (</a:t>
            </a:r>
            <a:r>
              <a:rPr lang="ru-RU" dirty="0" err="1" smtClean="0"/>
              <a:t>файерволлов</a:t>
            </a:r>
            <a:r>
              <a:rPr lang="ru-RU" dirty="0" smtClean="0"/>
              <a:t>) </a:t>
            </a:r>
          </a:p>
          <a:p>
            <a:r>
              <a:rPr lang="ru-RU" dirty="0" smtClean="0"/>
              <a:t>систем </a:t>
            </a:r>
            <a:r>
              <a:rPr lang="ru-RU" dirty="0"/>
              <a:t>обнаружения </a:t>
            </a:r>
            <a:r>
              <a:rPr lang="ru-RU" dirty="0" smtClean="0"/>
              <a:t>атак и вторжений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Также важно </a:t>
            </a:r>
            <a:r>
              <a:rPr lang="ru-RU" dirty="0"/>
              <a:t>периодическое изучение журналов регистрации </a:t>
            </a:r>
            <a:r>
              <a:rPr lang="ru-RU" dirty="0" smtClean="0"/>
              <a:t>МЭ, чтобы обнаружить скрытые виды атак.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15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55000" lnSpcReduction="20000"/>
          </a:bodyPr>
          <a:lstStyle/>
          <a:p>
            <a:pPr>
              <a:buAutoNum type="arabicPeriod"/>
            </a:pPr>
            <a:r>
              <a:rPr lang="ru-RU" dirty="0" smtClean="0"/>
              <a:t>Олифер </a:t>
            </a:r>
            <a:r>
              <a:rPr lang="ru-RU" dirty="0"/>
              <a:t>В.Г., Олифер Н.А. Безопасность компьютерных сетей. – М. : Горячая линия-Телеком, 2016. – 644 с. : </a:t>
            </a:r>
            <a:r>
              <a:rPr lang="ru-RU" dirty="0" smtClean="0"/>
              <a:t>ил</a:t>
            </a:r>
            <a:r>
              <a:rPr lang="ru-RU" dirty="0" smtClean="0"/>
              <a:t>.</a:t>
            </a:r>
          </a:p>
          <a:p>
            <a:pPr>
              <a:buAutoNum type="arabicPeriod"/>
            </a:pPr>
            <a:r>
              <a:rPr lang="ru-RU" dirty="0"/>
              <a:t>Шаньгин Ф.Ф. Защита компьютерной информации. Эффективные методы и средства. – М. : ДМК Пресс, 2008. – 544 с. : ил.</a:t>
            </a:r>
          </a:p>
          <a:p>
            <a:pPr>
              <a:buAutoNum type="arabicPeriod"/>
            </a:pPr>
            <a:r>
              <a:rPr lang="ru-RU" dirty="0"/>
              <a:t>Шпионский арсенал. История оперативной техники спецслужб / К. </a:t>
            </a:r>
            <a:r>
              <a:rPr lang="ru-RU" dirty="0" err="1"/>
              <a:t>Мелтон</a:t>
            </a:r>
            <a:r>
              <a:rPr lang="ru-RU" dirty="0"/>
              <a:t>, В. Алексеенко. – М.: ООО «ТД Алгоритм», 2016 – 432 с.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Основы </a:t>
            </a:r>
            <a:r>
              <a:rPr lang="ru-RU" dirty="0" err="1"/>
              <a:t>Wireshark</a:t>
            </a:r>
            <a:r>
              <a:rPr lang="ru-RU" dirty="0"/>
              <a:t>. Расшифровка и захват трафика: </a:t>
            </a:r>
            <a:r>
              <a:rPr lang="en-US" dirty="0"/>
              <a:t>https://hacker-basement.ru/2019/08/14/basics-wireshark-decryption-capture-traffic</a:t>
            </a:r>
            <a:r>
              <a:rPr lang="en-US" dirty="0" smtClean="0"/>
              <a:t>/</a:t>
            </a:r>
            <a:endParaRPr lang="ru-RU" dirty="0" smtClean="0"/>
          </a:p>
          <a:p>
            <a:pPr>
              <a:buAutoNum type="arabicPeriod"/>
            </a:pPr>
            <a:r>
              <a:rPr lang="en-US" dirty="0" smtClean="0"/>
              <a:t>Cyber </a:t>
            </a:r>
            <a:r>
              <a:rPr lang="en-US" dirty="0"/>
              <a:t>Scanning: A Comprehensive </a:t>
            </a:r>
            <a:r>
              <a:rPr lang="en-US" dirty="0" smtClean="0"/>
              <a:t>Survey</a:t>
            </a:r>
            <a:endParaRPr lang="ru-RU" dirty="0" smtClean="0"/>
          </a:p>
          <a:p>
            <a:pPr>
              <a:buAutoNum type="arabicPeriod"/>
            </a:pPr>
            <a:r>
              <a:rPr lang="en-US" dirty="0"/>
              <a:t>Port Scanning (based on </a:t>
            </a:r>
            <a:r>
              <a:rPr lang="en-US" dirty="0" err="1"/>
              <a:t>nmap</a:t>
            </a:r>
            <a:r>
              <a:rPr lang="en-US" dirty="0"/>
              <a:t> tool) Lecture – </a:t>
            </a:r>
            <a:r>
              <a:rPr lang="en-US" dirty="0" smtClean="0"/>
              <a:t>5</a:t>
            </a:r>
            <a:endParaRPr lang="ru-RU" dirty="0" smtClean="0"/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https://news.drweb.ru/show/?i=3320</a:t>
            </a:r>
          </a:p>
          <a:p>
            <a:pPr>
              <a:buAutoNum type="arabicPeriod"/>
            </a:pPr>
            <a:r>
              <a:rPr lang="en-US" dirty="0"/>
              <a:t>https://fb.ru/article/161088/setevyie-chervi-i-zaschita-ot-nih-vidyi-chervey-v-seti</a:t>
            </a:r>
          </a:p>
          <a:p>
            <a:pPr>
              <a:buAutoNum type="arabicPeriod"/>
            </a:pPr>
            <a:r>
              <a:rPr lang="en-US" dirty="0"/>
              <a:t>https://ru.wikipedia.org/wiki/Blaster_(</a:t>
            </a:r>
            <a:r>
              <a:rPr lang="ru-RU" dirty="0" err="1"/>
              <a:t>компьютерный_червь</a:t>
            </a:r>
            <a:r>
              <a:rPr lang="ru-RU" dirty="0" smtClean="0"/>
              <a:t>)</a:t>
            </a:r>
            <a:endParaRPr lang="ru-RU" dirty="0" smtClean="0"/>
          </a:p>
          <a:p>
            <a:pPr>
              <a:buAutoNum type="arabicPeriod"/>
            </a:pPr>
            <a:r>
              <a:rPr lang="ru-RU" u="sng" dirty="0" smtClean="0">
                <a:hlinkClick r:id="rId2"/>
              </a:rPr>
              <a:t>https://www.kommersant.ru/doc/719208</a:t>
            </a:r>
            <a:endParaRPr lang="ru-RU" dirty="0" smtClean="0"/>
          </a:p>
          <a:p>
            <a:pPr>
              <a:buAutoNum type="arabicPeriod"/>
            </a:pPr>
            <a:r>
              <a:rPr lang="ru-RU" u="sng" dirty="0" smtClean="0">
                <a:hlinkClick r:id="rId3"/>
              </a:rPr>
              <a:t>https</a:t>
            </a:r>
            <a:r>
              <a:rPr lang="ru-RU" u="sng" dirty="0">
                <a:hlinkClick r:id="rId3"/>
              </a:rPr>
              <a:t>://</a:t>
            </a:r>
            <a:r>
              <a:rPr lang="ru-RU" u="sng" dirty="0" smtClean="0">
                <a:hlinkClick r:id="rId3"/>
              </a:rPr>
              <a:t>www.anti-malware.ru/software_backdoors#p5</a:t>
            </a:r>
            <a:endParaRPr lang="ru-RU" u="sng" dirty="0" smtClean="0"/>
          </a:p>
          <a:p>
            <a:pPr>
              <a:buFont typeface="Arial" pitchFamily="34" charset="0"/>
              <a:buAutoNum type="arabicPeriod"/>
            </a:pPr>
            <a:r>
              <a:rPr lang="ru-RU" u="sng" dirty="0">
                <a:hlinkClick r:id="rId4"/>
              </a:rPr>
              <a:t>https://habr.com/ru/post/209746</a:t>
            </a:r>
            <a:r>
              <a:rPr lang="ru-RU" u="sng" dirty="0" smtClean="0">
                <a:hlinkClick r:id="rId4"/>
              </a:rPr>
              <a:t>/</a:t>
            </a:r>
            <a:endParaRPr lang="en-US" u="sng" dirty="0" smtClean="0"/>
          </a:p>
          <a:p>
            <a:pPr>
              <a:buFont typeface="Arial" pitchFamily="34" charset="0"/>
              <a:buAutoNum type="arabicPeriod"/>
            </a:pPr>
            <a:r>
              <a:rPr lang="ru-RU" u="sng" dirty="0">
                <a:hlinkClick r:id="rId5"/>
              </a:rPr>
              <a:t>https://</a:t>
            </a:r>
            <a:r>
              <a:rPr lang="ru-RU" u="sng" dirty="0" smtClean="0">
                <a:hlinkClick r:id="rId5"/>
              </a:rPr>
              <a:t>habr.com/ru/post/148151</a:t>
            </a:r>
            <a:r>
              <a:rPr lang="ru-RU" u="sng" dirty="0" smtClean="0">
                <a:hlinkClick r:id="rId5"/>
              </a:rPr>
              <a:t>/</a:t>
            </a:r>
            <a:r>
              <a:rPr lang="ru-RU" u="sng" dirty="0" smtClean="0"/>
              <a:t>, </a:t>
            </a:r>
            <a:r>
              <a:rPr lang="ru-RU" u="sng" dirty="0" smtClean="0">
                <a:hlinkClick r:id="rId6"/>
              </a:rPr>
              <a:t>https</a:t>
            </a:r>
            <a:r>
              <a:rPr lang="ru-RU" u="sng" dirty="0">
                <a:hlinkClick r:id="rId6"/>
              </a:rPr>
              <a:t>://</a:t>
            </a:r>
            <a:r>
              <a:rPr lang="ru-RU" u="sng" dirty="0" smtClean="0">
                <a:hlinkClick r:id="rId6"/>
              </a:rPr>
              <a:t>habr.com/ru/post/130826/</a:t>
            </a:r>
            <a:endParaRPr lang="en-US" u="sng" dirty="0" smtClean="0"/>
          </a:p>
          <a:p>
            <a:pPr>
              <a:buFont typeface="Arial" pitchFamily="34" charset="0"/>
              <a:buAutoNum type="arabicPeriod"/>
            </a:pPr>
            <a:r>
              <a:rPr lang="ru-RU" u="sng" dirty="0" smtClean="0">
                <a:hlinkClick r:id="rId7"/>
              </a:rPr>
              <a:t>https</a:t>
            </a:r>
            <a:r>
              <a:rPr lang="ru-RU" u="sng" dirty="0">
                <a:hlinkClick r:id="rId7"/>
              </a:rPr>
              <a:t>://</a:t>
            </a:r>
            <a:r>
              <a:rPr lang="ru-RU" u="sng" dirty="0" smtClean="0">
                <a:hlinkClick r:id="rId7"/>
              </a:rPr>
              <a:t>docs.microsoft.com/ru-ru/sql/relational-databases/security/sql-injection?view=sql-server-ver15</a:t>
            </a:r>
            <a:endParaRPr lang="ru-RU" u="sng" dirty="0" smtClean="0"/>
          </a:p>
          <a:p>
            <a:pPr>
              <a:buFont typeface="Arial" pitchFamily="34" charset="0"/>
              <a:buAutoNum type="arabicPeriod"/>
            </a:pPr>
            <a:r>
              <a:rPr lang="ru-RU" u="sng" dirty="0">
                <a:hlinkClick r:id="rId8"/>
              </a:rPr>
              <a:t>https://</a:t>
            </a:r>
            <a:r>
              <a:rPr lang="ru-RU" u="sng" dirty="0" smtClean="0">
                <a:hlinkClick r:id="rId8"/>
              </a:rPr>
              <a:t>proglib.io/p/vzlamyvaem-sayty-shpargalka-po-sql-inekciyam-2019-12-21</a:t>
            </a:r>
            <a:endParaRPr lang="ru-RU" dirty="0"/>
          </a:p>
          <a:p>
            <a:pPr>
              <a:buAutoNum type="arabicPeriod"/>
            </a:pPr>
            <a:endParaRPr lang="ru-RU" dirty="0"/>
          </a:p>
          <a:p>
            <a:pPr>
              <a:buAutoNum type="arabicPeriod"/>
            </a:pPr>
            <a:endParaRPr lang="ru-RU" dirty="0" smtClean="0"/>
          </a:p>
          <a:p>
            <a:pPr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08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Метод </a:t>
            </a:r>
            <a:r>
              <a:rPr lang="ru-RU" sz="3600" dirty="0" err="1" smtClean="0"/>
              <a:t>пинга</a:t>
            </a:r>
            <a:r>
              <a:rPr lang="ru-RU" sz="3600" dirty="0" smtClean="0"/>
              <a:t> (</a:t>
            </a:r>
            <a:r>
              <a:rPr lang="en-US" sz="3600" dirty="0" smtClean="0"/>
              <a:t>Ping method)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361950" algn="just">
              <a:buFont typeface="Wingdings" panose="05000000000000000000" pitchFamily="2" charset="2"/>
              <a:buNone/>
              <a:defRPr/>
            </a:pPr>
            <a:r>
              <a:rPr lang="ru-RU" sz="3600" b="1" dirty="0"/>
              <a:t>Метод </a:t>
            </a:r>
            <a:r>
              <a:rPr lang="ru-RU" sz="3600" b="1" dirty="0" err="1"/>
              <a:t>пинга</a:t>
            </a:r>
            <a:r>
              <a:rPr lang="ru-RU" sz="3600" b="1" dirty="0"/>
              <a:t> </a:t>
            </a:r>
            <a:r>
              <a:rPr lang="ru-RU" sz="3600" dirty="0"/>
              <a:t>(</a:t>
            </a:r>
            <a:r>
              <a:rPr lang="en-US" sz="3600" dirty="0"/>
              <a:t>Ping method</a:t>
            </a:r>
            <a:r>
              <a:rPr lang="ru-RU" sz="3600" dirty="0"/>
              <a:t>) использует уловку, заключающуюся в отсылке «</a:t>
            </a:r>
            <a:r>
              <a:rPr lang="en-US" sz="3600" dirty="0"/>
              <a:t>ICMP Echo request</a:t>
            </a:r>
            <a:r>
              <a:rPr lang="ru-RU" sz="3600" dirty="0"/>
              <a:t>» (</a:t>
            </a:r>
            <a:r>
              <a:rPr lang="en-US" sz="3600" dirty="0"/>
              <a:t>Ping </a:t>
            </a:r>
            <a:r>
              <a:rPr lang="ru-RU" sz="3600" dirty="0"/>
              <a:t>запроса) не на MAC-адрес машины, а на ее </a:t>
            </a:r>
            <a:r>
              <a:rPr lang="en-US" sz="3600" dirty="0"/>
              <a:t>IP</a:t>
            </a:r>
            <a:r>
              <a:rPr lang="ru-RU" sz="3600" dirty="0"/>
              <a:t>-адрес. </a:t>
            </a:r>
            <a:endParaRPr lang="ru-RU" sz="3600" dirty="0" smtClean="0"/>
          </a:p>
          <a:p>
            <a:pPr marL="0" indent="361950" algn="just">
              <a:buFont typeface="Wingdings" panose="05000000000000000000" pitchFamily="2" charset="2"/>
              <a:buNone/>
              <a:defRPr/>
            </a:pPr>
            <a:endParaRPr lang="ru-RU" sz="3600" dirty="0"/>
          </a:p>
          <a:p>
            <a:pPr algn="just">
              <a:buFont typeface="+mj-lt"/>
              <a:buAutoNum type="arabicPeriod"/>
              <a:defRPr/>
            </a:pPr>
            <a:r>
              <a:rPr lang="ru-RU" sz="3600" dirty="0"/>
              <a:t>Допустим, хост, который мы подозреваем на использование </a:t>
            </a:r>
            <a:r>
              <a:rPr lang="ru-RU" sz="3600" dirty="0" err="1"/>
              <a:t>сниффера</a:t>
            </a:r>
            <a:r>
              <a:rPr lang="ru-RU" sz="3600" dirty="0"/>
              <a:t>, имеет </a:t>
            </a:r>
            <a:r>
              <a:rPr lang="en-US" sz="3600" dirty="0"/>
              <a:t>IP</a:t>
            </a:r>
            <a:r>
              <a:rPr lang="ru-RU" sz="3600" dirty="0"/>
              <a:t>-адрес 10.1.1.1 и MAC-адрес 00-40-05-A4-79-32.</a:t>
            </a:r>
          </a:p>
          <a:p>
            <a:pPr algn="just">
              <a:buFont typeface="+mj-lt"/>
              <a:buAutoNum type="arabicPeriod"/>
              <a:defRPr/>
            </a:pPr>
            <a:r>
              <a:rPr lang="ru-RU" sz="3600" dirty="0"/>
              <a:t>Вы посылаете «</a:t>
            </a:r>
            <a:r>
              <a:rPr lang="en-US" sz="3600" dirty="0"/>
              <a:t>ICMP Echo request</a:t>
            </a:r>
            <a:r>
              <a:rPr lang="ru-RU" sz="3600" dirty="0"/>
              <a:t>», указав в запросе </a:t>
            </a:r>
            <a:r>
              <a:rPr lang="en-US" sz="3600" dirty="0"/>
              <a:t>IP</a:t>
            </a:r>
            <a:r>
              <a:rPr lang="ru-RU" sz="3600" dirty="0"/>
              <a:t>-адрес подозреваемого хоста и его слегка измененный MAC-адрес, например, 00-40-05-A4-79-33.</a:t>
            </a:r>
          </a:p>
          <a:p>
            <a:pPr algn="just">
              <a:buFont typeface="+mj-lt"/>
              <a:buAutoNum type="arabicPeriod"/>
              <a:defRPr/>
            </a:pPr>
            <a:r>
              <a:rPr lang="ru-RU" sz="3600" dirty="0"/>
              <a:t>Если от хоста получен ответ «</a:t>
            </a:r>
            <a:r>
              <a:rPr lang="en-US" sz="3600" dirty="0"/>
              <a:t>ICMP Echo Reply</a:t>
            </a:r>
            <a:r>
              <a:rPr lang="ru-RU" sz="3600" dirty="0"/>
              <a:t>», это значит что у него не используется фильтр MAC-адресов, т.е. его сетевой адаптер находится в «беспорядочном режиме». Следовательно на данном хосте используется </a:t>
            </a:r>
            <a:r>
              <a:rPr lang="ru-RU" sz="3600" dirty="0" err="1"/>
              <a:t>сниффер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661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Метод </a:t>
            </a:r>
            <a:r>
              <a:rPr lang="en-US" sz="3600" dirty="0"/>
              <a:t>ARP (ARP method)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361950" algn="just">
              <a:buFont typeface="Wingdings" panose="05000000000000000000" pitchFamily="2" charset="2"/>
              <a:buNone/>
              <a:defRPr/>
            </a:pPr>
            <a:r>
              <a:rPr lang="ru-RU" sz="3600" dirty="0"/>
              <a:t>Метод </a:t>
            </a:r>
            <a:r>
              <a:rPr lang="en-US" sz="3600" b="1" dirty="0"/>
              <a:t>ARP </a:t>
            </a:r>
            <a:r>
              <a:rPr lang="ru-RU" sz="3600" dirty="0"/>
              <a:t>(</a:t>
            </a:r>
            <a:r>
              <a:rPr lang="en-US" sz="3600" dirty="0"/>
              <a:t>ARP method</a:t>
            </a:r>
            <a:r>
              <a:rPr lang="ru-RU" sz="3600" dirty="0"/>
              <a:t>) использует уловку, заключающуюся в посылке ложного широковещательного запроса. </a:t>
            </a:r>
            <a:endParaRPr lang="ru-RU" sz="3600" dirty="0" smtClean="0"/>
          </a:p>
          <a:p>
            <a:pPr marL="0" indent="361950" algn="just">
              <a:buFont typeface="Wingdings" panose="05000000000000000000" pitchFamily="2" charset="2"/>
              <a:buNone/>
              <a:defRPr/>
            </a:pPr>
            <a:endParaRPr lang="ru-RU" sz="3600" dirty="0"/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3600" dirty="0"/>
              <a:t>Вы рассылаете широковещательный </a:t>
            </a:r>
            <a:r>
              <a:rPr lang="en-US" sz="3600" dirty="0"/>
              <a:t>ARP</a:t>
            </a:r>
            <a:r>
              <a:rPr lang="ru-RU" sz="3600" dirty="0"/>
              <a:t>-запрос, где вместо широковещательного адреса «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</a:t>
            </a:r>
            <a:r>
              <a:rPr lang="en-US" sz="3600" b="1" dirty="0"/>
              <a:t>F</a:t>
            </a:r>
            <a:r>
              <a:rPr lang="ru-RU" sz="3600" dirty="0"/>
              <a:t>» указан адрес «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FF</a:t>
            </a:r>
            <a:r>
              <a:rPr lang="ru-RU" sz="3600" dirty="0"/>
              <a:t>:</a:t>
            </a:r>
            <a:r>
              <a:rPr lang="en-US" sz="3600" dirty="0"/>
              <a:t>F</a:t>
            </a:r>
            <a:r>
              <a:rPr lang="en-US" sz="3600" b="1" dirty="0"/>
              <a:t>E</a:t>
            </a:r>
            <a:r>
              <a:rPr lang="ru-RU" sz="3600" dirty="0"/>
              <a:t>» (ложный широковещательный адрес, из которого вычли один бит). 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3600" dirty="0"/>
              <a:t>Поскольку адрес не является широковещательным, теоретически ни один из хостов не должен ответить на такой запрос.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3600" dirty="0"/>
              <a:t>Но хост (A), на котором запущен </a:t>
            </a:r>
            <a:r>
              <a:rPr lang="ru-RU" sz="3600" dirty="0" err="1"/>
              <a:t>сниффер</a:t>
            </a:r>
            <a:r>
              <a:rPr lang="ru-RU" sz="3600" dirty="0"/>
              <a:t>, сравнив </a:t>
            </a:r>
            <a:r>
              <a:rPr lang="en-US" sz="3600" dirty="0"/>
              <a:t>IP</a:t>
            </a:r>
            <a:r>
              <a:rPr lang="ru-RU" sz="3600" dirty="0"/>
              <a:t>-адрес в запросе со своим </a:t>
            </a:r>
            <a:r>
              <a:rPr lang="en-US" sz="3600" dirty="0"/>
              <a:t>IP</a:t>
            </a:r>
            <a:r>
              <a:rPr lang="ru-RU" sz="3600" dirty="0"/>
              <a:t>-адресом, пошлет ответ </a:t>
            </a:r>
            <a:r>
              <a:rPr lang="en-US" sz="3600" dirty="0"/>
              <a:t>ARP</a:t>
            </a:r>
            <a:r>
              <a:rPr lang="ru-RU" sz="3600" dirty="0"/>
              <a:t>-</a:t>
            </a:r>
            <a:r>
              <a:rPr lang="en-US" sz="3600" dirty="0"/>
              <a:t>reply</a:t>
            </a:r>
            <a:r>
              <a:rPr lang="ru-RU" sz="3600" dirty="0"/>
              <a:t>. Таким образом, хост (A) выдаст, что он прослушивает весь сетевой трафик. </a:t>
            </a:r>
          </a:p>
        </p:txBody>
      </p:sp>
    </p:spTree>
    <p:extLst>
      <p:ext uri="{BB962C8B-B14F-4D97-AF65-F5344CB8AC3E}">
        <p14:creationId xmlns:p14="http://schemas.microsoft.com/office/powerpoint/2010/main" val="7952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Антиснифферы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err="1"/>
              <a:t>Антиснифферы</a:t>
            </a:r>
            <a:r>
              <a:rPr lang="ru-RU" sz="2800" dirty="0"/>
              <a:t> — аппаратные или программные средства, которые помогают распознать </a:t>
            </a:r>
            <a:r>
              <a:rPr lang="ru-RU" sz="2800" dirty="0" err="1"/>
              <a:t>снифферы</a:t>
            </a:r>
            <a:r>
              <a:rPr lang="ru-RU" sz="2800" dirty="0"/>
              <a:t>. Принцип работы </a:t>
            </a:r>
            <a:r>
              <a:rPr lang="ru-RU" sz="2800" dirty="0" err="1"/>
              <a:t>антисниффера</a:t>
            </a:r>
            <a:r>
              <a:rPr lang="ru-RU" sz="2800" dirty="0"/>
              <a:t> заключается в измерении времени реагирования хостов на сетевые запросы и определении, не приходится ли хостам обрабатывать «лишний» трафик.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b="1" dirty="0" smtClean="0"/>
              <a:t>Программы</a:t>
            </a:r>
            <a:r>
              <a:rPr lang="ru-RU" sz="2800" dirty="0"/>
              <a:t>: </a:t>
            </a:r>
            <a:r>
              <a:rPr lang="ru-RU" sz="2800" dirty="0" err="1"/>
              <a:t>AntiSniff</a:t>
            </a:r>
            <a:r>
              <a:rPr lang="ru-RU" sz="2800" dirty="0"/>
              <a:t>, </a:t>
            </a:r>
            <a:r>
              <a:rPr lang="ru-RU" sz="2800" dirty="0" err="1" smtClean="0"/>
              <a:t>PromiScan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Однако </a:t>
            </a:r>
            <a:r>
              <a:rPr lang="ru-RU" sz="2800" b="1" dirty="0"/>
              <a:t>наиболее эффективной мерой</a:t>
            </a:r>
            <a:r>
              <a:rPr lang="ru-RU" sz="2800" dirty="0"/>
              <a:t>, по мнению ряда специалистов, будет просто </a:t>
            </a:r>
            <a:r>
              <a:rPr lang="ru-RU" sz="2800" b="1" dirty="0"/>
              <a:t>сделать работу </a:t>
            </a:r>
            <a:r>
              <a:rPr lang="ru-RU" sz="2800" b="1" dirty="0" err="1"/>
              <a:t>снифферов</a:t>
            </a:r>
            <a:r>
              <a:rPr lang="ru-RU" sz="2800" b="1" dirty="0"/>
              <a:t> бессмысленной</a:t>
            </a:r>
            <a:r>
              <a:rPr lang="ru-RU" sz="2800" dirty="0"/>
              <a:t> – зашифровать трафик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93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6317</TotalTime>
  <Words>2360</Words>
  <Application>Microsoft Office PowerPoint</Application>
  <PresentationFormat>Экран (4:3)</PresentationFormat>
  <Paragraphs>434</Paragraphs>
  <Slides>65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71" baseType="lpstr">
      <vt:lpstr>Arial</vt:lpstr>
      <vt:lpstr>Calibri</vt:lpstr>
      <vt:lpstr>Times New Roman</vt:lpstr>
      <vt:lpstr>Wingdings</vt:lpstr>
      <vt:lpstr>Тема Office</vt:lpstr>
      <vt:lpstr>Visio</vt:lpstr>
      <vt:lpstr>Защита информации в компьютерных сетях</vt:lpstr>
      <vt:lpstr>Примеры сетевых атак. Прослушивание сетевого трафика. Посредничество.</vt:lpstr>
      <vt:lpstr>Прослушивание сетевого трафика</vt:lpstr>
      <vt:lpstr>Примеры прослушивания сетей</vt:lpstr>
      <vt:lpstr>Снифферы общего вида</vt:lpstr>
      <vt:lpstr>Способы защиты от снифферов и их выявление</vt:lpstr>
      <vt:lpstr>Метод пинга (Ping method)</vt:lpstr>
      <vt:lpstr>Метод ARP (ARP method) </vt:lpstr>
      <vt:lpstr>Антиснифферы</vt:lpstr>
      <vt:lpstr>Спуфинг. ARP-Spoofing</vt:lpstr>
      <vt:lpstr>ARP-таблица</vt:lpstr>
      <vt:lpstr>Работа ARP протокола</vt:lpstr>
      <vt:lpstr>ARP Spoofing</vt:lpstr>
      <vt:lpstr>Реализация атаки ARP Spoofing</vt:lpstr>
      <vt:lpstr>«Отравление кэша»</vt:lpstr>
      <vt:lpstr>ARP spoofing</vt:lpstr>
      <vt:lpstr>Защита от ARP-спуффинга</vt:lpstr>
      <vt:lpstr>Проверка обратного пути (Reverse path check, RPC)</vt:lpstr>
      <vt:lpstr>Примеры методов посредничества</vt:lpstr>
      <vt:lpstr>Подделка TCP-сегмента</vt:lpstr>
      <vt:lpstr>Подделка TCP-сегмента</vt:lpstr>
      <vt:lpstr>Повторение TCP-сегментов</vt:lpstr>
      <vt:lpstr>Сброс TCP-соединения</vt:lpstr>
      <vt:lpstr>Противодействие «посредничеству»</vt:lpstr>
      <vt:lpstr>Атаки типа «отказ в доступе»</vt:lpstr>
      <vt:lpstr>Классификация атак типа отказ в обслуживании</vt:lpstr>
      <vt:lpstr>Атаки, основанные на насыщении полосы пропускания</vt:lpstr>
      <vt:lpstr>Атаки, основанные  на недостатке ресурсов жертвы </vt:lpstr>
      <vt:lpstr>Атаки, основанные  на ошибках в программном коде</vt:lpstr>
      <vt:lpstr>Ping-смерти (Ping of death)</vt:lpstr>
      <vt:lpstr>Атака IP-фрагментация</vt:lpstr>
      <vt:lpstr>Способы защиты от DoS атак</vt:lpstr>
      <vt:lpstr>Проникновение в компьютерные сети</vt:lpstr>
      <vt:lpstr>Парольные атаки </vt:lpstr>
      <vt:lpstr>Использование уязвимостей программных кодов</vt:lpstr>
      <vt:lpstr>Нарушения  защиты оперативной памяти</vt:lpstr>
      <vt:lpstr>Уязвимости контроля вводимых данных</vt:lpstr>
      <vt:lpstr>Эксплойты</vt:lpstr>
      <vt:lpstr>Эксплойты</vt:lpstr>
      <vt:lpstr>Внедрение вредоносных программ</vt:lpstr>
      <vt:lpstr>Троянские программы (Trojans)</vt:lpstr>
      <vt:lpstr>Сетевые черви (worm) </vt:lpstr>
      <vt:lpstr>Экспансия червя в сети</vt:lpstr>
      <vt:lpstr>Вирусы</vt:lpstr>
      <vt:lpstr>Скрытые коммуникации и скрытые каналы</vt:lpstr>
      <vt:lpstr>Скрытые коммуникации и скрытые каналы</vt:lpstr>
      <vt:lpstr>Скрытый временной канал</vt:lpstr>
      <vt:lpstr>Стеганография</vt:lpstr>
      <vt:lpstr>Скрытые коммуникации. Пример</vt:lpstr>
      <vt:lpstr>Программные закладки</vt:lpstr>
      <vt:lpstr>Программная закладка в  ОАО «Татнефть»</vt:lpstr>
      <vt:lpstr>Программные закладки. Способы защиты</vt:lpstr>
      <vt:lpstr>Аппаратные закладки</vt:lpstr>
      <vt:lpstr>Эдвард Сноуден и аппаратные закладки ЦРУ/АНБ</vt:lpstr>
      <vt:lpstr>SQL Инъекция </vt:lpstr>
      <vt:lpstr>Основные принципы действия атаки</vt:lpstr>
      <vt:lpstr>Основные принципы действия атаки</vt:lpstr>
      <vt:lpstr>Основные типы SQL инъекций</vt:lpstr>
      <vt:lpstr>Защита от SQL инъекций</vt:lpstr>
      <vt:lpstr>Сканирование компьютерных сетей</vt:lpstr>
      <vt:lpstr>Сканирование компьютерных сетей</vt:lpstr>
      <vt:lpstr>Сканирование сети и портов </vt:lpstr>
      <vt:lpstr>Сканирование портов</vt:lpstr>
      <vt:lpstr>Методы защиты от сканирования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Галимова Рузиля Айдаровна</dc:creator>
  <cp:lastModifiedBy>AMP</cp:lastModifiedBy>
  <cp:revision>166</cp:revision>
  <dcterms:created xsi:type="dcterms:W3CDTF">2020-09-07T06:27:49Z</dcterms:created>
  <dcterms:modified xsi:type="dcterms:W3CDTF">2021-01-05T15:48:45Z</dcterms:modified>
</cp:coreProperties>
</file>