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sldIdLst>
    <p:sldId id="256" r:id="rId2"/>
    <p:sldId id="305" r:id="rId3"/>
    <p:sldId id="306" r:id="rId4"/>
    <p:sldId id="307" r:id="rId5"/>
    <p:sldId id="308" r:id="rId6"/>
    <p:sldId id="309" r:id="rId7"/>
    <p:sldId id="310" r:id="rId8"/>
    <p:sldId id="311" r:id="rId9"/>
    <p:sldId id="312" r:id="rId10"/>
    <p:sldId id="313" r:id="rId11"/>
    <p:sldId id="314" r:id="rId12"/>
    <p:sldId id="315" r:id="rId13"/>
    <p:sldId id="316" r:id="rId14"/>
    <p:sldId id="317" r:id="rId15"/>
    <p:sldId id="318" r:id="rId16"/>
    <p:sldId id="319" r:id="rId17"/>
    <p:sldId id="320" r:id="rId18"/>
    <p:sldId id="321" r:id="rId19"/>
    <p:sldId id="322" r:id="rId20"/>
    <p:sldId id="323" r:id="rId21"/>
    <p:sldId id="324" r:id="rId22"/>
    <p:sldId id="325" r:id="rId23"/>
    <p:sldId id="326" r:id="rId24"/>
    <p:sldId id="327" r:id="rId25"/>
    <p:sldId id="328" r:id="rId26"/>
    <p:sldId id="329" r:id="rId27"/>
    <p:sldId id="330" r:id="rId28"/>
    <p:sldId id="331" r:id="rId29"/>
    <p:sldId id="332" r:id="rId30"/>
    <p:sldId id="333" r:id="rId31"/>
    <p:sldId id="334" r:id="rId32"/>
    <p:sldId id="335" r:id="rId33"/>
    <p:sldId id="336" r:id="rId34"/>
    <p:sldId id="337" r:id="rId35"/>
    <p:sldId id="338" r:id="rId36"/>
    <p:sldId id="339" r:id="rId37"/>
    <p:sldId id="340" r:id="rId38"/>
    <p:sldId id="341" r:id="rId39"/>
    <p:sldId id="342" r:id="rId40"/>
    <p:sldId id="343" r:id="rId41"/>
    <p:sldId id="284" r:id="rId4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MP" initials="A" lastIdx="1" clrIdx="0">
    <p:extLst>
      <p:ext uri="{19B8F6BF-5375-455C-9EA6-DF929625EA0E}">
        <p15:presenceInfo xmlns:p15="http://schemas.microsoft.com/office/powerpoint/2012/main" userId="AMP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118" autoAdjust="0"/>
    <p:restoredTop sz="94660"/>
  </p:normalViewPr>
  <p:slideViewPr>
    <p:cSldViewPr>
      <p:cViewPr varScale="1">
        <p:scale>
          <a:sx n="66" d="100"/>
          <a:sy n="66" d="100"/>
        </p:scale>
        <p:origin x="90" y="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A9D9AE-7870-4995-981B-0B2E4707BDD0}" type="datetimeFigureOut">
              <a:rPr lang="ru-RU" smtClean="0"/>
              <a:t>вт 05.01.21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A36875-E477-4C78-A719-7C70A50D3E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6673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05.01.21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05.01.21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05.01.21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05.01.21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05.01.21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05.01.21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05.01.21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05.01.21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05.01.21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05.01.21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05.01.21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вт 05.01.21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aypal.com/" TargetMode="Externa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peypal.com/" TargetMode="Externa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aspersky.ru/blog/attack-on-dyn-explained/13471/" TargetMode="External"/><Relationship Id="rId2" Type="http://schemas.openxmlformats.org/officeDocument/2006/relationships/hyperlink" Target="https://habr.com/ru/company/vdsina/blog/512992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132856"/>
            <a:ext cx="7772400" cy="1470025"/>
          </a:xfrm>
        </p:spPr>
        <p:txBody>
          <a:bodyPr/>
          <a:lstStyle/>
          <a:p>
            <a:r>
              <a:rPr lang="ru-RU" dirty="0"/>
              <a:t>Защита информации в компьютерных сетях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к.т.н., доцент </a:t>
            </a:r>
            <a:r>
              <a:rPr lang="ru-RU" dirty="0" smtClean="0"/>
              <a:t>кафедры </a:t>
            </a:r>
            <a:r>
              <a:rPr lang="ru-RU" dirty="0"/>
              <a:t>СИБ Ахметвалеев Амир </a:t>
            </a:r>
            <a:r>
              <a:rPr lang="ru-RU" dirty="0" smtClean="0"/>
              <a:t>Муратович</a:t>
            </a:r>
            <a:endParaRPr lang="ru-RU" dirty="0"/>
          </a:p>
          <a:p>
            <a:r>
              <a:rPr lang="en-US" dirty="0"/>
              <a:t>e-mail: </a:t>
            </a:r>
            <a:r>
              <a:rPr lang="en-US" dirty="0" smtClean="0"/>
              <a:t>Amir.Akhmetvaleev@gmail.com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5283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Протоколы </a:t>
            </a:r>
            <a:r>
              <a:rPr lang="en-US" dirty="0"/>
              <a:t>TCP </a:t>
            </a:r>
            <a:r>
              <a:rPr lang="ru-RU" dirty="0"/>
              <a:t>и </a:t>
            </a:r>
            <a:r>
              <a:rPr lang="en-US" dirty="0"/>
              <a:t>UDP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</a:t>
            </a:r>
            <a:r>
              <a:rPr lang="en-US" dirty="0" smtClean="0"/>
              <a:t>3</a:t>
            </a:r>
            <a:endParaRPr lang="ru-RU" dirty="0"/>
          </a:p>
        </p:txBody>
      </p:sp>
      <p:pic>
        <p:nvPicPr>
          <p:cNvPr id="5122" name="Picture 2" descr="TCP и UDP – такое разное установление соединения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024380"/>
            <a:ext cx="8229600" cy="3677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791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Протоколы </a:t>
            </a:r>
            <a:r>
              <a:rPr lang="en-US" dirty="0"/>
              <a:t>TCP </a:t>
            </a:r>
            <a:r>
              <a:rPr lang="ru-RU" dirty="0"/>
              <a:t>и </a:t>
            </a:r>
            <a:r>
              <a:rPr lang="en-US" dirty="0"/>
              <a:t>UDP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</a:t>
            </a:r>
            <a:r>
              <a:rPr lang="en-US" dirty="0" smtClean="0"/>
              <a:t>3</a:t>
            </a:r>
            <a:endParaRPr lang="ru-RU" dirty="0"/>
          </a:p>
        </p:txBody>
      </p:sp>
      <p:pic>
        <p:nvPicPr>
          <p:cNvPr id="6146" name="Picture 2" descr="Список портов TCP и UDP - презентация онлайн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0757" y="1600200"/>
            <a:ext cx="6042485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289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Протоколы </a:t>
            </a:r>
            <a:r>
              <a:rPr lang="en-US" dirty="0"/>
              <a:t>TCP </a:t>
            </a:r>
            <a:r>
              <a:rPr lang="ru-RU" dirty="0"/>
              <a:t>и </a:t>
            </a:r>
            <a:r>
              <a:rPr lang="en-US" dirty="0"/>
              <a:t>UDP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</a:t>
            </a:r>
            <a:r>
              <a:rPr lang="en-US" dirty="0" smtClean="0"/>
              <a:t>3</a:t>
            </a:r>
            <a:endParaRPr lang="ru-RU" dirty="0"/>
          </a:p>
        </p:txBody>
      </p:sp>
      <p:pic>
        <p:nvPicPr>
          <p:cNvPr id="7170" name="Picture 2" descr="Рукопожатие TCP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345" y="1600200"/>
            <a:ext cx="7309309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1754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Протоколы маршрутизации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</a:t>
            </a:r>
            <a:r>
              <a:rPr lang="en-US" dirty="0" smtClean="0"/>
              <a:t>3</a:t>
            </a:r>
            <a:endParaRPr lang="ru-RU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35278" y="1604387"/>
            <a:ext cx="7673444" cy="5035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949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Протоколы маршрутизации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</a:t>
            </a:r>
            <a:r>
              <a:rPr lang="en-US" dirty="0" smtClean="0"/>
              <a:t>3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внутренние </a:t>
            </a:r>
            <a:r>
              <a:rPr lang="ru-RU" dirty="0"/>
              <a:t>протоколы маршрутизации – </a:t>
            </a:r>
            <a:r>
              <a:rPr lang="en-US" dirty="0"/>
              <a:t>Interior Gateway Protocol</a:t>
            </a:r>
            <a:r>
              <a:rPr lang="ru-RU" dirty="0"/>
              <a:t>, </a:t>
            </a:r>
            <a:r>
              <a:rPr lang="en-US" dirty="0" smtClean="0"/>
              <a:t>IGP</a:t>
            </a:r>
            <a:endParaRPr lang="ru-RU" dirty="0" smtClean="0"/>
          </a:p>
          <a:p>
            <a:r>
              <a:rPr lang="ru-RU" dirty="0"/>
              <a:t>внешние протоколы маршрутизации – </a:t>
            </a:r>
            <a:r>
              <a:rPr lang="en-US" dirty="0"/>
              <a:t>Exterior Gateway Protocol</a:t>
            </a:r>
            <a:r>
              <a:rPr lang="ru-RU" dirty="0"/>
              <a:t>, </a:t>
            </a:r>
            <a:r>
              <a:rPr lang="en-US" dirty="0" smtClean="0"/>
              <a:t>EGP</a:t>
            </a:r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Уязвимое место - </a:t>
            </a:r>
            <a:r>
              <a:rPr lang="ru-RU" dirty="0"/>
              <a:t>процесс построения таблицы маршрутизации</a:t>
            </a:r>
          </a:p>
        </p:txBody>
      </p:sp>
    </p:spTree>
    <p:extLst>
      <p:ext uri="{BB962C8B-B14F-4D97-AF65-F5344CB8AC3E}">
        <p14:creationId xmlns:p14="http://schemas.microsoft.com/office/powerpoint/2010/main" val="2006356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Протокол </a:t>
            </a:r>
            <a:r>
              <a:rPr lang="en-US" dirty="0"/>
              <a:t>ICMP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</a:t>
            </a:r>
            <a:r>
              <a:rPr lang="en-US" dirty="0" smtClean="0"/>
              <a:t>3</a:t>
            </a:r>
            <a:endParaRPr lang="ru-RU" dirty="0"/>
          </a:p>
        </p:txBody>
      </p:sp>
      <p:pic>
        <p:nvPicPr>
          <p:cNvPr id="8194" name="Picture 2" descr="ICMP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4154" y="1441350"/>
            <a:ext cx="5315692" cy="2295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forum.huawei.com/enterprise/ru/data/attachment/forum/201910/29/220304fpzdu1uvy7xrv3k3.png?%D0%9F%D0%BE%D0%BB%D1%8F%20ICMP%20%C2%AB%D0%A2%D0%B8%D0%BF%C2%BB%20%D0%B8%20%C2%AB%D0%9A%D0%BE%D0%B4%C2%B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9300" y="3933056"/>
            <a:ext cx="5105400" cy="2733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8327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Протокол </a:t>
            </a:r>
            <a:r>
              <a:rPr lang="en-US" dirty="0"/>
              <a:t>ICMP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</a:t>
            </a:r>
            <a:r>
              <a:rPr lang="en-US" dirty="0" smtClean="0"/>
              <a:t>3</a:t>
            </a:r>
            <a:endParaRPr lang="ru-RU" dirty="0"/>
          </a:p>
        </p:txBody>
      </p:sp>
      <p:pic>
        <p:nvPicPr>
          <p:cNvPr id="9218" name="Picture 2" descr="https://lectures.net.ru/i/tcpip/5_1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411" y="2276872"/>
            <a:ext cx="7538389" cy="3320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276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Протокол </a:t>
            </a:r>
            <a:r>
              <a:rPr lang="en-US" dirty="0" smtClean="0"/>
              <a:t>DNS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</a:t>
            </a:r>
            <a:r>
              <a:rPr lang="en-US" dirty="0" smtClean="0"/>
              <a:t>3</a:t>
            </a:r>
            <a:endParaRPr lang="ru-RU" dirty="0"/>
          </a:p>
        </p:txBody>
      </p:sp>
      <p:pic>
        <p:nvPicPr>
          <p:cNvPr id="11266" name="Picture 2" descr="https://cf.ppt-online.org/files1/slide/x/x3RSos714UpKaWtdNyVCQ5MbmFYTi26u9HJchkXPZv/slide-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214" y="1596699"/>
            <a:ext cx="8268724" cy="4635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4862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Протокол </a:t>
            </a:r>
            <a:r>
              <a:rPr lang="en-US" dirty="0"/>
              <a:t>DNS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</a:t>
            </a:r>
            <a:r>
              <a:rPr lang="en-US" dirty="0" smtClean="0"/>
              <a:t>3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95736" y="1268760"/>
            <a:ext cx="4749666" cy="517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35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Протокол </a:t>
            </a:r>
            <a:r>
              <a:rPr lang="en-US" dirty="0"/>
              <a:t>DNS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</a:t>
            </a:r>
            <a:r>
              <a:rPr lang="en-US" dirty="0" smtClean="0"/>
              <a:t>3</a:t>
            </a:r>
            <a:endParaRPr lang="ru-RU" dirty="0"/>
          </a:p>
        </p:txBody>
      </p:sp>
      <p:pic>
        <p:nvPicPr>
          <p:cNvPr id="10242" name="Picture 2" descr="https://i.ytimg.com/vi/vUOGpS5y3fY/maxresdefault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922" y="1600200"/>
            <a:ext cx="8046156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9464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Сетевые уязвимости</a:t>
            </a:r>
            <a:r>
              <a:rPr lang="ru-RU" dirty="0" smtClean="0"/>
              <a:t>,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>угрозы и атаки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</a:t>
            </a:r>
            <a:r>
              <a:rPr lang="en-US" dirty="0" smtClean="0"/>
              <a:t>3</a:t>
            </a:r>
            <a:endParaRPr lang="ru-RU" dirty="0"/>
          </a:p>
        </p:txBody>
      </p:sp>
      <p:pic>
        <p:nvPicPr>
          <p:cNvPr id="2050" name="Picture 2" descr="https://www.newnets.ru/upload/iblock/d30/lan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136" y="1602304"/>
            <a:ext cx="7495727" cy="499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6855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</a:t>
            </a:r>
            <a:r>
              <a:rPr lang="en-US" dirty="0" smtClean="0"/>
              <a:t>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какой элемент сети </a:t>
            </a:r>
            <a:r>
              <a:rPr lang="ru-RU" dirty="0" smtClean="0"/>
              <a:t>атакуется?</a:t>
            </a:r>
          </a:p>
          <a:p>
            <a:r>
              <a:rPr lang="ru-RU" dirty="0"/>
              <a:t>какой протокол используется для </a:t>
            </a:r>
            <a:r>
              <a:rPr lang="ru-RU" dirty="0" smtClean="0"/>
              <a:t>атаки?</a:t>
            </a:r>
          </a:p>
          <a:p>
            <a:r>
              <a:rPr lang="ru-RU" dirty="0"/>
              <a:t>происходит ли взлом используемого в атаке </a:t>
            </a:r>
            <a:r>
              <a:rPr lang="ru-RU" dirty="0" smtClean="0"/>
              <a:t>протокола?</a:t>
            </a:r>
          </a:p>
          <a:p>
            <a:r>
              <a:rPr lang="ru-RU" dirty="0"/>
              <a:t>на исчерпание какого типа ресурсов направлена </a:t>
            </a:r>
            <a:r>
              <a:rPr lang="ru-RU" dirty="0" smtClean="0"/>
              <a:t>атака?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913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Классификация атак</a:t>
            </a:r>
            <a:br>
              <a:rPr lang="ru-RU" dirty="0" smtClean="0"/>
            </a:br>
            <a:r>
              <a:rPr lang="ru-RU" dirty="0" smtClean="0"/>
              <a:t>и их основные типы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3600" dirty="0"/>
          </a:p>
          <a:p>
            <a:pPr marL="0" indent="0" algn="ctr">
              <a:buNone/>
            </a:pPr>
            <a:r>
              <a:rPr lang="ru-RU" sz="3600" b="1" dirty="0" smtClean="0"/>
              <a:t>Характерные </a:t>
            </a:r>
            <a:r>
              <a:rPr lang="ru-RU" sz="3600" b="1" dirty="0"/>
              <a:t>особенности сетевых </a:t>
            </a:r>
            <a:r>
              <a:rPr lang="ru-RU" sz="3600" b="1" dirty="0" smtClean="0"/>
              <a:t>атак:</a:t>
            </a:r>
          </a:p>
          <a:p>
            <a:r>
              <a:rPr lang="ru-RU" sz="3600" dirty="0" smtClean="0"/>
              <a:t>для распределенных корпоративных систем – удаленные атаки;</a:t>
            </a:r>
          </a:p>
          <a:p>
            <a:r>
              <a:rPr lang="ru-RU" sz="3600" dirty="0"/>
              <a:t>для локальных сетей –</a:t>
            </a:r>
            <a:r>
              <a:rPr lang="ru-RU" sz="3600" dirty="0" smtClean="0"/>
              <a:t> </a:t>
            </a:r>
            <a:r>
              <a:rPr lang="ru-RU" sz="3600" dirty="0"/>
              <a:t>нарушения зарегистрированных пользователей</a:t>
            </a:r>
          </a:p>
        </p:txBody>
      </p:sp>
    </p:spTree>
    <p:extLst>
      <p:ext uri="{BB962C8B-B14F-4D97-AF65-F5344CB8AC3E}">
        <p14:creationId xmlns:p14="http://schemas.microsoft.com/office/powerpoint/2010/main" val="2829723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Классификация </a:t>
            </a:r>
            <a:r>
              <a:rPr lang="ru-RU" sz="3600" dirty="0" smtClean="0"/>
              <a:t>атак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№3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/>
              <a:t>По </a:t>
            </a:r>
            <a:r>
              <a:rPr lang="ru-RU" sz="3600" b="1" dirty="0"/>
              <a:t>характеру сетевые атаки могут быть</a:t>
            </a:r>
            <a:r>
              <a:rPr lang="ru-RU" sz="3600" b="1" dirty="0" smtClean="0"/>
              <a:t>:</a:t>
            </a:r>
          </a:p>
          <a:p>
            <a:pPr marL="457200" indent="-457200" algn="just">
              <a:spcBef>
                <a:spcPct val="50000"/>
              </a:spcBef>
              <a:buFont typeface="Wingdings" panose="05000000000000000000" pitchFamily="2" charset="2"/>
              <a:buAutoNum type="arabicPeriod"/>
            </a:pPr>
            <a:r>
              <a:rPr lang="ru-RU" altLang="ru-RU" sz="3600" dirty="0"/>
              <a:t>Пассивными </a:t>
            </a:r>
            <a:r>
              <a:rPr lang="ru-RU" altLang="ru-RU" sz="3600" dirty="0" smtClean="0"/>
              <a:t>– не оказывают </a:t>
            </a:r>
            <a:r>
              <a:rPr lang="ru-RU" altLang="ru-RU" sz="3600" dirty="0"/>
              <a:t>влияния на работу </a:t>
            </a:r>
            <a:r>
              <a:rPr lang="ru-RU" altLang="ru-RU" sz="3600" dirty="0" smtClean="0"/>
              <a:t>системы;</a:t>
            </a:r>
          </a:p>
          <a:p>
            <a:pPr marL="457200" indent="-457200" algn="just">
              <a:spcBef>
                <a:spcPct val="50000"/>
              </a:spcBef>
              <a:buFont typeface="Wingdings" panose="05000000000000000000" pitchFamily="2" charset="2"/>
              <a:buAutoNum type="arabicPeriod"/>
            </a:pPr>
            <a:r>
              <a:rPr lang="ru-RU" altLang="ru-RU" sz="3600" dirty="0" smtClean="0"/>
              <a:t>Активными – воздействуют </a:t>
            </a:r>
            <a:r>
              <a:rPr lang="ru-RU" altLang="ru-RU" sz="3600" dirty="0"/>
              <a:t>на компоненты </a:t>
            </a:r>
            <a:r>
              <a:rPr lang="ru-RU" altLang="ru-RU" sz="3600" dirty="0" smtClean="0"/>
              <a:t>системы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306793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Основные типы атак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№3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отказ </a:t>
            </a:r>
            <a:r>
              <a:rPr lang="ru-RU" sz="2400" dirty="0"/>
              <a:t>в обслуживании;</a:t>
            </a:r>
          </a:p>
          <a:p>
            <a:r>
              <a:rPr lang="ru-RU" sz="2400" dirty="0" err="1" smtClean="0"/>
              <a:t>спуфинг</a:t>
            </a:r>
            <a:r>
              <a:rPr lang="ru-RU" sz="2400" dirty="0" smtClean="0"/>
              <a:t> </a:t>
            </a:r>
            <a:r>
              <a:rPr lang="ru-RU" sz="2400" dirty="0"/>
              <a:t>(подмена доверенного субъекта);</a:t>
            </a:r>
          </a:p>
          <a:p>
            <a:r>
              <a:rPr lang="ru-RU" sz="2400" dirty="0" smtClean="0"/>
              <a:t>вредоносные </a:t>
            </a:r>
            <a:r>
              <a:rPr lang="ru-RU" sz="2400" dirty="0"/>
              <a:t>программы;</a:t>
            </a:r>
          </a:p>
          <a:p>
            <a:r>
              <a:rPr lang="ru-RU" sz="2400" dirty="0" err="1" smtClean="0"/>
              <a:t>фишинг</a:t>
            </a:r>
            <a:r>
              <a:rPr lang="ru-RU" sz="2400" dirty="0"/>
              <a:t>;</a:t>
            </a:r>
          </a:p>
          <a:p>
            <a:r>
              <a:rPr lang="ru-RU" sz="2400" dirty="0" smtClean="0"/>
              <a:t>кража </a:t>
            </a:r>
            <a:r>
              <a:rPr lang="ru-RU" sz="2400" dirty="0"/>
              <a:t>личности;</a:t>
            </a:r>
          </a:p>
          <a:p>
            <a:r>
              <a:rPr lang="ru-RU" sz="2400" dirty="0" smtClean="0"/>
              <a:t>сетевая </a:t>
            </a:r>
            <a:r>
              <a:rPr lang="ru-RU" sz="2400" dirty="0"/>
              <a:t>разведка;</a:t>
            </a:r>
          </a:p>
          <a:p>
            <a:r>
              <a:rPr lang="ru-RU" sz="2400" dirty="0" smtClean="0"/>
              <a:t>подслушивание </a:t>
            </a:r>
            <a:r>
              <a:rPr lang="ru-RU" sz="2400" dirty="0"/>
              <a:t>(</a:t>
            </a:r>
            <a:r>
              <a:rPr lang="ru-RU" sz="2400" dirty="0" err="1"/>
              <a:t>сниффинг</a:t>
            </a:r>
            <a:r>
              <a:rPr lang="ru-RU" sz="2400" dirty="0"/>
              <a:t>, </a:t>
            </a:r>
            <a:r>
              <a:rPr lang="en-US" sz="2400" dirty="0"/>
              <a:t>sniffing</a:t>
            </a:r>
            <a:r>
              <a:rPr lang="ru-RU" sz="2400" dirty="0"/>
              <a:t>);</a:t>
            </a:r>
          </a:p>
          <a:p>
            <a:r>
              <a:rPr lang="ru-RU" sz="2400" dirty="0" smtClean="0"/>
              <a:t>посредничество</a:t>
            </a:r>
            <a:r>
              <a:rPr lang="ru-RU" sz="2400" dirty="0"/>
              <a:t>;</a:t>
            </a:r>
          </a:p>
          <a:p>
            <a:r>
              <a:rPr lang="ru-RU" sz="2400" dirty="0" smtClean="0"/>
              <a:t>перехват </a:t>
            </a:r>
            <a:r>
              <a:rPr lang="ru-RU" sz="2400" dirty="0"/>
              <a:t>сеанса (</a:t>
            </a:r>
            <a:r>
              <a:rPr lang="en-US" sz="2400" dirty="0"/>
              <a:t>session hijacking</a:t>
            </a:r>
            <a:r>
              <a:rPr lang="ru-RU" sz="2400" dirty="0"/>
              <a:t>);</a:t>
            </a:r>
          </a:p>
          <a:p>
            <a:r>
              <a:rPr lang="ru-RU" sz="2400" dirty="0" smtClean="0"/>
              <a:t>парольные </a:t>
            </a:r>
            <a:r>
              <a:rPr lang="ru-RU" sz="2400" dirty="0"/>
              <a:t>атаки;</a:t>
            </a:r>
          </a:p>
          <a:p>
            <a:r>
              <a:rPr lang="ru-RU" sz="2400" dirty="0" smtClean="0"/>
              <a:t>атаки </a:t>
            </a:r>
            <a:r>
              <a:rPr lang="ru-RU" sz="2400" dirty="0"/>
              <a:t>на уровне </a:t>
            </a:r>
            <a:r>
              <a:rPr lang="ru-RU" sz="2400" dirty="0" smtClean="0"/>
              <a:t>приложений.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287332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Отказ в обслуживании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№3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51520" y="1600200"/>
            <a:ext cx="8712968" cy="4525963"/>
          </a:xfrm>
        </p:spPr>
        <p:txBody>
          <a:bodyPr>
            <a:normAutofit/>
          </a:bodyPr>
          <a:lstStyle/>
          <a:p>
            <a:r>
              <a:rPr lang="ru-RU" dirty="0"/>
              <a:t>отказ в обслуживании</a:t>
            </a:r>
            <a:r>
              <a:rPr lang="en-US" dirty="0"/>
              <a:t>, Denial of Service, </a:t>
            </a:r>
            <a:r>
              <a:rPr lang="en-US" dirty="0" err="1" smtClean="0"/>
              <a:t>DoS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распределенная </a:t>
            </a:r>
            <a:r>
              <a:rPr lang="ru-RU" dirty="0"/>
              <a:t>атака отказа в обслуживании, </a:t>
            </a:r>
            <a:r>
              <a:rPr lang="en-US" dirty="0"/>
              <a:t>Distributed Denial of Service</a:t>
            </a:r>
            <a:r>
              <a:rPr lang="ru-RU" dirty="0"/>
              <a:t>, </a:t>
            </a:r>
            <a:r>
              <a:rPr lang="en-US" dirty="0" smtClean="0"/>
              <a:t>DDoS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79" y="2132856"/>
            <a:ext cx="5472608" cy="13664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3991" y="4424253"/>
            <a:ext cx="5687985" cy="2234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81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Причины наступления </a:t>
            </a:r>
            <a:br>
              <a:rPr lang="ru-RU" sz="3600" dirty="0" smtClean="0"/>
            </a:br>
            <a:r>
              <a:rPr lang="ru-RU" sz="3600" dirty="0" smtClean="0"/>
              <a:t>«отказа в обслуживании»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№3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4000" dirty="0" smtClean="0"/>
          </a:p>
          <a:p>
            <a:r>
              <a:rPr lang="ru-RU" sz="4000" dirty="0" smtClean="0"/>
              <a:t>В результате резкой интенсивности запросов</a:t>
            </a:r>
          </a:p>
          <a:p>
            <a:endParaRPr lang="ru-RU" sz="2800" dirty="0" smtClean="0"/>
          </a:p>
          <a:p>
            <a:r>
              <a:rPr lang="ru-RU" sz="4000" dirty="0" smtClean="0"/>
              <a:t>В результате злонамеренных действий по перегрузке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44912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DDoS</a:t>
            </a:r>
            <a:r>
              <a:rPr lang="ru-RU" sz="3600" dirty="0" smtClean="0"/>
              <a:t>-атаки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№3</a:t>
            </a:r>
            <a:endParaRPr lang="ru-RU" dirty="0"/>
          </a:p>
        </p:txBody>
      </p:sp>
      <p:pic>
        <p:nvPicPr>
          <p:cNvPr id="2050" name="Picture 2" descr="https://blog-igorbelov.ru/wp-content/uploads/2015/07/07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32629"/>
            <a:ext cx="8229600" cy="4261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463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err="1"/>
              <a:t>Спуфинг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№3</a:t>
            </a:r>
            <a:endParaRPr lang="ru-RU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76019" y="1600200"/>
            <a:ext cx="6191961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326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err="1" smtClean="0"/>
              <a:t>Спуфинг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(</a:t>
            </a:r>
            <a:r>
              <a:rPr lang="ru-RU" sz="3600" dirty="0"/>
              <a:t>подмена доверенного субъекта)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№3</a:t>
            </a:r>
            <a:endParaRPr lang="ru-RU" dirty="0"/>
          </a:p>
        </p:txBody>
      </p:sp>
      <p:pic>
        <p:nvPicPr>
          <p:cNvPr id="4098" name="Picture 2" descr="https://i1.wp.com/blog.cloudflare.com/content/images/2018/03/sp-impersonation.png?w=117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69086"/>
            <a:ext cx="8229600" cy="3988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2894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Внедрение вредоносных программ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№3</a:t>
            </a:r>
            <a:endParaRPr lang="ru-RU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08963" y="1417638"/>
            <a:ext cx="7545278" cy="37444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92683" y="5445224"/>
            <a:ext cx="77778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Способы распространения</a:t>
            </a:r>
            <a:r>
              <a:rPr lang="ru-RU" sz="2400" dirty="0" smtClean="0"/>
              <a:t>:</a:t>
            </a:r>
          </a:p>
          <a:p>
            <a:r>
              <a:rPr lang="ru-RU" sz="2400" dirty="0" smtClean="0"/>
              <a:t>- </a:t>
            </a:r>
            <a:r>
              <a:rPr lang="ru-RU" sz="2400" dirty="0" err="1" smtClean="0"/>
              <a:t>самодоставка</a:t>
            </a:r>
            <a:r>
              <a:rPr lang="ru-RU" sz="2400" dirty="0"/>
              <a:t> – загрузка из непроверенных </a:t>
            </a:r>
            <a:r>
              <a:rPr lang="ru-RU" sz="2400" dirty="0" smtClean="0"/>
              <a:t>источников</a:t>
            </a:r>
          </a:p>
          <a:p>
            <a:r>
              <a:rPr lang="ru-RU" sz="2400" dirty="0" smtClean="0"/>
              <a:t>- размножение – без участия пользователей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33515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Основные причины построения</a:t>
            </a:r>
            <a:br>
              <a:rPr lang="ru-RU" sz="3600" dirty="0" smtClean="0"/>
            </a:br>
            <a:r>
              <a:rPr lang="ru-RU" sz="3600" dirty="0" smtClean="0"/>
              <a:t>корпоративных сетей на базе Интернета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</a:t>
            </a:r>
            <a:r>
              <a:rPr lang="en-US" dirty="0" smtClean="0"/>
              <a:t>3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3600" dirty="0" smtClean="0"/>
          </a:p>
          <a:p>
            <a:r>
              <a:rPr lang="ru-RU" sz="3600" dirty="0" smtClean="0"/>
              <a:t>дешевые </a:t>
            </a:r>
            <a:r>
              <a:rPr lang="ru-RU" sz="3600" dirty="0"/>
              <a:t>и доступные коммуникационные каналы </a:t>
            </a:r>
            <a:r>
              <a:rPr lang="ru-RU" sz="3600" dirty="0" smtClean="0"/>
              <a:t>Интернета</a:t>
            </a:r>
            <a:endParaRPr lang="ru-RU" sz="3600" dirty="0"/>
          </a:p>
          <a:p>
            <a:r>
              <a:rPr lang="ru-RU" sz="3600" dirty="0" smtClean="0"/>
              <a:t>универсальность</a:t>
            </a:r>
          </a:p>
          <a:p>
            <a:r>
              <a:rPr lang="ru-RU" sz="3600" dirty="0"/>
              <a:t>доступ к разнообразной информации и услугам в </a:t>
            </a:r>
            <a:r>
              <a:rPr lang="ru-RU" sz="3600" dirty="0" smtClean="0"/>
              <a:t>Интернете</a:t>
            </a:r>
          </a:p>
          <a:p>
            <a:r>
              <a:rPr lang="ru-RU" sz="3600" dirty="0"/>
              <a:t>простота использования</a:t>
            </a:r>
          </a:p>
        </p:txBody>
      </p:sp>
    </p:spTree>
    <p:extLst>
      <p:ext uri="{BB962C8B-B14F-4D97-AF65-F5344CB8AC3E}">
        <p14:creationId xmlns:p14="http://schemas.microsoft.com/office/powerpoint/2010/main" val="1844345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Вредоносные программы: </a:t>
            </a:r>
            <a:br>
              <a:rPr lang="ru-RU" sz="3600" dirty="0" smtClean="0"/>
            </a:br>
            <a:r>
              <a:rPr lang="en-US" sz="3600" dirty="0" smtClean="0"/>
              <a:t>Spyware</a:t>
            </a:r>
            <a:r>
              <a:rPr lang="ru-RU" sz="3600" dirty="0" smtClean="0"/>
              <a:t>, </a:t>
            </a:r>
            <a:r>
              <a:rPr lang="en-US" sz="3600" dirty="0"/>
              <a:t>Ransomware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№3</a:t>
            </a:r>
            <a:endParaRPr lang="ru-RU" dirty="0"/>
          </a:p>
        </p:txBody>
      </p:sp>
      <p:pic>
        <p:nvPicPr>
          <p:cNvPr id="5122" name="Picture 2" descr="https://lh3.googleusercontent.com/7Ht7wraUlshivYOv7BSvI3KH_ZNRSjDkDgJ8ZoRwmHUEk4xHXrYJx1bWMMEgvpcEIjXVwj7N7udeeO6sol9tB3Q2IXtO6zLU15l7YBj-gHH7f-GAtu-jX9egQVK12flyiVpm_rp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69606"/>
            <a:ext cx="4328252" cy="3608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1732" y="1969606"/>
            <a:ext cx="3630957" cy="3608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663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Вредоносные программы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№3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3600" dirty="0"/>
              <a:t>Потери, вызванные </a:t>
            </a:r>
            <a:r>
              <a:rPr lang="ru-RU" sz="3600" dirty="0" smtClean="0"/>
              <a:t>ВПО:</a:t>
            </a:r>
          </a:p>
          <a:p>
            <a:r>
              <a:rPr lang="ru-RU" sz="3600" dirty="0" smtClean="0"/>
              <a:t>уничтожение, </a:t>
            </a:r>
          </a:p>
          <a:p>
            <a:r>
              <a:rPr lang="ru-RU" sz="3600" dirty="0" smtClean="0"/>
              <a:t>искажение,</a:t>
            </a:r>
          </a:p>
          <a:p>
            <a:r>
              <a:rPr lang="ru-RU" sz="3600" dirty="0" smtClean="0"/>
              <a:t>похищение и т.д.</a:t>
            </a:r>
          </a:p>
          <a:p>
            <a:pPr marL="0" indent="0" algn="ctr">
              <a:buNone/>
            </a:pPr>
            <a:endParaRPr lang="ru-RU" sz="3600" dirty="0"/>
          </a:p>
          <a:p>
            <a:pPr marL="0" indent="0" algn="ctr">
              <a:buNone/>
            </a:pPr>
            <a:r>
              <a:rPr lang="ru-RU" sz="3600" dirty="0" smtClean="0"/>
              <a:t>Защита от ВПО:</a:t>
            </a:r>
          </a:p>
          <a:p>
            <a:r>
              <a:rPr lang="ru-RU" sz="3600" dirty="0" smtClean="0"/>
              <a:t>ограничения на доступ к исполняемым файлам</a:t>
            </a:r>
          </a:p>
          <a:p>
            <a:r>
              <a:rPr lang="ru-RU" sz="3600" dirty="0"/>
              <a:t>тестирование </a:t>
            </a:r>
            <a:r>
              <a:rPr lang="ru-RU" sz="3600" dirty="0" smtClean="0"/>
              <a:t>используемых программ</a:t>
            </a:r>
            <a:endParaRPr lang="ru-RU" sz="3600" dirty="0"/>
          </a:p>
          <a:p>
            <a:r>
              <a:rPr lang="ru-RU" sz="3600" dirty="0" smtClean="0"/>
              <a:t>контроль </a:t>
            </a:r>
            <a:r>
              <a:rPr lang="ru-RU" sz="3600" dirty="0"/>
              <a:t>целостности исполняемых </a:t>
            </a:r>
            <a:r>
              <a:rPr lang="ru-RU" sz="3600" dirty="0" smtClean="0"/>
              <a:t>файлов</a:t>
            </a:r>
          </a:p>
          <a:p>
            <a:r>
              <a:rPr lang="ru-RU" sz="3600" dirty="0"/>
              <a:t>создание замкнутой среды исполнения</a:t>
            </a:r>
            <a:endParaRPr lang="ru-RU" sz="3600" dirty="0" smtClean="0"/>
          </a:p>
          <a:p>
            <a:endParaRPr lang="ru-RU" sz="3600" dirty="0" smtClean="0"/>
          </a:p>
        </p:txBody>
      </p:sp>
    </p:spTree>
    <p:extLst>
      <p:ext uri="{BB962C8B-B14F-4D97-AF65-F5344CB8AC3E}">
        <p14:creationId xmlns:p14="http://schemas.microsoft.com/office/powerpoint/2010/main" val="2872499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err="1" smtClean="0"/>
              <a:t>Фишинг</a:t>
            </a:r>
            <a:r>
              <a:rPr lang="ru-RU" sz="3600" dirty="0" smtClean="0"/>
              <a:t> (</a:t>
            </a:r>
            <a:r>
              <a:rPr lang="en-US" sz="3600" dirty="0" smtClean="0"/>
              <a:t>phishing</a:t>
            </a:r>
            <a:r>
              <a:rPr lang="ru-RU" sz="3600" dirty="0" smtClean="0"/>
              <a:t>)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№3</a:t>
            </a:r>
            <a:endParaRPr lang="ru-RU" dirty="0"/>
          </a:p>
        </p:txBody>
      </p:sp>
      <p:pic>
        <p:nvPicPr>
          <p:cNvPr id="8194" name="Picture 2" descr="https://sun9-17.userapi.com/c858024/v858024759/106630/YiNvhhVGKik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934" y="1600200"/>
            <a:ext cx="8050131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687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err="1" smtClean="0"/>
              <a:t>Фишинг</a:t>
            </a:r>
            <a:r>
              <a:rPr lang="ru-RU" sz="3600" dirty="0" smtClean="0"/>
              <a:t>, поддельные сайты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№3</a:t>
            </a:r>
            <a:endParaRPr lang="ru-RU" dirty="0"/>
          </a:p>
        </p:txBody>
      </p:sp>
      <p:pic>
        <p:nvPicPr>
          <p:cNvPr id="7170" name="Picture 2" descr="https://itechua.com/wp-content/uploads/2017/10/1-21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6456" y="1600200"/>
            <a:ext cx="6291088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835696" y="1988840"/>
            <a:ext cx="5503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/>
              </a:rPr>
              <a:t>www.paypal.com</a:t>
            </a:r>
            <a:r>
              <a:rPr lang="en-US" dirty="0" smtClean="0"/>
              <a:t>			</a:t>
            </a:r>
            <a:r>
              <a:rPr lang="en-US" dirty="0" smtClean="0">
                <a:hlinkClick r:id="rId4"/>
              </a:rPr>
              <a:t>www.peypal.com</a:t>
            </a:r>
            <a:r>
              <a:rPr lang="en-US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3584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Защита от </a:t>
            </a:r>
            <a:r>
              <a:rPr lang="ru-RU" sz="3600" dirty="0" err="1" smtClean="0"/>
              <a:t>фишинга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Основные методы защиты от </a:t>
            </a:r>
            <a:r>
              <a:rPr lang="ru-RU" dirty="0" err="1" smtClean="0"/>
              <a:t>фишинга</a:t>
            </a:r>
            <a:r>
              <a:rPr lang="ru-RU" dirty="0" smtClean="0"/>
              <a:t>:</a:t>
            </a:r>
          </a:p>
          <a:p>
            <a:r>
              <a:rPr lang="ru-RU" dirty="0" smtClean="0"/>
              <a:t>спам-фильтры</a:t>
            </a:r>
          </a:p>
          <a:p>
            <a:r>
              <a:rPr lang="ru-RU" dirty="0" smtClean="0"/>
              <a:t>антивирусы</a:t>
            </a:r>
          </a:p>
          <a:p>
            <a:r>
              <a:rPr lang="ru-RU" dirty="0" smtClean="0"/>
              <a:t>плагины и </a:t>
            </a:r>
            <a:r>
              <a:rPr lang="ru-RU" dirty="0" err="1" smtClean="0"/>
              <a:t>блокировщики</a:t>
            </a:r>
            <a:r>
              <a:rPr lang="ru-RU" dirty="0" smtClean="0"/>
              <a:t> в браузере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5388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Кража личности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№3</a:t>
            </a:r>
            <a:endParaRPr lang="ru-RU" dirty="0"/>
          </a:p>
        </p:txBody>
      </p:sp>
      <p:pic>
        <p:nvPicPr>
          <p:cNvPr id="6148" name="Picture 4" descr="https://nk-online.ru/upload/resize_cache/iblock/5fb/1140_759_1/5fbadf7b74c2adbe887d357cd203561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4075" y="1600200"/>
            <a:ext cx="6815849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783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Сетевая разведка.</a:t>
            </a:r>
            <a:br>
              <a:rPr lang="ru-RU" sz="3600" dirty="0" smtClean="0"/>
            </a:br>
            <a:r>
              <a:rPr lang="ru-RU" sz="3600" dirty="0" smtClean="0"/>
              <a:t>Сканирование системы и портов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№3</a:t>
            </a:r>
            <a:endParaRPr lang="ru-RU" dirty="0"/>
          </a:p>
        </p:txBody>
      </p:sp>
      <p:pic>
        <p:nvPicPr>
          <p:cNvPr id="9218" name="Picture 2" descr="http://bit.samag.ru/uploads/articles/2015/07/12-15_DDoS_Attacks_part3/pic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008" y="2348880"/>
            <a:ext cx="8621983" cy="3164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0045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Подслушивание</a:t>
            </a:r>
            <a:r>
              <a:rPr lang="en-US" sz="3600" dirty="0" smtClean="0"/>
              <a:t>, </a:t>
            </a:r>
            <a:r>
              <a:rPr lang="ru-RU" sz="3600" dirty="0" err="1" smtClean="0"/>
              <a:t>сниффинг</a:t>
            </a:r>
            <a:r>
              <a:rPr lang="ru-RU" sz="3600" dirty="0" smtClean="0"/>
              <a:t> </a:t>
            </a:r>
            <a:r>
              <a:rPr lang="ru-RU" sz="3600" dirty="0"/>
              <a:t>(</a:t>
            </a:r>
            <a:r>
              <a:rPr lang="en-US" sz="3600" dirty="0"/>
              <a:t>sniffing</a:t>
            </a:r>
            <a:r>
              <a:rPr lang="en-US" sz="3600" dirty="0" smtClean="0"/>
              <a:t>)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№3</a:t>
            </a:r>
            <a:endParaRPr lang="ru-RU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95387" y="1602304"/>
            <a:ext cx="6753225" cy="292417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95387" y="4719835"/>
            <a:ext cx="675322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Меры для предотвращения </a:t>
            </a:r>
            <a:r>
              <a:rPr lang="ru-RU" sz="2800" dirty="0" err="1" smtClean="0"/>
              <a:t>сниффинга</a:t>
            </a:r>
            <a:r>
              <a:rPr lang="ru-RU" sz="2800" dirty="0" smtClean="0"/>
              <a:t>:</a:t>
            </a:r>
          </a:p>
          <a:p>
            <a:r>
              <a:rPr lang="ru-RU" sz="2800" dirty="0" smtClean="0"/>
              <a:t>- однократные пароли</a:t>
            </a:r>
          </a:p>
          <a:p>
            <a:r>
              <a:rPr lang="ru-RU" sz="2800" dirty="0" smtClean="0"/>
              <a:t>- средства распознавания прослушивания</a:t>
            </a:r>
          </a:p>
          <a:p>
            <a:r>
              <a:rPr lang="ru-RU" sz="2800" dirty="0" smtClean="0"/>
              <a:t>- применение шифрования в каналах связи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240041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Посредничество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№3</a:t>
            </a:r>
            <a:endParaRPr lang="ru-RU" dirty="0"/>
          </a:p>
        </p:txBody>
      </p:sp>
      <p:pic>
        <p:nvPicPr>
          <p:cNvPr id="11268" name="Picture 4" descr="https://www.make-info.com/wp-content/uploads/2018/06/man-in-the-middl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0540" y="1268760"/>
            <a:ext cx="6722920" cy="3891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195387" y="5277542"/>
            <a:ext cx="675322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Противодействие:</a:t>
            </a:r>
          </a:p>
          <a:p>
            <a:r>
              <a:rPr lang="ru-RU" sz="2800" dirty="0" smtClean="0"/>
              <a:t>- применение шифрования в каналах связи</a:t>
            </a:r>
          </a:p>
          <a:p>
            <a:r>
              <a:rPr lang="ru-RU" sz="2800" dirty="0" smtClean="0"/>
              <a:t>- </a:t>
            </a:r>
            <a:r>
              <a:rPr lang="en-US" sz="2800" dirty="0" smtClean="0"/>
              <a:t>Public </a:t>
            </a:r>
            <a:r>
              <a:rPr lang="en-US" sz="2800" dirty="0"/>
              <a:t>Key Infrastructure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078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Парольные атаки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№3</a:t>
            </a:r>
            <a:endParaRPr lang="ru-RU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520" y="1417638"/>
            <a:ext cx="8712142" cy="381156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195387" y="5085184"/>
            <a:ext cx="675322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Противодействие:</a:t>
            </a:r>
          </a:p>
          <a:p>
            <a:r>
              <a:rPr lang="ru-RU" sz="2800" dirty="0" smtClean="0"/>
              <a:t>- криптографическая аутентификация</a:t>
            </a:r>
          </a:p>
          <a:p>
            <a:r>
              <a:rPr lang="ru-RU" sz="2800" dirty="0" smtClean="0"/>
              <a:t>- одноразовые пароли</a:t>
            </a:r>
          </a:p>
          <a:p>
            <a:r>
              <a:rPr lang="ru-RU" sz="2800" dirty="0" smtClean="0"/>
              <a:t>- более сложные пароли</a:t>
            </a:r>
            <a:endParaRPr lang="ru-RU" sz="2800" dirty="0"/>
          </a:p>
        </p:txBody>
      </p:sp>
      <p:pic>
        <p:nvPicPr>
          <p:cNvPr id="12290" name="Picture 2" descr="https://3.bp.blogspot.com/-lbrdBBWb4HY/WA34Y73L5II/AAAAAAAAG3A/D3ITWoufyykWk1WAyhPimxeQ3s51W30-ACLcB/s640/brute%2Bforce%2Battack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676781"/>
            <a:ext cx="2592288" cy="2167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70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Основные </a:t>
            </a:r>
            <a:r>
              <a:rPr lang="ru-RU" dirty="0" smtClean="0"/>
              <a:t>причины</a:t>
            </a:r>
            <a:br>
              <a:rPr lang="ru-RU" dirty="0" smtClean="0"/>
            </a:br>
            <a:r>
              <a:rPr lang="ru-RU" dirty="0" smtClean="0"/>
              <a:t>уязвимости </a:t>
            </a:r>
            <a:r>
              <a:rPr lang="ru-RU" dirty="0"/>
              <a:t>компьютерных сетей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</a:t>
            </a:r>
            <a:r>
              <a:rPr lang="en-US" dirty="0" smtClean="0"/>
              <a:t>3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Проектирование сети INTERNET как открытой и децентрализованной сети с изначальным отсутствием политики </a:t>
            </a:r>
            <a:r>
              <a:rPr lang="ru-RU" dirty="0" smtClean="0"/>
              <a:t>безопасности</a:t>
            </a:r>
            <a:endParaRPr lang="ru-RU" dirty="0"/>
          </a:p>
          <a:p>
            <a:r>
              <a:rPr lang="ru-RU" dirty="0"/>
              <a:t>Множественные уязвимости служб протокола </a:t>
            </a:r>
            <a:r>
              <a:rPr lang="ru-RU" dirty="0" smtClean="0"/>
              <a:t>TCP/IP</a:t>
            </a:r>
            <a:endParaRPr lang="ru-RU" dirty="0"/>
          </a:p>
          <a:p>
            <a:r>
              <a:rPr lang="ru-RU" dirty="0"/>
              <a:t>Множество уязвимостей в программном и аппаратном обеспечении, работающем на ПК, подключенном к компьютерной </a:t>
            </a:r>
            <a:r>
              <a:rPr lang="ru-RU" dirty="0" smtClean="0"/>
              <a:t>сети</a:t>
            </a:r>
            <a:endParaRPr lang="ru-RU" dirty="0"/>
          </a:p>
          <a:p>
            <a:r>
              <a:rPr lang="ru-RU" dirty="0"/>
              <a:t>Возможность оставаться анонимным при работе в </a:t>
            </a:r>
            <a:r>
              <a:rPr lang="ru-RU" dirty="0" smtClean="0"/>
              <a:t>INTERNET</a:t>
            </a:r>
          </a:p>
          <a:p>
            <a:r>
              <a:rPr lang="ru-RU" dirty="0"/>
              <a:t>Распространение простых в использовании ОС и средств </a:t>
            </a:r>
            <a:r>
              <a:rPr lang="ru-RU" dirty="0" smtClean="0"/>
              <a:t>разработки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358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Атаки на уровне приложений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№3</a:t>
            </a:r>
            <a:endParaRPr lang="ru-RU" dirty="0"/>
          </a:p>
        </p:txBody>
      </p:sp>
      <p:pic>
        <p:nvPicPr>
          <p:cNvPr id="13314" name="Picture 2" descr="10 атак на веб-приложения в действии / Блог компании ua-hosting.company /  Хабр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25" y="1440000"/>
            <a:ext cx="7524750" cy="345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195387" y="5085184"/>
            <a:ext cx="675322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Противодействие:</a:t>
            </a:r>
          </a:p>
          <a:p>
            <a:r>
              <a:rPr lang="ru-RU" sz="2800" dirty="0" smtClean="0"/>
              <a:t>- </a:t>
            </a:r>
            <a:r>
              <a:rPr lang="ru-RU" sz="2800" dirty="0"/>
              <a:t>системное администрирование</a:t>
            </a:r>
            <a:endParaRPr lang="ru-RU" sz="2800" dirty="0" smtClean="0"/>
          </a:p>
          <a:p>
            <a:r>
              <a:rPr lang="ru-RU" sz="2800" dirty="0" smtClean="0"/>
              <a:t>- анализ </a:t>
            </a:r>
            <a:r>
              <a:rPr lang="en-US" sz="2800" dirty="0" smtClean="0"/>
              <a:t>log’</a:t>
            </a:r>
            <a:r>
              <a:rPr lang="ru-RU" sz="2800" dirty="0" err="1" smtClean="0"/>
              <a:t>ов</a:t>
            </a:r>
            <a:endParaRPr lang="ru-RU" sz="2800" dirty="0" smtClean="0"/>
          </a:p>
          <a:p>
            <a:r>
              <a:rPr lang="ru-RU" sz="2800" dirty="0" smtClean="0"/>
              <a:t>- установка </a:t>
            </a:r>
            <a:r>
              <a:rPr lang="ru-RU" sz="2800" dirty="0" err="1" smtClean="0"/>
              <a:t>патчей</a:t>
            </a:r>
            <a:r>
              <a:rPr lang="ru-RU" sz="2800" dirty="0" smtClean="0"/>
              <a:t> и т.д.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034590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Использованная литература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77500" lnSpcReduction="20000"/>
          </a:bodyPr>
          <a:lstStyle/>
          <a:p>
            <a:pPr>
              <a:buAutoNum type="arabicPeriod"/>
            </a:pPr>
            <a:r>
              <a:rPr lang="ru-RU" dirty="0"/>
              <a:t>Кевин </a:t>
            </a:r>
            <a:r>
              <a:rPr lang="ru-RU" dirty="0" err="1"/>
              <a:t>Митник</a:t>
            </a:r>
            <a:r>
              <a:rPr lang="ru-RU" dirty="0" smtClean="0"/>
              <a:t>. </a:t>
            </a:r>
            <a:r>
              <a:rPr lang="ru-RU" dirty="0"/>
              <a:t>Искусство </a:t>
            </a:r>
            <a:r>
              <a:rPr lang="ru-RU" dirty="0" smtClean="0"/>
              <a:t>обмана</a:t>
            </a:r>
            <a:r>
              <a:rPr lang="en-US" dirty="0" smtClean="0"/>
              <a:t>. –</a:t>
            </a:r>
            <a:r>
              <a:rPr lang="ru-RU" dirty="0" smtClean="0"/>
              <a:t> </a:t>
            </a:r>
            <a:r>
              <a:rPr lang="ru-RU" dirty="0"/>
              <a:t>Компания </a:t>
            </a:r>
            <a:r>
              <a:rPr lang="ru-RU" dirty="0" smtClean="0"/>
              <a:t>АйТи</a:t>
            </a:r>
            <a:r>
              <a:rPr lang="en-US" dirty="0" smtClean="0"/>
              <a:t>,</a:t>
            </a:r>
            <a:r>
              <a:rPr lang="ru-RU" dirty="0" smtClean="0"/>
              <a:t> 2004</a:t>
            </a:r>
          </a:p>
          <a:p>
            <a:pPr>
              <a:buAutoNum type="arabicPeriod"/>
            </a:pPr>
            <a:r>
              <a:rPr lang="ru-RU" dirty="0"/>
              <a:t>Кевин И. </a:t>
            </a:r>
            <a:r>
              <a:rPr lang="ru-RU" dirty="0" err="1"/>
              <a:t>Сонг</a:t>
            </a:r>
            <a:r>
              <a:rPr lang="ru-RU" dirty="0"/>
              <a:t> Азбука сетевой безопасности. - 2004. URL: </a:t>
            </a:r>
            <a:r>
              <a:rPr lang="en-US" dirty="0"/>
              <a:t>http://</a:t>
            </a:r>
            <a:r>
              <a:rPr lang="en-US" dirty="0" smtClean="0"/>
              <a:t>www.interface.ru/home.asp?artId=1194</a:t>
            </a:r>
            <a:endParaRPr lang="ru-RU" dirty="0" smtClean="0"/>
          </a:p>
          <a:p>
            <a:pPr>
              <a:buAutoNum type="arabicPeriod"/>
            </a:pPr>
            <a:r>
              <a:rPr lang="ru-RU" dirty="0" smtClean="0"/>
              <a:t>Олифер </a:t>
            </a:r>
            <a:r>
              <a:rPr lang="ru-RU" dirty="0"/>
              <a:t>В.Г., Олифер Н.А. Безопасность компьютерных сетей. – М. : Горячая линия-Телеком, 2016. – 644 с. : ил.</a:t>
            </a:r>
          </a:p>
          <a:p>
            <a:pPr>
              <a:buAutoNum type="arabicPeriod"/>
            </a:pPr>
            <a:r>
              <a:rPr lang="ru-RU" dirty="0" err="1" smtClean="0"/>
              <a:t>Муханова</a:t>
            </a:r>
            <a:r>
              <a:rPr lang="ru-RU" dirty="0" smtClean="0"/>
              <a:t> </a:t>
            </a:r>
            <a:r>
              <a:rPr lang="ru-RU" dirty="0"/>
              <a:t>А., Ревнивых А.В., Федотов А.М</a:t>
            </a:r>
            <a:r>
              <a:rPr lang="ru-RU" dirty="0" smtClean="0"/>
              <a:t>.</a:t>
            </a:r>
            <a:r>
              <a:rPr lang="en-US" dirty="0" smtClean="0"/>
              <a:t> </a:t>
            </a:r>
            <a:r>
              <a:rPr lang="ru-RU" dirty="0" smtClean="0"/>
              <a:t>Классификация угроз и уязвимостей информационной безопасности в корпоративных системах</a:t>
            </a:r>
            <a:r>
              <a:rPr lang="en-US" dirty="0" smtClean="0"/>
              <a:t> /</a:t>
            </a:r>
            <a:r>
              <a:rPr lang="ru-RU" dirty="0" smtClean="0"/>
              <a:t>/</a:t>
            </a:r>
            <a:r>
              <a:rPr lang="en-US" dirty="0" smtClean="0"/>
              <a:t> </a:t>
            </a:r>
            <a:r>
              <a:rPr lang="ru-RU" dirty="0"/>
              <a:t>Вестник </a:t>
            </a:r>
            <a:r>
              <a:rPr lang="ru-RU" dirty="0" smtClean="0"/>
              <a:t>НГУ. </a:t>
            </a:r>
            <a:r>
              <a:rPr lang="ru-RU" dirty="0"/>
              <a:t>Серия: Информационные технологии. </a:t>
            </a:r>
            <a:r>
              <a:rPr lang="ru-RU" dirty="0" smtClean="0"/>
              <a:t>- 2013</a:t>
            </a:r>
            <a:r>
              <a:rPr lang="ru-RU" dirty="0"/>
              <a:t>. </a:t>
            </a:r>
            <a:r>
              <a:rPr lang="ru-RU" dirty="0" smtClean="0"/>
              <a:t>- Т</a:t>
            </a:r>
            <a:r>
              <a:rPr lang="ru-RU" dirty="0"/>
              <a:t>. 11. № 2. </a:t>
            </a:r>
            <a:r>
              <a:rPr lang="ru-RU" dirty="0" smtClean="0"/>
              <a:t>- С</a:t>
            </a:r>
            <a:r>
              <a:rPr lang="ru-RU" dirty="0"/>
              <a:t>. </a:t>
            </a:r>
            <a:r>
              <a:rPr lang="ru-RU" dirty="0" smtClean="0"/>
              <a:t>55-72.</a:t>
            </a:r>
            <a:endParaRPr lang="en-US" dirty="0" smtClean="0"/>
          </a:p>
          <a:p>
            <a:pPr>
              <a:buAutoNum type="arabicPeriod"/>
            </a:pP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habr.com/ru/company/vdsina/blog/512992/</a:t>
            </a:r>
            <a:endParaRPr lang="en-US" dirty="0" smtClean="0"/>
          </a:p>
          <a:p>
            <a:pPr>
              <a:buAutoNum type="arabicPeriod"/>
            </a:pPr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://www.kaspersky.ru/blog/attack-on-dyn-explained/13471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4710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Цели атак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</a:t>
            </a:r>
            <a:r>
              <a:rPr lang="en-US" dirty="0" smtClean="0"/>
              <a:t>3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Нарушение конфиденциальности</a:t>
            </a:r>
          </a:p>
          <a:p>
            <a:r>
              <a:rPr lang="ru-RU" dirty="0" smtClean="0"/>
              <a:t>Нарушение целостности</a:t>
            </a:r>
          </a:p>
          <a:p>
            <a:r>
              <a:rPr lang="ru-RU" dirty="0" smtClean="0"/>
              <a:t>Нарушение работоспособности</a:t>
            </a:r>
            <a:endParaRPr lang="ru-RU" dirty="0"/>
          </a:p>
        </p:txBody>
      </p:sp>
      <p:pic>
        <p:nvPicPr>
          <p:cNvPr id="5" name="Объект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5377" y="3356992"/>
            <a:ext cx="6213246" cy="3094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111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Примеры </a:t>
            </a:r>
            <a:r>
              <a:rPr lang="ru-RU" dirty="0" smtClean="0"/>
              <a:t>уязвимостей</a:t>
            </a:r>
            <a:br>
              <a:rPr lang="ru-RU" dirty="0" smtClean="0"/>
            </a:br>
            <a:r>
              <a:rPr lang="ru-RU" dirty="0" smtClean="0"/>
              <a:t>по </a:t>
            </a:r>
            <a:r>
              <a:rPr lang="ru-RU" dirty="0"/>
              <a:t>уровням модели OSI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</a:t>
            </a:r>
            <a:r>
              <a:rPr lang="en-US" dirty="0" smtClean="0"/>
              <a:t>3</a:t>
            </a:r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27784" y="1417638"/>
            <a:ext cx="3816423" cy="5535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803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CVE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err="1" smtClean="0"/>
              <a:t>Common</a:t>
            </a:r>
            <a:r>
              <a:rPr lang="ru-RU" dirty="0" smtClean="0"/>
              <a:t> </a:t>
            </a:r>
            <a:r>
              <a:rPr lang="ru-RU" dirty="0" err="1"/>
              <a:t>Vulnerabilities</a:t>
            </a:r>
            <a:r>
              <a:rPr lang="ru-RU" dirty="0"/>
              <a:t> </a:t>
            </a:r>
            <a:r>
              <a:rPr lang="ru-RU" dirty="0" err="1"/>
              <a:t>and</a:t>
            </a:r>
            <a:r>
              <a:rPr lang="ru-RU" dirty="0"/>
              <a:t> </a:t>
            </a:r>
            <a:r>
              <a:rPr lang="ru-RU" dirty="0" err="1" smtClean="0"/>
              <a:t>Exposures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</a:t>
            </a:r>
            <a:r>
              <a:rPr lang="en-US" dirty="0" smtClean="0"/>
              <a:t>3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6642" y="1627506"/>
            <a:ext cx="8750715" cy="4617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517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Протокол </a:t>
            </a:r>
            <a:r>
              <a:rPr lang="en-US" dirty="0" smtClean="0"/>
              <a:t>IP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</a:t>
            </a:r>
            <a:r>
              <a:rPr lang="en-US" dirty="0" smtClean="0"/>
              <a:t>3</a:t>
            </a:r>
            <a:endParaRPr lang="ru-RU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700808"/>
            <a:ext cx="8229600" cy="187161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57200" y="3217136"/>
            <a:ext cx="15119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173.194.67.94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793920" y="3203090"/>
            <a:ext cx="8194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8.8.8.8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342456" y="3586468"/>
            <a:ext cx="28137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</a:rPr>
              <a:t>Сеть из маршрутизаторов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57067" y="4293096"/>
            <a:ext cx="815617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Одна из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главных уязвимостей </a:t>
            </a:r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IP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протокола - обеспечение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взаимодействия каждого узла с каждым, без предварительного установления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соединения</a:t>
            </a:r>
          </a:p>
          <a:p>
            <a:endParaRPr lang="ru-RU" sz="24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</a:rPr>
              <a:t>Протоколы с предварительным соединением: </a:t>
            </a:r>
            <a:r>
              <a:rPr lang="en-US" sz="2400" dirty="0" smtClean="0">
                <a:latin typeface="Times New Roman" panose="02020603050405020304" pitchFamily="18" charset="0"/>
              </a:rPr>
              <a:t>X.25</a:t>
            </a:r>
            <a:r>
              <a:rPr lang="ru-RU" sz="2400" dirty="0" smtClean="0">
                <a:latin typeface="Times New Roman" panose="02020603050405020304" pitchFamily="18" charset="0"/>
              </a:rPr>
              <a:t>, </a:t>
            </a:r>
            <a:r>
              <a:rPr lang="en-US" sz="2400" dirty="0">
                <a:latin typeface="Times New Roman" panose="02020603050405020304" pitchFamily="18" charset="0"/>
              </a:rPr>
              <a:t>frame relay, ATM, MPLS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35989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Протоколы </a:t>
            </a:r>
            <a:r>
              <a:rPr lang="en-US" dirty="0"/>
              <a:t>TCP </a:t>
            </a:r>
            <a:r>
              <a:rPr lang="ru-RU" dirty="0"/>
              <a:t>и </a:t>
            </a:r>
            <a:r>
              <a:rPr lang="en-US" dirty="0"/>
              <a:t>UDP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</a:t>
            </a:r>
            <a:r>
              <a:rPr lang="en-US" dirty="0" smtClean="0"/>
              <a:t>3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92593" y="3306759"/>
            <a:ext cx="108012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TCP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92593" y="4440523"/>
            <a:ext cx="108012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IP</a:t>
            </a:r>
          </a:p>
        </p:txBody>
      </p:sp>
      <p:pic>
        <p:nvPicPr>
          <p:cNvPr id="4104" name="Picture 8" descr="https://upload.wikimedia.org/wikipedia/commons/2/2c/Router_mark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8817" y="4141787"/>
            <a:ext cx="1154058" cy="1029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https://upload.wikimedia.org/wikipedia/commons/2/2c/Router_mark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709" y="4141787"/>
            <a:ext cx="1154058" cy="1029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Скругленный прямоугольник 8"/>
          <p:cNvSpPr/>
          <p:nvPr/>
        </p:nvSpPr>
        <p:spPr>
          <a:xfrm>
            <a:off x="376569" y="2105850"/>
            <a:ext cx="1512168" cy="4991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Приложение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668344" y="3279432"/>
            <a:ext cx="108012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TCP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7668344" y="4422906"/>
            <a:ext cx="108012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IP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7433353" y="2047394"/>
            <a:ext cx="1512168" cy="4991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Приложение</a:t>
            </a:r>
            <a:endParaRPr lang="ru-RU" dirty="0"/>
          </a:p>
        </p:txBody>
      </p:sp>
      <p:pic>
        <p:nvPicPr>
          <p:cNvPr id="4106" name="Picture 10" descr="облако, сеть значок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993615"/>
            <a:ext cx="1878956" cy="1878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923740" y="3495456"/>
            <a:ext cx="15835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Транспортная </a:t>
            </a:r>
          </a:p>
          <a:p>
            <a:pPr algn="ctr"/>
            <a:r>
              <a:rPr lang="ru-RU" dirty="0" smtClean="0"/>
              <a:t>сеть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2394058" y="5247505"/>
            <a:ext cx="1718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маршрутизатор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5280432" y="5247505"/>
            <a:ext cx="1718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маршрутизатор</a:t>
            </a:r>
            <a:endParaRPr lang="ru-RU" dirty="0"/>
          </a:p>
        </p:txBody>
      </p:sp>
      <p:sp>
        <p:nvSpPr>
          <p:cNvPr id="12" name="Стрелка вниз 11"/>
          <p:cNvSpPr/>
          <p:nvPr/>
        </p:nvSpPr>
        <p:spPr>
          <a:xfrm>
            <a:off x="971600" y="2605044"/>
            <a:ext cx="288032" cy="701715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1259632" y="2714662"/>
            <a:ext cx="939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данные</a:t>
            </a:r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951028" y="3768842"/>
            <a:ext cx="288032" cy="701715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1239060" y="3878460"/>
            <a:ext cx="1113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сегменты</a:t>
            </a:r>
            <a:endParaRPr lang="ru-RU" dirty="0"/>
          </a:p>
        </p:txBody>
      </p:sp>
      <p:sp>
        <p:nvSpPr>
          <p:cNvPr id="16" name="Стрелка вправо 15"/>
          <p:cNvSpPr/>
          <p:nvPr/>
        </p:nvSpPr>
        <p:spPr>
          <a:xfrm>
            <a:off x="1672713" y="4581128"/>
            <a:ext cx="936104" cy="216024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1657151" y="4754969"/>
            <a:ext cx="878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пакеты</a:t>
            </a:r>
            <a:endParaRPr lang="ru-RU" dirty="0"/>
          </a:p>
        </p:txBody>
      </p:sp>
      <p:sp>
        <p:nvSpPr>
          <p:cNvPr id="26" name="Стрелка вправо 25"/>
          <p:cNvSpPr/>
          <p:nvPr/>
        </p:nvSpPr>
        <p:spPr>
          <a:xfrm>
            <a:off x="6723700" y="4491421"/>
            <a:ext cx="936104" cy="216024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6708138" y="4665262"/>
            <a:ext cx="878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пакеты</a:t>
            </a:r>
            <a:endParaRPr lang="ru-RU" dirty="0"/>
          </a:p>
        </p:txBody>
      </p:sp>
      <p:sp>
        <p:nvSpPr>
          <p:cNvPr id="17" name="Стрелка вверх 16"/>
          <p:cNvSpPr/>
          <p:nvPr/>
        </p:nvSpPr>
        <p:spPr>
          <a:xfrm>
            <a:off x="8100392" y="3711480"/>
            <a:ext cx="216024" cy="711426"/>
          </a:xfrm>
          <a:prstGeom prst="up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7033283" y="3878460"/>
            <a:ext cx="1113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сегменты</a:t>
            </a:r>
            <a:endParaRPr lang="ru-RU" dirty="0"/>
          </a:p>
        </p:txBody>
      </p:sp>
      <p:sp>
        <p:nvSpPr>
          <p:cNvPr id="30" name="Стрелка вверх 29"/>
          <p:cNvSpPr/>
          <p:nvPr/>
        </p:nvSpPr>
        <p:spPr>
          <a:xfrm>
            <a:off x="8081425" y="2561683"/>
            <a:ext cx="216024" cy="711426"/>
          </a:xfrm>
          <a:prstGeom prst="up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TextBox 30"/>
          <p:cNvSpPr txBox="1"/>
          <p:nvPr/>
        </p:nvSpPr>
        <p:spPr>
          <a:xfrm>
            <a:off x="7090042" y="2799346"/>
            <a:ext cx="939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данные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6711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3688</TotalTime>
  <Words>755</Words>
  <Application>Microsoft Office PowerPoint</Application>
  <PresentationFormat>Экран (4:3)</PresentationFormat>
  <Paragraphs>192</Paragraphs>
  <Slides>41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6" baseType="lpstr">
      <vt:lpstr>Arial</vt:lpstr>
      <vt:lpstr>Calibri</vt:lpstr>
      <vt:lpstr>Times New Roman</vt:lpstr>
      <vt:lpstr>Wingdings</vt:lpstr>
      <vt:lpstr>Тема Office</vt:lpstr>
      <vt:lpstr>Защита информации в компьютерных сетях</vt:lpstr>
      <vt:lpstr>Сетевые уязвимости,  угрозы и атаки</vt:lpstr>
      <vt:lpstr>Основные причины построения корпоративных сетей на базе Интернета</vt:lpstr>
      <vt:lpstr>Основные причины уязвимости компьютерных сетей</vt:lpstr>
      <vt:lpstr>Цели атак</vt:lpstr>
      <vt:lpstr>Примеры уязвимостей по уровням модели OSI</vt:lpstr>
      <vt:lpstr>CVE  Common Vulnerabilities and Exposures</vt:lpstr>
      <vt:lpstr>Протокол IP</vt:lpstr>
      <vt:lpstr>Протоколы TCP и UDP</vt:lpstr>
      <vt:lpstr>Протоколы TCP и UDP</vt:lpstr>
      <vt:lpstr>Протоколы TCP и UDP</vt:lpstr>
      <vt:lpstr>Протоколы TCP и UDP</vt:lpstr>
      <vt:lpstr>Протоколы маршрутизации</vt:lpstr>
      <vt:lpstr>Протоколы маршрутизации</vt:lpstr>
      <vt:lpstr>Протокол ICMP</vt:lpstr>
      <vt:lpstr>Протокол ICMP</vt:lpstr>
      <vt:lpstr>Протокол DNS</vt:lpstr>
      <vt:lpstr>Протокол DNS</vt:lpstr>
      <vt:lpstr>Протокол DNS</vt:lpstr>
      <vt:lpstr>Презентация PowerPoint</vt:lpstr>
      <vt:lpstr>Классификация атак и их основные типы</vt:lpstr>
      <vt:lpstr>Классификация атак</vt:lpstr>
      <vt:lpstr>Основные типы атак</vt:lpstr>
      <vt:lpstr>Отказ в обслуживании</vt:lpstr>
      <vt:lpstr>Причины наступления  «отказа в обслуживании»</vt:lpstr>
      <vt:lpstr>DDoS-атаки</vt:lpstr>
      <vt:lpstr>Спуфинг</vt:lpstr>
      <vt:lpstr>Спуфинг (подмена доверенного субъекта)</vt:lpstr>
      <vt:lpstr>Внедрение вредоносных программ</vt:lpstr>
      <vt:lpstr>Вредоносные программы:  Spyware, Ransomware</vt:lpstr>
      <vt:lpstr>Вредоносные программы</vt:lpstr>
      <vt:lpstr>Фишинг (phishing)</vt:lpstr>
      <vt:lpstr>Фишинг, поддельные сайты</vt:lpstr>
      <vt:lpstr>Защита от фишинга</vt:lpstr>
      <vt:lpstr>Кража личности</vt:lpstr>
      <vt:lpstr>Сетевая разведка. Сканирование системы и портов</vt:lpstr>
      <vt:lpstr>Подслушивание, сниффинг (sniffing)</vt:lpstr>
      <vt:lpstr>Посредничество</vt:lpstr>
      <vt:lpstr>Парольные атаки</vt:lpstr>
      <vt:lpstr>Атаки на уровне приложений</vt:lpstr>
      <vt:lpstr>Использованная литература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Галимова Рузиля Айдаровна</dc:creator>
  <cp:lastModifiedBy>AMP</cp:lastModifiedBy>
  <cp:revision>99</cp:revision>
  <dcterms:created xsi:type="dcterms:W3CDTF">2020-09-07T06:27:49Z</dcterms:created>
  <dcterms:modified xsi:type="dcterms:W3CDTF">2021-01-05T15:25:19Z</dcterms:modified>
</cp:coreProperties>
</file>