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20" r:id="rId1"/>
  </p:sldMasterIdLst>
  <p:notesMasterIdLst>
    <p:notesMasterId r:id="rId47"/>
  </p:notesMasterIdLst>
  <p:sldIdLst>
    <p:sldId id="256" r:id="rId2"/>
    <p:sldId id="348" r:id="rId3"/>
    <p:sldId id="547" r:id="rId4"/>
    <p:sldId id="545" r:id="rId5"/>
    <p:sldId id="337" r:id="rId6"/>
    <p:sldId id="432" r:id="rId7"/>
    <p:sldId id="446" r:id="rId8"/>
    <p:sldId id="546" r:id="rId9"/>
    <p:sldId id="548" r:id="rId10"/>
    <p:sldId id="549" r:id="rId11"/>
    <p:sldId id="550" r:id="rId12"/>
    <p:sldId id="551" r:id="rId13"/>
    <p:sldId id="552" r:id="rId14"/>
    <p:sldId id="553" r:id="rId15"/>
    <p:sldId id="554" r:id="rId16"/>
    <p:sldId id="555" r:id="rId17"/>
    <p:sldId id="556" r:id="rId18"/>
    <p:sldId id="558" r:id="rId19"/>
    <p:sldId id="559" r:id="rId20"/>
    <p:sldId id="560" r:id="rId21"/>
    <p:sldId id="561" r:id="rId22"/>
    <p:sldId id="447" r:id="rId23"/>
    <p:sldId id="448" r:id="rId24"/>
    <p:sldId id="449" r:id="rId25"/>
    <p:sldId id="450" r:id="rId26"/>
    <p:sldId id="576" r:id="rId27"/>
    <p:sldId id="361" r:id="rId28"/>
    <p:sldId id="259" r:id="rId29"/>
    <p:sldId id="279" r:id="rId30"/>
    <p:sldId id="281" r:id="rId31"/>
    <p:sldId id="282" r:id="rId32"/>
    <p:sldId id="288" r:id="rId33"/>
    <p:sldId id="283" r:id="rId34"/>
    <p:sldId id="284" r:id="rId35"/>
    <p:sldId id="289" r:id="rId36"/>
    <p:sldId id="290" r:id="rId37"/>
    <p:sldId id="291" r:id="rId38"/>
    <p:sldId id="292" r:id="rId39"/>
    <p:sldId id="293" r:id="rId40"/>
    <p:sldId id="295" r:id="rId41"/>
    <p:sldId id="297" r:id="rId42"/>
    <p:sldId id="320" r:id="rId43"/>
    <p:sldId id="298" r:id="rId44"/>
    <p:sldId id="300" r:id="rId45"/>
    <p:sldId id="301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йрат Каюмов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0000"/>
    <a:srgbClr val="FFCCCC"/>
    <a:srgbClr val="0033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>
      <p:cViewPr varScale="1">
        <p:scale>
          <a:sx n="80" d="100"/>
          <a:sy n="80" d="100"/>
        </p:scale>
        <p:origin x="-144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424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BB9CD1-F9EC-4E94-B201-2B158378EBB0}" type="datetimeFigureOut">
              <a:rPr lang="ru-RU" smtClean="0"/>
              <a:t>01.09.2019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E6B4C-5BCC-4AC9-BA36-90A790E16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717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E6B4C-5BCC-4AC9-BA36-90A790E16057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2208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883852" y="8684899"/>
            <a:ext cx="2972547" cy="45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A4D21B9A-9ECF-4897-8F1C-3D21303C4F85}" type="slidenum">
              <a:rPr lang="ru-RU" altLang="ru-RU" sz="1200"/>
              <a:pPr algn="r"/>
              <a:t>39</a:t>
            </a:fld>
            <a:endParaRPr lang="ru-RU" altLang="ru-RU" sz="1200">
              <a:latin typeface="Arial Cyr" charset="-52"/>
            </a:endParaRPr>
          </a:p>
        </p:txBody>
      </p:sp>
      <p:sp>
        <p:nvSpPr>
          <p:cNvPr id="194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883852" y="8684899"/>
            <a:ext cx="2972547" cy="45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9D701F2E-F965-47FA-9347-A593536EEEDF}" type="slidenum">
              <a:rPr lang="ru-RU" altLang="ru-RU" sz="1200"/>
              <a:pPr algn="r"/>
              <a:t>40</a:t>
            </a:fld>
            <a:endParaRPr lang="ru-RU" altLang="ru-RU" sz="1200">
              <a:latin typeface="Arial Cyr" charset="-52"/>
            </a:endParaRPr>
          </a:p>
        </p:txBody>
      </p:sp>
      <p:sp>
        <p:nvSpPr>
          <p:cNvPr id="2355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883852" y="8684899"/>
            <a:ext cx="2972547" cy="45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2784716F-AA82-4611-A22E-30AB933E2565}" type="slidenum">
              <a:rPr lang="ru-RU" altLang="ru-RU" sz="1200"/>
              <a:pPr algn="r"/>
              <a:t>41</a:t>
            </a:fld>
            <a:endParaRPr lang="ru-RU" altLang="ru-RU" sz="1200">
              <a:latin typeface="Arial Cyr" charset="-52"/>
            </a:endParaRP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883852" y="8684899"/>
            <a:ext cx="2972547" cy="45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2784716F-AA82-4611-A22E-30AB933E2565}" type="slidenum">
              <a:rPr lang="ru-RU" altLang="ru-RU" sz="1200"/>
              <a:pPr algn="r"/>
              <a:t>42</a:t>
            </a:fld>
            <a:endParaRPr lang="ru-RU" altLang="ru-RU" sz="1200">
              <a:latin typeface="Arial Cyr" charset="-52"/>
            </a:endParaRP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883852" y="8684899"/>
            <a:ext cx="2972547" cy="45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A928368D-82AD-4EEC-B107-95EA35A9F3C3}" type="slidenum">
              <a:rPr lang="ru-RU" altLang="ru-RU" sz="1200">
                <a:latin typeface="Calibri" pitchFamily="34" charset="0"/>
              </a:rPr>
              <a:pPr algn="r"/>
              <a:t>44</a:t>
            </a:fld>
            <a:endParaRPr lang="ru-RU" altLang="ru-RU" sz="1200">
              <a:latin typeface="Calibri Cyr" charset="-5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883852" y="8684899"/>
            <a:ext cx="2972547" cy="45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A4D21B9A-9ECF-4897-8F1C-3D21303C4F85}" type="slidenum">
              <a:rPr lang="ru-RU" altLang="ru-RU" sz="1200"/>
              <a:pPr algn="r"/>
              <a:t>14</a:t>
            </a:fld>
            <a:endParaRPr lang="ru-RU" altLang="ru-RU" sz="1200">
              <a:latin typeface="Arial Cyr" charset="-52"/>
            </a:endParaRPr>
          </a:p>
        </p:txBody>
      </p:sp>
      <p:sp>
        <p:nvSpPr>
          <p:cNvPr id="194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883852" y="8684899"/>
            <a:ext cx="2972547" cy="45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9D701F2E-F965-47FA-9347-A593536EEEDF}" type="slidenum">
              <a:rPr lang="ru-RU" altLang="ru-RU" sz="1200"/>
              <a:pPr algn="r"/>
              <a:t>15</a:t>
            </a:fld>
            <a:endParaRPr lang="ru-RU" altLang="ru-RU" sz="1200">
              <a:latin typeface="Arial Cyr" charset="-52"/>
            </a:endParaRPr>
          </a:p>
        </p:txBody>
      </p:sp>
      <p:sp>
        <p:nvSpPr>
          <p:cNvPr id="2355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883852" y="8684899"/>
            <a:ext cx="2972547" cy="45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2784716F-AA82-4611-A22E-30AB933E2565}" type="slidenum">
              <a:rPr lang="ru-RU" altLang="ru-RU" sz="1200"/>
              <a:pPr algn="r"/>
              <a:t>16</a:t>
            </a:fld>
            <a:endParaRPr lang="ru-RU" altLang="ru-RU" sz="1200">
              <a:latin typeface="Arial Cyr" charset="-52"/>
            </a:endParaRP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883852" y="8684899"/>
            <a:ext cx="2972547" cy="45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2784716F-AA82-4611-A22E-30AB933E2565}" type="slidenum">
              <a:rPr lang="ru-RU" altLang="ru-RU" sz="1200"/>
              <a:pPr algn="r"/>
              <a:t>17</a:t>
            </a:fld>
            <a:endParaRPr lang="ru-RU" altLang="ru-RU" sz="1200">
              <a:latin typeface="Arial Cyr" charset="-52"/>
            </a:endParaRP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883852" y="8684899"/>
            <a:ext cx="2972547" cy="45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A928368D-82AD-4EEC-B107-95EA35A9F3C3}" type="slidenum">
              <a:rPr lang="ru-RU" altLang="ru-RU" sz="1200">
                <a:latin typeface="Calibri" pitchFamily="34" charset="0"/>
              </a:rPr>
              <a:pPr algn="r"/>
              <a:t>18</a:t>
            </a:fld>
            <a:endParaRPr lang="ru-RU" altLang="ru-RU" sz="1200">
              <a:latin typeface="Calibri Cyr" charset="-5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B868-6DAA-4611-AA90-BD36E5DE01AE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6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8B68-9211-4F29-9F4D-0036725E387C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032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24E41-9C9E-43F7-8F0B-5DF2814B54CE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06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6CBC-DCD2-4DD9-AA17-7FB9AED213E7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62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C285-524D-44CB-84B1-5A893D29A274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072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830B2-5B88-42DB-A002-0766150D2FA4}" type="datetime1">
              <a:rPr lang="ru-RU" smtClean="0"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302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6C63-9B17-475F-AA2E-1653FCDEF0E2}" type="datetime1">
              <a:rPr lang="ru-RU" smtClean="0"/>
              <a:t>01.09.2019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38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B1A2-A6AD-4B9F-971C-65B3EF7C0844}" type="datetime1">
              <a:rPr lang="ru-RU" smtClean="0"/>
              <a:t>01.09.2019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79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16E4-F599-443F-9965-1A642C4D9E77}" type="datetime1">
              <a:rPr lang="ru-RU" smtClean="0"/>
              <a:t>01.09.2019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967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7289-FFF6-486F-A533-1CE303629374}" type="datetime1">
              <a:rPr lang="ru-RU" smtClean="0"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35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1882-B690-4D18-8A57-93062B86FD12}" type="datetime1">
              <a:rPr lang="ru-RU" smtClean="0"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60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3B036-CC22-465E-8DE2-88E99E385A9F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03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4624" y="620688"/>
            <a:ext cx="7543800" cy="238809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НОРМАТИВНО- ПРАВОВОЕ РЕГУЛИРОВАНИЕ В СФЕРЕ  ИНФОРМАЦИОННОЙ БЕЗОПАСНОСТИ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869160"/>
            <a:ext cx="6858000" cy="9906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К.т.н., доцент кафедры систем информационной безопасности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Александрова Людмила Авенировна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70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5111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</a:rPr>
              <a:t>ОБЩИЕ СВЕДЕНИЯ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42938" y="1000125"/>
            <a:ext cx="8001000" cy="537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/>
            <a:r>
              <a:rPr lang="ru-RU" altLang="ru-RU" sz="2600" b="1" dirty="0">
                <a:solidFill>
                  <a:srgbClr val="204670"/>
                </a:solidFill>
                <a:latin typeface="Calibri" pitchFamily="34" charset="0"/>
              </a:rPr>
              <a:t>Федеральный закон от 27 июля 2006 года № 152-ФЗ </a:t>
            </a:r>
            <a:br>
              <a:rPr lang="ru-RU" altLang="ru-RU" sz="2600" b="1" dirty="0">
                <a:solidFill>
                  <a:srgbClr val="204670"/>
                </a:solidFill>
                <a:latin typeface="Calibri" pitchFamily="34" charset="0"/>
              </a:rPr>
            </a:br>
            <a:r>
              <a:rPr lang="ru-RU" altLang="ru-RU" sz="2600" b="1" dirty="0">
                <a:solidFill>
                  <a:srgbClr val="204670"/>
                </a:solidFill>
                <a:latin typeface="Calibri" pitchFamily="34" charset="0"/>
              </a:rPr>
              <a:t>«О персональных данных» определяет:</a:t>
            </a:r>
          </a:p>
          <a:p>
            <a:pPr algn="ctr" eaLnBrk="0" hangingPunct="0"/>
            <a:endParaRPr lang="ru-RU" altLang="ru-RU" sz="1100" b="1" dirty="0">
              <a:solidFill>
                <a:srgbClr val="204670"/>
              </a:solidFill>
              <a:latin typeface="Calibri" pitchFamily="34" charset="0"/>
            </a:endParaRPr>
          </a:p>
          <a:p>
            <a:pPr eaLnBrk="0" hangingPunct="0"/>
            <a:r>
              <a:rPr lang="ru-RU" altLang="ru-RU" sz="2600" dirty="0">
                <a:latin typeface="Calibri" pitchFamily="34" charset="0"/>
              </a:rPr>
              <a:t>1. Основные понятия, связанные с обработкой персональных данных;</a:t>
            </a:r>
          </a:p>
          <a:p>
            <a:pPr eaLnBrk="0" hangingPunct="0"/>
            <a:r>
              <a:rPr lang="ru-RU" altLang="ru-RU" sz="2600" dirty="0">
                <a:latin typeface="Calibri" pitchFamily="34" charset="0"/>
              </a:rPr>
              <a:t>2. Принципы и условия обработки персональных данных;</a:t>
            </a:r>
          </a:p>
          <a:p>
            <a:pPr eaLnBrk="0" hangingPunct="0"/>
            <a:r>
              <a:rPr lang="ru-RU" altLang="ru-RU" sz="2600" dirty="0">
                <a:latin typeface="Calibri" pitchFamily="34" charset="0"/>
              </a:rPr>
              <a:t>3</a:t>
            </a:r>
            <a:r>
              <a:rPr lang="ru-RU" altLang="ru-RU" sz="2600" dirty="0">
                <a:solidFill>
                  <a:srgbClr val="FF0000"/>
                </a:solidFill>
                <a:latin typeface="Calibri" pitchFamily="34" charset="0"/>
              </a:rPr>
              <a:t>. Обязанности оператора;</a:t>
            </a:r>
          </a:p>
          <a:p>
            <a:pPr eaLnBrk="0" hangingPunct="0"/>
            <a:r>
              <a:rPr lang="ru-RU" altLang="ru-RU" sz="2600" dirty="0">
                <a:latin typeface="Calibri" pitchFamily="34" charset="0"/>
              </a:rPr>
              <a:t>4. Права субъекта персональных данных;</a:t>
            </a:r>
          </a:p>
          <a:p>
            <a:pPr eaLnBrk="0" hangingPunct="0"/>
            <a:r>
              <a:rPr lang="ru-RU" altLang="ru-RU" sz="2600" dirty="0">
                <a:latin typeface="Calibri" pitchFamily="34" charset="0"/>
              </a:rPr>
              <a:t>5</a:t>
            </a:r>
            <a:r>
              <a:rPr lang="ru-RU" altLang="ru-RU" sz="2600" dirty="0" smtClean="0">
                <a:latin typeface="Calibri" pitchFamily="34" charset="0"/>
              </a:rPr>
              <a:t>.</a:t>
            </a:r>
            <a:r>
              <a:rPr lang="ru-RU" altLang="ru-RU" sz="2600" dirty="0">
                <a:latin typeface="Calibri" pitchFamily="34" charset="0"/>
              </a:rPr>
              <a:t> Государственные органы, осуществляющие контроль и надзор за соблюдением требований, установленных Федеральным законом № 152-ФЗ</a:t>
            </a:r>
            <a:endParaRPr lang="ru-RU" altLang="ru-RU" sz="2600" dirty="0" smtClean="0">
              <a:latin typeface="Calibri" pitchFamily="34" charset="0"/>
            </a:endParaRPr>
          </a:p>
          <a:p>
            <a:pPr eaLnBrk="0" hangingPunct="0"/>
            <a:r>
              <a:rPr lang="ru-RU" altLang="ru-RU" sz="2600" dirty="0" smtClean="0">
                <a:latin typeface="Calibri" pitchFamily="34" charset="0"/>
              </a:rPr>
              <a:t>6</a:t>
            </a:r>
            <a:r>
              <a:rPr lang="ru-RU" altLang="ru-RU" sz="2600" dirty="0">
                <a:latin typeface="Calibri" pitchFamily="34" charset="0"/>
              </a:rPr>
              <a:t>. Виды ответственности за нарушение требований, установленных Федеральным законом № 152-ФЗ</a:t>
            </a:r>
            <a:r>
              <a:rPr lang="ru-RU" altLang="ru-RU" sz="2600" dirty="0" smtClean="0">
                <a:latin typeface="Calibri" pitchFamily="34" charset="0"/>
              </a:rPr>
              <a:t>.</a:t>
            </a:r>
            <a:endParaRPr lang="ru-RU" altLang="ru-RU" sz="2600" dirty="0">
              <a:latin typeface="Calibri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82679595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5111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43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4572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</a:rPr>
              <a:t>ОСНОВНЫЕ ПОНЯТИЯ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5DCA43E4-C44D-4743-BD0A-2FAB926BECD7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pPr algn="r"/>
              <a:t>11</a:t>
            </a:fld>
            <a:endParaRPr lang="ru-RU" altLang="ru-RU" sz="1200">
              <a:solidFill>
                <a:srgbClr val="898989"/>
              </a:solidFill>
              <a:latin typeface="Calibri Cyr" charset="-52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27013" y="987425"/>
            <a:ext cx="8616950" cy="230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ПЕРСОНАЛЬНЫЕ ДАННЫЕ (</a:t>
            </a:r>
            <a:r>
              <a:rPr lang="ru-RU" altLang="ru-RU" sz="2400" b="1" dirty="0" err="1">
                <a:solidFill>
                  <a:srgbClr val="204670"/>
                </a:solidFill>
                <a:latin typeface="Calibri" pitchFamily="34" charset="0"/>
              </a:rPr>
              <a:t>ПДн</a:t>
            </a:r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)</a:t>
            </a:r>
            <a:r>
              <a:rPr lang="ru-RU" altLang="ru-RU" sz="2400" b="1" dirty="0">
                <a:latin typeface="Calibri" pitchFamily="34" charset="0"/>
              </a:rPr>
              <a:t> </a:t>
            </a:r>
            <a:r>
              <a:rPr lang="ru-RU" altLang="ru-RU" sz="2000" dirty="0">
                <a:latin typeface="Calibri" pitchFamily="34" charset="0"/>
              </a:rPr>
              <a:t>- </a:t>
            </a:r>
            <a:r>
              <a:rPr lang="ru-RU" altLang="ru-RU" sz="2400" dirty="0">
                <a:latin typeface="Calibri" pitchFamily="34" charset="0"/>
              </a:rPr>
              <a:t>любая информация, относящаяся к определенному или определяемому на основании такой информации физическому лицу (субъекту персональных </a:t>
            </a:r>
            <a:r>
              <a:rPr lang="ru-RU" altLang="ru-RU" sz="2400" dirty="0" smtClean="0">
                <a:latin typeface="Calibri" pitchFamily="34" charset="0"/>
              </a:rPr>
              <a:t>данных).</a:t>
            </a:r>
          </a:p>
          <a:p>
            <a:pPr algn="just"/>
            <a:endParaRPr lang="ru-RU" altLang="ru-RU" sz="2400" dirty="0">
              <a:latin typeface="Calibri" pitchFamily="34" charset="0"/>
            </a:endParaRPr>
          </a:p>
          <a:p>
            <a:pPr algn="just"/>
            <a:endParaRPr lang="ru-RU" altLang="ru-RU" sz="2400" dirty="0">
              <a:latin typeface="Calibri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06363" y="3296391"/>
            <a:ext cx="8580437" cy="2678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ОПЕРАТОР</a:t>
            </a:r>
            <a:r>
              <a:rPr lang="ru-RU" altLang="ru-RU" sz="2400" b="1" dirty="0">
                <a:solidFill>
                  <a:srgbClr val="85540A"/>
                </a:solidFill>
                <a:latin typeface="Calibri" pitchFamily="34" charset="0"/>
              </a:rPr>
              <a:t> </a:t>
            </a:r>
            <a:r>
              <a:rPr lang="ru-RU" altLang="ru-RU" sz="2400" dirty="0">
                <a:latin typeface="Calibri" pitchFamily="34" charset="0"/>
              </a:rPr>
              <a:t>- государственный орган, муниципальный орган, юридическое или физическое лицо, </a:t>
            </a:r>
            <a:r>
              <a:rPr lang="ru-RU" sz="2400" dirty="0">
                <a:latin typeface="Calibri" pitchFamily="34" charset="0"/>
              </a:rPr>
              <a:t>самостоятельно или совместно с другими лицами </a:t>
            </a:r>
            <a:r>
              <a:rPr lang="ru-RU" sz="2400" b="1" dirty="0">
                <a:latin typeface="Calibri" pitchFamily="34" charset="0"/>
              </a:rPr>
              <a:t>организующие</a:t>
            </a:r>
            <a:r>
              <a:rPr lang="ru-RU" sz="2400" dirty="0">
                <a:latin typeface="Calibri" pitchFamily="34" charset="0"/>
              </a:rPr>
              <a:t> и (</a:t>
            </a:r>
            <a:r>
              <a:rPr lang="ru-RU" sz="2400" i="1" dirty="0">
                <a:latin typeface="Calibri" pitchFamily="34" charset="0"/>
              </a:rPr>
              <a:t>или) осуществляющие </a:t>
            </a:r>
            <a:r>
              <a:rPr lang="ru-RU" sz="2400" dirty="0">
                <a:latin typeface="Calibri" pitchFamily="34" charset="0"/>
              </a:rPr>
              <a:t>обработку персональных данных, а также </a:t>
            </a:r>
            <a:r>
              <a:rPr lang="ru-RU" sz="2400" b="1" dirty="0">
                <a:latin typeface="Calibri" pitchFamily="34" charset="0"/>
              </a:rPr>
              <a:t>определяющие цели </a:t>
            </a:r>
            <a:r>
              <a:rPr lang="ru-RU" sz="2400" dirty="0">
                <a:latin typeface="Calibri" pitchFamily="34" charset="0"/>
              </a:rPr>
              <a:t>обработки персональных данных, </a:t>
            </a:r>
            <a:r>
              <a:rPr lang="ru-RU" sz="2400" b="1" dirty="0">
                <a:latin typeface="Calibri" pitchFamily="34" charset="0"/>
              </a:rPr>
              <a:t>состав </a:t>
            </a:r>
            <a:r>
              <a:rPr lang="ru-RU" sz="2400" dirty="0">
                <a:latin typeface="Calibri" pitchFamily="34" charset="0"/>
              </a:rPr>
              <a:t>персональных данных, подлежащих обработке, </a:t>
            </a:r>
            <a:r>
              <a:rPr lang="ru-RU" sz="2400" b="1" dirty="0">
                <a:latin typeface="Calibri" pitchFamily="34" charset="0"/>
              </a:rPr>
              <a:t>действия </a:t>
            </a:r>
            <a:r>
              <a:rPr lang="ru-RU" sz="2400" dirty="0">
                <a:latin typeface="Calibri" pitchFamily="34" charset="0"/>
              </a:rPr>
              <a:t>(операции), совершаемые с персональными данными. </a:t>
            </a:r>
          </a:p>
        </p:txBody>
      </p:sp>
    </p:spTree>
    <p:extLst>
      <p:ext uri="{BB962C8B-B14F-4D97-AF65-F5344CB8AC3E}">
        <p14:creationId xmlns:p14="http://schemas.microsoft.com/office/powerpoint/2010/main" val="4309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5111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43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4572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</a:rPr>
              <a:t>ОСНОВНЫЕ ПОНЯТИЯ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E96B61E1-5BBC-4DEC-ADF8-63B1F9C724DE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pPr algn="r"/>
              <a:t>12</a:t>
            </a:fld>
            <a:endParaRPr lang="ru-RU" altLang="ru-RU" sz="1200">
              <a:solidFill>
                <a:srgbClr val="898989"/>
              </a:solidFill>
              <a:latin typeface="Calibri Cyr" charset="-52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64645" y="4043363"/>
            <a:ext cx="8616950" cy="267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ИНФОРМАЦИОННАЯ СИСТЕМА ПЕРСОНАЛЬНЫХ ДАННЫХ (</a:t>
            </a:r>
            <a:r>
              <a:rPr lang="ru-RU" altLang="ru-RU" sz="2400" b="1" dirty="0" err="1">
                <a:solidFill>
                  <a:srgbClr val="204670"/>
                </a:solidFill>
                <a:latin typeface="Calibri" pitchFamily="34" charset="0"/>
              </a:rPr>
              <a:t>ИСПДн</a:t>
            </a:r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)</a:t>
            </a:r>
            <a:r>
              <a:rPr lang="ru-RU" altLang="ru-RU" sz="2000" b="1" dirty="0">
                <a:solidFill>
                  <a:srgbClr val="204670"/>
                </a:solidFill>
                <a:latin typeface="Calibri" pitchFamily="34" charset="0"/>
              </a:rPr>
              <a:t> </a:t>
            </a:r>
            <a:r>
              <a:rPr lang="ru-RU" altLang="ru-RU" sz="2400" dirty="0">
                <a:latin typeface="Calibri" pitchFamily="34" charset="0"/>
              </a:rPr>
              <a:t>- информационная система, представляющая собой совокупность персональных данных, содержащихся в базе данных, а также информационных технологий и технических средств, позволяющих осуществлять обработку таких персональных данных с использованием средств автоматизации или без использования таких средств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219414" y="552373"/>
            <a:ext cx="8507412" cy="3170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ОБРАБОТКА ПЕРСОНАЛЬНЫХ ДАННЫХ</a:t>
            </a:r>
            <a:r>
              <a:rPr lang="ru-RU" altLang="ru-RU" sz="2400" b="1" dirty="0">
                <a:solidFill>
                  <a:srgbClr val="85540A"/>
                </a:solidFill>
                <a:latin typeface="Calibri" pitchFamily="34" charset="0"/>
              </a:rPr>
              <a:t> </a:t>
            </a:r>
            <a:r>
              <a:rPr lang="ru-RU" altLang="ru-RU" sz="2400" dirty="0" smtClean="0">
                <a:latin typeface="Calibri" pitchFamily="34" charset="0"/>
              </a:rPr>
              <a:t>– </a:t>
            </a:r>
            <a:r>
              <a:rPr lang="ru-RU" altLang="ru-RU" sz="2200" dirty="0" smtClean="0">
                <a:latin typeface="Calibri" pitchFamily="34" charset="0"/>
              </a:rPr>
              <a:t>любое </a:t>
            </a:r>
            <a:r>
              <a:rPr lang="ru-RU" altLang="ru-RU" sz="2200" b="1" dirty="0" smtClean="0">
                <a:latin typeface="Calibri" pitchFamily="34" charset="0"/>
              </a:rPr>
              <a:t>действие</a:t>
            </a:r>
            <a:r>
              <a:rPr lang="ru-RU" altLang="ru-RU" sz="2200" dirty="0" smtClean="0">
                <a:latin typeface="Calibri" pitchFamily="34" charset="0"/>
              </a:rPr>
              <a:t> </a:t>
            </a:r>
            <a:r>
              <a:rPr lang="ru-RU" altLang="ru-RU" sz="2200" dirty="0">
                <a:latin typeface="Calibri" pitchFamily="34" charset="0"/>
              </a:rPr>
              <a:t>(</a:t>
            </a:r>
            <a:r>
              <a:rPr lang="ru-RU" altLang="ru-RU" sz="2200" dirty="0" smtClean="0">
                <a:latin typeface="Calibri" pitchFamily="34" charset="0"/>
              </a:rPr>
              <a:t>операция) </a:t>
            </a:r>
            <a:r>
              <a:rPr lang="ru-RU" sz="2200" dirty="0"/>
              <a:t>или </a:t>
            </a:r>
            <a:r>
              <a:rPr lang="ru-RU" sz="2200" b="1" dirty="0"/>
              <a:t>совокупность действий </a:t>
            </a:r>
            <a:r>
              <a:rPr lang="ru-RU" sz="2200" dirty="0"/>
              <a:t>(операций), совершаемых </a:t>
            </a:r>
            <a:r>
              <a:rPr lang="ru-RU" sz="2200" i="1" dirty="0"/>
              <a:t>с использованием средств автоматизации или без использования таких средств </a:t>
            </a:r>
            <a:r>
              <a:rPr lang="ru-RU" sz="2200" dirty="0"/>
              <a:t>с персональными данными, включая сбор, запись, систематизацию, </a:t>
            </a:r>
            <a:r>
              <a:rPr lang="ru-RU" sz="2200" i="1" dirty="0"/>
              <a:t>накопление</a:t>
            </a:r>
            <a:r>
              <a:rPr lang="ru-RU" sz="2200" dirty="0"/>
              <a:t>, хранение, уточнение (обновление, изменение), извлечение, использование, передачу (распространение, предоставление, доступ), обезличивание, блокирование, удаление, уничтожение персональных </a:t>
            </a:r>
            <a:r>
              <a:rPr lang="ru-RU" sz="2200" dirty="0" smtClean="0"/>
              <a:t>данных</a:t>
            </a:r>
          </a:p>
        </p:txBody>
      </p:sp>
    </p:spTree>
    <p:extLst>
      <p:ext uri="{BB962C8B-B14F-4D97-AF65-F5344CB8AC3E}">
        <p14:creationId xmlns:p14="http://schemas.microsoft.com/office/powerpoint/2010/main" val="203886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8C6DC312-D68F-450D-ADF6-71294D97FC7C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pPr algn="r"/>
              <a:t>13</a:t>
            </a:fld>
            <a:endParaRPr lang="ru-RU" altLang="ru-RU" sz="1200">
              <a:solidFill>
                <a:srgbClr val="898989"/>
              </a:solidFill>
              <a:latin typeface="Calibri Cyr" charset="-52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</a:rPr>
              <a:t>ПРИНЦИПЫ ОБРАБОТКИ ПЕРСОНАЛЬНЫХ ДАННЫХ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85750" y="547938"/>
            <a:ext cx="8572500" cy="606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>
              <a:buFontTx/>
              <a:buChar char="•"/>
            </a:pPr>
            <a:r>
              <a:rPr lang="ru-RU" altLang="ru-RU" sz="2000" dirty="0"/>
              <a:t>Цель и способы обработки </a:t>
            </a:r>
            <a:r>
              <a:rPr lang="ru-RU" altLang="ru-RU" sz="2000" dirty="0" err="1" smtClean="0"/>
              <a:t>ПДн</a:t>
            </a:r>
            <a:r>
              <a:rPr lang="ru-RU" altLang="ru-RU" sz="2000" dirty="0" smtClean="0"/>
              <a:t> должны </a:t>
            </a:r>
            <a:r>
              <a:rPr lang="ru-RU" altLang="ru-RU" sz="2000" dirty="0"/>
              <a:t>быть законными.</a:t>
            </a:r>
          </a:p>
          <a:p>
            <a:pPr algn="just"/>
            <a:endParaRPr lang="ru-RU" altLang="ru-RU" sz="1600" dirty="0"/>
          </a:p>
          <a:p>
            <a:pPr algn="just">
              <a:buFontTx/>
              <a:buChar char="•"/>
            </a:pPr>
            <a:r>
              <a:rPr lang="ru-RU" altLang="ru-RU" sz="2000" dirty="0" smtClean="0"/>
              <a:t>Цель, объем</a:t>
            </a:r>
            <a:r>
              <a:rPr lang="ru-RU" altLang="ru-RU" sz="2000" dirty="0"/>
              <a:t>, характер и способы обработки</a:t>
            </a:r>
            <a:r>
              <a:rPr lang="ru-RU" altLang="ru-RU" sz="2000" dirty="0" smtClean="0"/>
              <a:t> </a:t>
            </a:r>
            <a:r>
              <a:rPr lang="ru-RU" altLang="ru-RU" sz="2000" dirty="0" err="1" smtClean="0"/>
              <a:t>ПДн</a:t>
            </a:r>
            <a:r>
              <a:rPr lang="ru-RU" altLang="ru-RU" sz="2000" dirty="0" smtClean="0"/>
              <a:t> должны </a:t>
            </a:r>
            <a:r>
              <a:rPr lang="ru-RU" altLang="ru-RU" sz="2000" dirty="0"/>
              <a:t>соответствовать цели, заявленной при сборе </a:t>
            </a:r>
            <a:r>
              <a:rPr lang="ru-RU" altLang="ru-RU" sz="2000" dirty="0" err="1" smtClean="0"/>
              <a:t>ПДн</a:t>
            </a:r>
            <a:r>
              <a:rPr lang="ru-RU" altLang="ru-RU" sz="2000" dirty="0" smtClean="0"/>
              <a:t>, </a:t>
            </a:r>
            <a:r>
              <a:rPr lang="ru-RU" altLang="ru-RU" sz="2000" dirty="0"/>
              <a:t>а также полномочиям оператора;</a:t>
            </a:r>
          </a:p>
          <a:p>
            <a:pPr algn="just"/>
            <a:endParaRPr lang="ru-RU" altLang="ru-RU" sz="1600" dirty="0"/>
          </a:p>
          <a:p>
            <a:pPr algn="just">
              <a:buFontTx/>
              <a:buChar char="•"/>
            </a:pPr>
            <a:r>
              <a:rPr lang="ru-RU" altLang="ru-RU" sz="2000" dirty="0"/>
              <a:t>Обрабатываемые </a:t>
            </a:r>
            <a:r>
              <a:rPr lang="ru-RU" altLang="ru-RU" sz="2000" dirty="0" err="1" smtClean="0"/>
              <a:t>ПДн</a:t>
            </a:r>
            <a:r>
              <a:rPr lang="ru-RU" altLang="ru-RU" sz="2000" dirty="0" smtClean="0"/>
              <a:t> </a:t>
            </a:r>
            <a:r>
              <a:rPr lang="ru-RU" altLang="ru-RU" sz="2000" dirty="0"/>
              <a:t>должны быть достоверными, достаточными для заявленных целей обработки, но не избыточными;</a:t>
            </a:r>
          </a:p>
          <a:p>
            <a:pPr algn="just"/>
            <a:endParaRPr lang="ru-RU" altLang="ru-RU" sz="1600" dirty="0"/>
          </a:p>
          <a:p>
            <a:pPr algn="just">
              <a:buFontTx/>
              <a:buChar char="•"/>
            </a:pPr>
            <a:r>
              <a:rPr lang="ru-RU" altLang="ru-RU" sz="2000" dirty="0"/>
              <a:t>Объединение созданных для несовместимых между собой целей </a:t>
            </a:r>
            <a:r>
              <a:rPr lang="ru-RU" altLang="ru-RU" sz="2000" dirty="0" err="1" smtClean="0"/>
              <a:t>ИСПДн</a:t>
            </a:r>
            <a:r>
              <a:rPr lang="ru-RU" altLang="ru-RU" sz="2000" dirty="0" smtClean="0"/>
              <a:t> </a:t>
            </a:r>
            <a:r>
              <a:rPr lang="ru-RU" altLang="ru-RU" sz="2000" b="1" dirty="0" smtClean="0">
                <a:solidFill>
                  <a:srgbClr val="C00000"/>
                </a:solidFill>
              </a:rPr>
              <a:t>недопустимо</a:t>
            </a:r>
            <a:r>
              <a:rPr lang="ru-RU" altLang="ru-RU" sz="2000" dirty="0" smtClean="0"/>
              <a:t>;</a:t>
            </a:r>
          </a:p>
          <a:p>
            <a:pPr algn="just">
              <a:buFontTx/>
              <a:buChar char="•"/>
            </a:pPr>
            <a:endParaRPr lang="ru-RU" altLang="ru-RU" sz="2000" dirty="0" smtClean="0"/>
          </a:p>
          <a:p>
            <a:pPr algn="just">
              <a:buFontTx/>
              <a:buChar char="•"/>
            </a:pPr>
            <a:r>
              <a:rPr lang="ru-RU" sz="2000" dirty="0"/>
              <a:t>При обработке </a:t>
            </a:r>
            <a:r>
              <a:rPr lang="ru-RU" sz="2000" dirty="0" err="1" smtClean="0"/>
              <a:t>ПДн</a:t>
            </a:r>
            <a:r>
              <a:rPr lang="ru-RU" sz="2000" dirty="0" smtClean="0"/>
              <a:t> необходимо обеспечить точность </a:t>
            </a:r>
            <a:r>
              <a:rPr lang="ru-RU" sz="2000" dirty="0" err="1" smtClean="0"/>
              <a:t>ПДн</a:t>
            </a:r>
            <a:r>
              <a:rPr lang="ru-RU" sz="2000" dirty="0" smtClean="0"/>
              <a:t>, </a:t>
            </a:r>
            <a:r>
              <a:rPr lang="ru-RU" sz="2000" dirty="0"/>
              <a:t>их достаточность, а </a:t>
            </a:r>
            <a:r>
              <a:rPr lang="ru-RU" sz="2000" dirty="0" smtClean="0"/>
              <a:t>оператор </a:t>
            </a:r>
            <a:r>
              <a:rPr lang="ru-RU" sz="2000" dirty="0"/>
              <a:t>должен принимать </a:t>
            </a:r>
            <a:r>
              <a:rPr lang="ru-RU" sz="2000" dirty="0" smtClean="0"/>
              <a:t>меры по </a:t>
            </a:r>
            <a:r>
              <a:rPr lang="ru-RU" sz="2000" dirty="0"/>
              <a:t>удалению или уточнению неполных или неточных </a:t>
            </a:r>
            <a:r>
              <a:rPr lang="ru-RU" sz="2000" dirty="0" smtClean="0"/>
              <a:t>данных</a:t>
            </a:r>
          </a:p>
          <a:p>
            <a:pPr algn="just">
              <a:buFontTx/>
              <a:buChar char="•"/>
            </a:pPr>
            <a:endParaRPr lang="ru-RU" sz="2000" dirty="0" smtClean="0"/>
          </a:p>
          <a:p>
            <a:pPr algn="just">
              <a:buFontTx/>
              <a:buChar char="•"/>
            </a:pPr>
            <a:r>
              <a:rPr lang="ru-RU" sz="2000" dirty="0" smtClean="0"/>
              <a:t>Обрабатываемые </a:t>
            </a:r>
            <a:r>
              <a:rPr lang="ru-RU" sz="2000" dirty="0" err="1" smtClean="0"/>
              <a:t>ПДн</a:t>
            </a:r>
            <a:r>
              <a:rPr lang="ru-RU" sz="2000" dirty="0" smtClean="0"/>
              <a:t> подлежат </a:t>
            </a:r>
            <a:r>
              <a:rPr lang="ru-RU" sz="2000" dirty="0"/>
              <a:t>уничтожению либо обезличиванию по достижении целей обработки или в случае утраты необходимости в достижении этих целей, если иное не предусмотрено федеральным законом.</a:t>
            </a:r>
            <a:endParaRPr lang="ru-RU" altLang="ru-RU" sz="2000" dirty="0">
              <a:latin typeface="Arial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43945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351838" y="64611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/>
            <a:endParaRPr lang="ru-RU" altLang="ru-RU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42875" y="857250"/>
            <a:ext cx="8786813" cy="575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667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0" hangingPunct="0">
              <a:buFontTx/>
              <a:buChar char="•"/>
            </a:pP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Предоставление и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отзыв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в письменной форме согласия на обработку персональных данных </a:t>
            </a:r>
            <a:endParaRPr lang="ru-RU" altLang="ru-RU" sz="2000" b="1" dirty="0"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sz="2400" b="1" dirty="0" smtClean="0">
                <a:solidFill>
                  <a:srgbClr val="17375E"/>
                </a:solidFill>
                <a:latin typeface="Calibri" pitchFamily="34" charset="0"/>
              </a:rPr>
              <a:t>Получение</a:t>
            </a:r>
            <a:r>
              <a:rPr lang="ru-RU" altLang="ru-RU" sz="2000" b="1" dirty="0" smtClean="0">
                <a:latin typeface="Calibri" pitchFamily="34" charset="0"/>
              </a:rPr>
              <a:t> </a:t>
            </a:r>
            <a:r>
              <a:rPr lang="ru-RU" altLang="ru-RU" sz="2000" b="1" dirty="0">
                <a:solidFill>
                  <a:srgbClr val="9E0000"/>
                </a:solidFill>
                <a:latin typeface="Calibri" pitchFamily="34" charset="0"/>
              </a:rPr>
              <a:t>по письменному запросу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доступа 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к своим персональным данным </a:t>
            </a:r>
            <a:endParaRPr lang="ru-RU" altLang="ru-RU" sz="2000" b="1" dirty="0"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Требование 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от оператора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уточнения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своих персональных данных,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их блокирования или уничтожения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в случае, если персональные данные являются </a:t>
            </a:r>
            <a:r>
              <a:rPr lang="ru-RU" altLang="ru-RU" sz="2000" b="1" i="1" dirty="0">
                <a:solidFill>
                  <a:srgbClr val="17375E"/>
                </a:solidFill>
                <a:latin typeface="Calibri" pitchFamily="34" charset="0"/>
              </a:rPr>
              <a:t>неполными, устаревшими, недостоверными, незаконно полученными или не являются необходимыми для заявленной цели 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обработки, а также принимать предусмотренные законом меры по защите своих </a:t>
            </a:r>
            <a:r>
              <a:rPr lang="ru-RU" altLang="ru-RU" sz="2000" b="1" dirty="0" smtClean="0">
                <a:solidFill>
                  <a:srgbClr val="17375E"/>
                </a:solidFill>
                <a:latin typeface="Calibri" pitchFamily="34" charset="0"/>
              </a:rPr>
              <a:t>прав</a:t>
            </a:r>
            <a:endParaRPr lang="ru-RU" altLang="ru-RU" sz="2000" b="1" dirty="0">
              <a:latin typeface="Calibri" pitchFamily="34" charset="0"/>
            </a:endParaRPr>
          </a:p>
          <a:p>
            <a:pPr algn="just" eaLnBrk="0" hangingPunct="0"/>
            <a:endParaRPr lang="ru-RU" altLang="ru-RU" sz="1200" b="1" dirty="0"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Обжалование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действий или бездействия оператора в уполномоченном органе по защите прав субъектов персональных данных (</a:t>
            </a:r>
            <a:r>
              <a:rPr lang="ru-RU" altLang="ru-RU" sz="2000" b="1" dirty="0" err="1">
                <a:solidFill>
                  <a:srgbClr val="17375E"/>
                </a:solidFill>
                <a:latin typeface="Calibri" pitchFamily="34" charset="0"/>
              </a:rPr>
              <a:t>Роскомнадзор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) или в судебном </a:t>
            </a:r>
            <a:r>
              <a:rPr lang="ru-RU" altLang="ru-RU" sz="2000" b="1" dirty="0" smtClean="0">
                <a:solidFill>
                  <a:srgbClr val="17375E"/>
                </a:solidFill>
                <a:latin typeface="Calibri" pitchFamily="34" charset="0"/>
              </a:rPr>
              <a:t>порядке</a:t>
            </a:r>
            <a:endParaRPr lang="ru-RU" altLang="ru-RU" sz="2000" b="1" dirty="0">
              <a:solidFill>
                <a:srgbClr val="9E0000"/>
              </a:solidFill>
              <a:latin typeface="Calibri" pitchFamily="34" charset="0"/>
            </a:endParaRPr>
          </a:p>
          <a:p>
            <a:pPr algn="just" eaLnBrk="0" hangingPunct="0"/>
            <a:endParaRPr lang="ru-RU" altLang="ru-RU" sz="1200" b="1" dirty="0">
              <a:solidFill>
                <a:srgbClr val="9E0000"/>
              </a:solidFill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Защита своих прав 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и законных интересов, в том числе на возмещение убытков и (или) компенсацию морального вреда в судебном порядке </a:t>
            </a:r>
            <a:r>
              <a:rPr lang="ru-RU" altLang="ru-RU" sz="2000" b="1" dirty="0">
                <a:latin typeface="Calibri" pitchFamily="34" charset="0"/>
              </a:rPr>
              <a:t/>
            </a:r>
            <a:br>
              <a:rPr lang="ru-RU" altLang="ru-RU" sz="2000" b="1" dirty="0">
                <a:latin typeface="Calibri" pitchFamily="34" charset="0"/>
              </a:rPr>
            </a:br>
            <a:endParaRPr lang="ru-RU" altLang="ru-RU" sz="2000" b="1" dirty="0">
              <a:latin typeface="Calibri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</a:rPr>
              <a:t>ПРАВА СУБЪЕКТА ПЕРСОНАЛЬНЫХ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3726134587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8351838" y="64611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/>
            <a:endParaRPr lang="ru-RU" altLang="ru-RU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14313" y="785813"/>
            <a:ext cx="8715375" cy="535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0" hangingPunct="0">
              <a:buFontTx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Получение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от субъекта персональных данных </a:t>
            </a:r>
            <a:r>
              <a:rPr lang="ru-RU" altLang="ru-RU" b="1" i="1" dirty="0" smtClean="0">
                <a:solidFill>
                  <a:srgbClr val="9E0000"/>
                </a:solidFill>
                <a:latin typeface="Calibri" pitchFamily="34" charset="0"/>
              </a:rPr>
              <a:t>согласия </a:t>
            </a:r>
            <a:r>
              <a:rPr lang="ru-RU" altLang="ru-RU" b="1" i="1" dirty="0">
                <a:solidFill>
                  <a:srgbClr val="9E0000"/>
                </a:solidFill>
                <a:latin typeface="Calibri" pitchFamily="34" charset="0"/>
              </a:rPr>
              <a:t>на обработку его персональных данных</a:t>
            </a:r>
            <a:r>
              <a:rPr lang="ru-RU" altLang="ru-RU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и предоставление контролирующим органам доказательство получения согласия субъекта персональных данных на обработку его персональных данных или того, что обрабатываемые персональные данные являются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общедоступными;</a:t>
            </a: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/>
            <a:endParaRPr lang="ru-RU" altLang="ru-RU" sz="1200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Соблюдение конфиденциальности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 персональных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данных;</a:t>
            </a:r>
          </a:p>
          <a:p>
            <a:pPr algn="just" eaLnBrk="0" hangingPunct="0">
              <a:buFontTx/>
              <a:buChar char="•"/>
            </a:pPr>
            <a:endParaRPr lang="ru-RU" altLang="ru-RU" sz="1200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b="1" i="1" dirty="0">
                <a:solidFill>
                  <a:srgbClr val="002060"/>
                </a:solidFill>
                <a:latin typeface="Calibri" pitchFamily="34" charset="0"/>
              </a:rPr>
              <a:t>Предоставление</a:t>
            </a:r>
            <a:r>
              <a:rPr lang="ru-RU" altLang="ru-RU" b="1" dirty="0">
                <a:solidFill>
                  <a:srgbClr val="002060"/>
                </a:solidFill>
                <a:latin typeface="Calibri" pitchFamily="34" charset="0"/>
              </a:rPr>
              <a:t> субъекту персональных данных </a:t>
            </a:r>
            <a:r>
              <a:rPr lang="ru-RU" altLang="ru-RU" b="1" dirty="0" smtClean="0">
                <a:solidFill>
                  <a:srgbClr val="002060"/>
                </a:solidFill>
                <a:latin typeface="Calibri" pitchFamily="34" charset="0"/>
              </a:rPr>
              <a:t>при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его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обращении или поступлении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запроса,  </a:t>
            </a:r>
            <a:r>
              <a:rPr lang="ru-RU" altLang="ru-RU" b="1" i="1" dirty="0" smtClean="0">
                <a:solidFill>
                  <a:srgbClr val="002060"/>
                </a:solidFill>
                <a:latin typeface="Calibri" pitchFamily="34" charset="0"/>
              </a:rPr>
              <a:t>информации</a:t>
            </a:r>
            <a:r>
              <a:rPr lang="ru-RU" altLang="ru-RU" b="1" i="1" dirty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altLang="ru-RU" b="1" dirty="0">
                <a:solidFill>
                  <a:srgbClr val="002060"/>
                </a:solidFill>
                <a:latin typeface="Calibri" pitchFamily="34" charset="0"/>
              </a:rPr>
              <a:t> предусмотренной </a:t>
            </a:r>
            <a:r>
              <a:rPr lang="ru-RU" altLang="ru-RU" b="1" dirty="0" smtClean="0">
                <a:solidFill>
                  <a:srgbClr val="002060"/>
                </a:solidFill>
                <a:latin typeface="Calibri" pitchFamily="34" charset="0"/>
              </a:rPr>
              <a:t>ст.14 </a:t>
            </a:r>
            <a:r>
              <a:rPr lang="ru-RU" altLang="ru-RU" b="1" dirty="0">
                <a:solidFill>
                  <a:srgbClr val="002060"/>
                </a:solidFill>
                <a:latin typeface="Calibri" pitchFamily="34" charset="0"/>
              </a:rPr>
              <a:t>Федерального закона № </a:t>
            </a:r>
            <a:r>
              <a:rPr lang="ru-RU" altLang="ru-RU" b="1" dirty="0" smtClean="0">
                <a:solidFill>
                  <a:srgbClr val="002060"/>
                </a:solidFill>
                <a:latin typeface="Calibri" pitchFamily="34" charset="0"/>
              </a:rPr>
              <a:t>152-ФЗ;</a:t>
            </a:r>
            <a:endParaRPr lang="ru-RU" altLang="ru-RU" b="1" dirty="0">
              <a:solidFill>
                <a:srgbClr val="002060"/>
              </a:solidFill>
              <a:latin typeface="Calibri" pitchFamily="34" charset="0"/>
            </a:endParaRPr>
          </a:p>
          <a:p>
            <a:pPr algn="just" eaLnBrk="0" hangingPunct="0"/>
            <a:endParaRPr lang="ru-RU" altLang="ru-RU" sz="1200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Принятие необходимых организационных и технических мер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,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для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защиты персональных данных от неправомерного или случайного доступа к ним, уничтожения, изменения, блокирования, копирования, распространения персональных данных, а также от иных неправомерных действий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;</a:t>
            </a:r>
          </a:p>
          <a:p>
            <a:pPr algn="just" eaLnBrk="0" hangingPunct="0">
              <a:buFontTx/>
              <a:buChar char="•"/>
            </a:pPr>
            <a:endParaRPr lang="ru-RU" altLang="ru-RU" b="1" dirty="0" smtClean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Предоставление в уполномоченный орган по защите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прав субъектов персональных данных по его запросу </a:t>
            </a: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информации, необходимой для осуществления деятельности указанного </a:t>
            </a:r>
            <a:r>
              <a:rPr lang="ru-RU" altLang="ru-RU" b="1" i="1" dirty="0" smtClean="0">
                <a:solidFill>
                  <a:srgbClr val="17375E"/>
                </a:solidFill>
                <a:latin typeface="Calibri" pitchFamily="34" charset="0"/>
              </a:rPr>
              <a:t>органа</a:t>
            </a:r>
            <a:endParaRPr lang="ru-RU" altLang="ru-RU" b="1" i="1" dirty="0">
              <a:solidFill>
                <a:srgbClr val="17375E"/>
              </a:solidFill>
              <a:latin typeface="Calibri Cyr" charset="-52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dirty="0">
                <a:solidFill>
                  <a:srgbClr val="FF0000"/>
                </a:solidFill>
                <a:latin typeface="Calibri" pitchFamily="34" charset="0"/>
              </a:rPr>
              <a:t>ОБЯЗАННОСТИ ОПЕРАТОРА</a:t>
            </a:r>
          </a:p>
        </p:txBody>
      </p:sp>
    </p:spTree>
    <p:extLst>
      <p:ext uri="{BB962C8B-B14F-4D97-AF65-F5344CB8AC3E}">
        <p14:creationId xmlns:p14="http://schemas.microsoft.com/office/powerpoint/2010/main" val="2579909325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351838" y="64611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/>
            <a:endParaRPr lang="ru-RU" altLang="ru-RU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13962" y="452709"/>
            <a:ext cx="8572500" cy="64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63538" indent="-363538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6511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В случае выявления </a:t>
            </a: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недостоверных персональных данных</a:t>
            </a:r>
            <a:r>
              <a:rPr lang="ru-RU" altLang="ru-RU" b="1" i="1" dirty="0">
                <a:solidFill>
                  <a:srgbClr val="9E0000"/>
                </a:solidFill>
                <a:latin typeface="Calibri" pitchFamily="34" charset="0"/>
              </a:rPr>
              <a:t>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: </a:t>
            </a: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/>
            <a:r>
              <a:rPr lang="ru-RU" altLang="ru-RU" b="1" dirty="0">
                <a:latin typeface="Calibri" pitchFamily="34" charset="0"/>
              </a:rPr>
              <a:t>1) блокирование персональных данных;</a:t>
            </a:r>
          </a:p>
          <a:p>
            <a:pPr algn="just" eaLnBrk="0" hangingPunct="0"/>
            <a:r>
              <a:rPr lang="ru-RU" altLang="ru-RU" b="1" dirty="0">
                <a:latin typeface="Calibri" pitchFamily="34" charset="0"/>
              </a:rPr>
              <a:t>2) уточнение персональных данных;</a:t>
            </a:r>
          </a:p>
          <a:p>
            <a:pPr algn="just" eaLnBrk="0" hangingPunct="0"/>
            <a:r>
              <a:rPr lang="ru-RU" altLang="ru-RU" b="1" dirty="0">
                <a:latin typeface="Calibri" pitchFamily="34" charset="0"/>
              </a:rPr>
              <a:t>3) разблокирование персональных данных.</a:t>
            </a:r>
          </a:p>
          <a:p>
            <a:pPr algn="just" eaLnBrk="0" hangingPunct="0"/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В случае выявления </a:t>
            </a: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неправомерных действий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с персональными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данными:</a:t>
            </a:r>
          </a:p>
          <a:p>
            <a:pPr algn="just" eaLnBrk="0" hangingPunct="0">
              <a:buAutoNum type="arabicParenR"/>
            </a:pPr>
            <a:r>
              <a:rPr lang="ru-RU" altLang="ru-RU" b="1" dirty="0" smtClean="0">
                <a:latin typeface="Calibri" pitchFamily="34" charset="0"/>
              </a:rPr>
              <a:t>устранение допущенных нарушений </a:t>
            </a:r>
          </a:p>
          <a:p>
            <a:pPr algn="just" eaLnBrk="0" hangingPunct="0">
              <a:buAutoNum type="arabicParenR"/>
            </a:pPr>
            <a:r>
              <a:rPr lang="ru-RU" altLang="ru-RU" b="1" dirty="0" smtClean="0">
                <a:latin typeface="Calibri" pitchFamily="34" charset="0"/>
              </a:rPr>
              <a:t>2</a:t>
            </a:r>
            <a:r>
              <a:rPr lang="ru-RU" altLang="ru-RU" b="1" dirty="0">
                <a:latin typeface="Calibri" pitchFamily="34" charset="0"/>
              </a:rPr>
              <a:t>) уведомление субъекта персональных данных.</a:t>
            </a:r>
          </a:p>
          <a:p>
            <a:pPr algn="just" eaLnBrk="0" hangingPunct="0"/>
            <a:endParaRPr lang="ru-RU" altLang="ru-RU" b="1" dirty="0"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В случае </a:t>
            </a: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достижения цели обработки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персональных данных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: </a:t>
            </a: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/>
            <a:r>
              <a:rPr lang="ru-RU" altLang="ru-RU" b="1" dirty="0">
                <a:latin typeface="Calibri" pitchFamily="34" charset="0"/>
              </a:rPr>
              <a:t>1) незамедлительное прекращение обработки персональных данных;</a:t>
            </a:r>
          </a:p>
          <a:p>
            <a:pPr algn="just" eaLnBrk="0" hangingPunct="0"/>
            <a:r>
              <a:rPr lang="ru-RU" altLang="ru-RU" b="1" dirty="0">
                <a:latin typeface="Calibri" pitchFamily="34" charset="0"/>
              </a:rPr>
              <a:t>2) уничтожение соответствующих персональных данных </a:t>
            </a:r>
            <a:endParaRPr lang="ru-RU" altLang="ru-RU" b="1" dirty="0" smtClean="0">
              <a:latin typeface="Calibri" pitchFamily="34" charset="0"/>
            </a:endParaRPr>
          </a:p>
          <a:p>
            <a:pPr algn="just" eaLnBrk="0" hangingPunct="0"/>
            <a:r>
              <a:rPr lang="ru-RU" altLang="ru-RU" b="1" dirty="0" smtClean="0">
                <a:latin typeface="Calibri" pitchFamily="34" charset="0"/>
              </a:rPr>
              <a:t>3</a:t>
            </a:r>
            <a:r>
              <a:rPr lang="ru-RU" altLang="ru-RU" b="1" dirty="0">
                <a:latin typeface="Calibri" pitchFamily="34" charset="0"/>
              </a:rPr>
              <a:t>) уведомление субъекта персональных данных.</a:t>
            </a:r>
          </a:p>
          <a:p>
            <a:pPr algn="just" eaLnBrk="0" hangingPunct="0"/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Уведомление уполномоченного органа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по защите прав субъектов персональных данных </a:t>
            </a: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о своем намерении осуществлять обработку персональных данных </a:t>
            </a:r>
            <a:endParaRPr lang="ru-RU" altLang="ru-RU" b="1" i="1" dirty="0" smtClean="0">
              <a:solidFill>
                <a:srgbClr val="9E0000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Издание </a:t>
            </a:r>
            <a:r>
              <a:rPr lang="ru-RU" altLang="ru-RU" b="1" i="1" dirty="0" smtClean="0">
                <a:solidFill>
                  <a:srgbClr val="17375E"/>
                </a:solidFill>
                <a:latin typeface="Calibri" pitchFamily="34" charset="0"/>
              </a:rPr>
              <a:t>политики оператора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в отношении обработки </a:t>
            </a:r>
            <a:r>
              <a:rPr lang="ru-RU" altLang="ru-RU" b="1" dirty="0" err="1" smtClean="0">
                <a:solidFill>
                  <a:srgbClr val="17375E"/>
                </a:solidFill>
                <a:latin typeface="Calibri" pitchFamily="34" charset="0"/>
              </a:rPr>
              <a:t>ПДн</a:t>
            </a:r>
            <a:endParaRPr lang="ru-RU" altLang="ru-RU" b="1" dirty="0" smtClean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Назначение лица, </a:t>
            </a:r>
            <a:r>
              <a:rPr lang="ru-RU" altLang="ru-RU" b="1" i="1" dirty="0">
                <a:solidFill>
                  <a:srgbClr val="FF0000"/>
                </a:solidFill>
                <a:latin typeface="Calibri" pitchFamily="34" charset="0"/>
              </a:rPr>
              <a:t>ответственного за организацию обработки персональных данных.</a:t>
            </a:r>
          </a:p>
          <a:p>
            <a:pPr algn="just" eaLnBrk="0" hangingPunct="0">
              <a:buFont typeface="Calibri" pitchFamily="34" charset="0"/>
              <a:buChar char="•"/>
            </a:pP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dirty="0">
                <a:solidFill>
                  <a:srgbClr val="FF0000"/>
                </a:solidFill>
                <a:latin typeface="Calibri" pitchFamily="34" charset="0"/>
              </a:rPr>
              <a:t>ОБЯЗАННОСТИ ОПЕРАТОРА</a:t>
            </a:r>
          </a:p>
        </p:txBody>
      </p:sp>
    </p:spTree>
    <p:extLst>
      <p:ext uri="{BB962C8B-B14F-4D97-AF65-F5344CB8AC3E}">
        <p14:creationId xmlns:p14="http://schemas.microsoft.com/office/powerpoint/2010/main" val="2937452876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351838" y="64611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/>
            <a:endParaRPr lang="ru-RU" altLang="ru-RU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13962" y="452709"/>
            <a:ext cx="8572500" cy="5909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63538" indent="-363538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6511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0" hangingPunct="0"/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Лицо, ответственное за организацию обработки персональных данных, получает указания непосредственно от исполнительного органа организации, являющейся оператором, и подотчетно ему.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Лицо</a:t>
            </a:r>
            <a:r>
              <a:rPr lang="ru-RU" dirty="0"/>
              <a:t>, ответственное за организацию обработки персональных данных, в частности, обязано</a:t>
            </a:r>
            <a:r>
              <a:rPr lang="ru-RU" dirty="0" smtClean="0"/>
              <a:t>:</a:t>
            </a:r>
            <a:r>
              <a:rPr lang="ru-RU" dirty="0"/>
              <a:t> </a:t>
            </a:r>
          </a:p>
          <a:p>
            <a:r>
              <a:rPr lang="ru-RU" dirty="0"/>
              <a:t>1) </a:t>
            </a:r>
            <a:r>
              <a:rPr lang="ru-RU" b="1" dirty="0"/>
              <a:t>осуществлять внутренний контроль </a:t>
            </a:r>
            <a:r>
              <a:rPr lang="ru-RU" dirty="0"/>
              <a:t>за соблюдением оператором и его работниками законодательства Российской Федерации о персональных данных, в том числе требований к защите персональных данных;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2) </a:t>
            </a:r>
            <a:r>
              <a:rPr lang="ru-RU" b="1" dirty="0"/>
              <a:t>доводить до сведения работников оператора </a:t>
            </a:r>
            <a:r>
              <a:rPr lang="ru-RU" dirty="0"/>
              <a:t>положения законодательства Российской Федерации о персональных данных, локальных актов по вопросам обработки персональных данных, требований к защите персональных данных;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3) </a:t>
            </a:r>
            <a:r>
              <a:rPr lang="ru-RU" b="1" dirty="0"/>
              <a:t>организовывать прием и обработку обращений </a:t>
            </a:r>
            <a:r>
              <a:rPr lang="ru-RU" dirty="0"/>
              <a:t>и запросов субъектов персональных данных или их представителей и (или) осуществлять контроль за приемом и обработкой таких обращений и запросов.</a:t>
            </a:r>
          </a:p>
          <a:p>
            <a:pPr algn="just" eaLnBrk="0" hangingPunct="0">
              <a:buFont typeface="Calibri" pitchFamily="34" charset="0"/>
              <a:buChar char="•"/>
            </a:pP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dirty="0">
                <a:solidFill>
                  <a:srgbClr val="FF0000"/>
                </a:solidFill>
                <a:latin typeface="Calibri" pitchFamily="34" charset="0"/>
              </a:rPr>
              <a:t>ОБЯЗАННОСТИ </a:t>
            </a:r>
            <a:r>
              <a:rPr lang="ru-RU" altLang="ru-RU" sz="2400" dirty="0" smtClean="0">
                <a:solidFill>
                  <a:srgbClr val="FF0000"/>
                </a:solidFill>
                <a:latin typeface="Calibri" pitchFamily="34" charset="0"/>
              </a:rPr>
              <a:t>ОТВЕТСТВЕННОГО ЗА ОБРАБОТКУ </a:t>
            </a:r>
            <a:r>
              <a:rPr lang="ru-RU" altLang="ru-RU" sz="2400" dirty="0" err="1" smtClean="0">
                <a:solidFill>
                  <a:srgbClr val="FF0000"/>
                </a:solidFill>
                <a:latin typeface="Calibri" pitchFamily="34" charset="0"/>
              </a:rPr>
              <a:t>ПДн</a:t>
            </a:r>
            <a:endParaRPr lang="ru-RU" altLang="ru-RU" sz="24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390863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144463" y="3359150"/>
            <a:ext cx="2571750" cy="2924175"/>
          </a:xfrm>
          <a:prstGeom prst="roundRect">
            <a:avLst>
              <a:gd name="adj" fmla="val 16657"/>
            </a:avLst>
          </a:prstGeom>
          <a:gradFill rotWithShape="0">
            <a:gsLst>
              <a:gs pos="0">
                <a:srgbClr val="FFBE86"/>
              </a:gs>
              <a:gs pos="100000">
                <a:srgbClr val="FFEBDB"/>
              </a:gs>
            </a:gsLst>
            <a:lin ang="5400000" scaled="1"/>
          </a:gradFill>
          <a:ln w="12700">
            <a:solidFill>
              <a:srgbClr val="F69240"/>
            </a:solidFill>
            <a:round/>
            <a:headEnd/>
            <a:tailEnd/>
          </a:ln>
          <a:effectLst>
            <a:outerShdw dist="20638" dir="5400000" algn="ctr" rotWithShape="0">
              <a:srgbClr val="000000">
                <a:alpha val="50000"/>
              </a:srgbClr>
            </a:outerShdw>
          </a:effectLst>
        </p:spPr>
        <p:txBody>
          <a:bodyPr lIns="92075" tIns="46038" rIns="92075" bIns="46038" anchorCtr="1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endParaRPr lang="ru-RU" altLang="ru-RU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ru-RU" altLang="ru-RU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>
                <a:latin typeface="Calibri" pitchFamily="34" charset="0"/>
              </a:rPr>
              <a:t>Контроль и надзор </a:t>
            </a:r>
            <a:br>
              <a:rPr lang="ru-RU" altLang="ru-RU" sz="2000">
                <a:latin typeface="Calibri" pitchFamily="34" charset="0"/>
              </a:rPr>
            </a:br>
            <a:r>
              <a:rPr lang="ru-RU" altLang="ru-RU" sz="2000">
                <a:latin typeface="Calibri" pitchFamily="34" charset="0"/>
              </a:rPr>
              <a:t>за соответствием обработки персональных данных  требованиям Федерального закона № 152-ФЗ</a:t>
            </a: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2859088" y="3359150"/>
            <a:ext cx="6080125" cy="3022178"/>
          </a:xfrm>
          <a:prstGeom prst="roundRect">
            <a:avLst>
              <a:gd name="adj" fmla="val 16657"/>
            </a:avLst>
          </a:prstGeom>
          <a:gradFill rotWithShape="0">
            <a:gsLst>
              <a:gs pos="0">
                <a:srgbClr val="FFBE86"/>
              </a:gs>
              <a:gs pos="100000">
                <a:srgbClr val="FFEBDB"/>
              </a:gs>
            </a:gsLst>
            <a:lin ang="5400000" scaled="1"/>
          </a:gradFill>
          <a:ln w="12700">
            <a:solidFill>
              <a:srgbClr val="F69240"/>
            </a:solidFill>
            <a:round/>
            <a:headEnd/>
            <a:tailEnd/>
          </a:ln>
          <a:effectLst>
            <a:outerShdw dist="20638" dir="5400000" algn="ctr" rotWithShape="0">
              <a:srgbClr val="000000">
                <a:alpha val="50000"/>
              </a:srgbClr>
            </a:outerShdw>
          </a:effectLst>
        </p:spPr>
        <p:txBody>
          <a:bodyPr lIns="92075" tIns="46038" rIns="92075" bIns="46038" anchorCtr="1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endParaRPr lang="ru-RU" altLang="ru-RU" dirty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ru-RU" altLang="ru-RU" dirty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ru-RU" altLang="ru-RU" sz="2000" dirty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 dirty="0">
                <a:latin typeface="Calibri" pitchFamily="34" charset="0"/>
              </a:rPr>
              <a:t>Контроль и надзор за выполнением требований к обеспечению безопасности </a:t>
            </a:r>
            <a:r>
              <a:rPr lang="ru-RU" altLang="ru-RU" sz="2000" dirty="0" err="1">
                <a:latin typeface="Calibri" pitchFamily="34" charset="0"/>
              </a:rPr>
              <a:t>ПДн</a:t>
            </a:r>
            <a:r>
              <a:rPr lang="ru-RU" altLang="ru-RU" sz="2000" dirty="0">
                <a:latin typeface="Calibri" pitchFamily="34" charset="0"/>
              </a:rPr>
              <a:t> при их обработке в </a:t>
            </a:r>
            <a:r>
              <a:rPr lang="ru-RU" altLang="ru-RU" sz="2000" dirty="0" err="1">
                <a:latin typeface="Calibri" pitchFamily="34" charset="0"/>
              </a:rPr>
              <a:t>ИСПДн</a:t>
            </a:r>
            <a:r>
              <a:rPr lang="ru-RU" altLang="ru-RU" sz="2000" dirty="0">
                <a:latin typeface="Calibri" pitchFamily="34" charset="0"/>
              </a:rPr>
              <a:t>, требований к материальным носителям биометрических </a:t>
            </a:r>
            <a:r>
              <a:rPr lang="ru-RU" altLang="ru-RU" sz="2000" dirty="0" err="1">
                <a:latin typeface="Calibri" pitchFamily="34" charset="0"/>
              </a:rPr>
              <a:t>ПДн</a:t>
            </a:r>
            <a:r>
              <a:rPr lang="ru-RU" altLang="ru-RU" sz="2000" dirty="0">
                <a:latin typeface="Calibri" pitchFamily="34" charset="0"/>
              </a:rPr>
              <a:t> и технологиям хранения таких данных вне </a:t>
            </a:r>
            <a:r>
              <a:rPr lang="ru-RU" altLang="ru-RU" sz="2000" dirty="0" err="1" smtClean="0">
                <a:latin typeface="Calibri" pitchFamily="34" charset="0"/>
              </a:rPr>
              <a:t>ИСПДн</a:t>
            </a:r>
            <a:endParaRPr lang="ru-RU" altLang="ru-RU" sz="2000" dirty="0" smtClean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 b="1" dirty="0" smtClean="0">
                <a:latin typeface="Calibri" pitchFamily="34" charset="0"/>
              </a:rPr>
              <a:t>Организационные и технические меры по обеспечению безопасности </a:t>
            </a:r>
            <a:r>
              <a:rPr lang="ru-RU" altLang="ru-RU" sz="2000" b="1" dirty="0" err="1" smtClean="0">
                <a:latin typeface="Calibri" pitchFamily="34" charset="0"/>
              </a:rPr>
              <a:t>ПДн</a:t>
            </a:r>
            <a:endParaRPr lang="ru-RU" altLang="ru-RU" sz="2000" b="1" dirty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ru-RU" altLang="ru-RU" sz="2000" dirty="0">
              <a:latin typeface="Calibri Cyr" charset="-52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43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4572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/>
            <a:r>
              <a:rPr lang="ru-RU" altLang="ru-RU" sz="2400" dirty="0">
                <a:solidFill>
                  <a:srgbClr val="002060"/>
                </a:solidFill>
                <a:latin typeface="Calibri" pitchFamily="34" charset="0"/>
              </a:rPr>
              <a:t>КОНТРОЛЬ И НАДЗОР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88913" y="790575"/>
            <a:ext cx="8669337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1714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/>
            <a:r>
              <a:rPr lang="ru-RU" altLang="ru-RU" sz="2200" b="1">
                <a:latin typeface="Calibri" pitchFamily="34" charset="0"/>
              </a:rPr>
              <a:t>Федеральным законом от 27.07.2008 г. № 152-ФЗ </a:t>
            </a:r>
            <a:br>
              <a:rPr lang="ru-RU" altLang="ru-RU" sz="2200" b="1">
                <a:latin typeface="Calibri" pitchFamily="34" charset="0"/>
              </a:rPr>
            </a:br>
            <a:r>
              <a:rPr lang="ru-RU" altLang="ru-RU" sz="2200" b="1">
                <a:latin typeface="Calibri" pitchFamily="34" charset="0"/>
              </a:rPr>
              <a:t>«О персональных данных» установлены </a:t>
            </a:r>
            <a:r>
              <a:rPr lang="ru-RU" altLang="ru-RU" sz="2200" b="1">
                <a:solidFill>
                  <a:srgbClr val="C00000"/>
                </a:solidFill>
                <a:latin typeface="Calibri" pitchFamily="34" charset="0"/>
              </a:rPr>
              <a:t>3</a:t>
            </a:r>
            <a:r>
              <a:rPr lang="ru-RU" altLang="ru-RU" sz="2200" b="1">
                <a:latin typeface="Calibri" pitchFamily="34" charset="0"/>
              </a:rPr>
              <a:t> органа государственной власти, уполномоченных осуществлять мероприятия по контролю и надзору в отношении операторов, осуществляющих обработку персональных данных: </a:t>
            </a:r>
            <a:endParaRPr lang="ru-RU" altLang="ru-RU" sz="2200" b="1">
              <a:latin typeface="Calibri Cyr" charset="-52"/>
            </a:endParaRPr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5568950" y="2640013"/>
            <a:ext cx="3363913" cy="1435100"/>
          </a:xfrm>
          <a:prstGeom prst="roundRect">
            <a:avLst>
              <a:gd name="adj" fmla="val 1665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 anchorCtr="1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2400" b="1">
                <a:solidFill>
                  <a:srgbClr val="FFFFFF"/>
                </a:solidFill>
                <a:latin typeface="Calibri" pitchFamily="34" charset="0"/>
              </a:rPr>
              <a:t>ФСТЭК РОССИИ</a:t>
            </a:r>
          </a:p>
          <a:p>
            <a:pPr algn="ctr">
              <a:lnSpc>
                <a:spcPct val="90000"/>
              </a:lnSpc>
            </a:pPr>
            <a:r>
              <a:rPr lang="ru-RU" altLang="ru-RU" sz="1600">
                <a:solidFill>
                  <a:srgbClr val="FFFFFF"/>
                </a:solidFill>
                <a:latin typeface="Calibri" pitchFamily="34" charset="0"/>
              </a:rPr>
              <a:t>(требования по защите информации от несанкционированного доступа и утечки техническим каналам)</a:t>
            </a:r>
            <a:endParaRPr lang="ru-RU" altLang="ru-RU" sz="1600">
              <a:solidFill>
                <a:srgbClr val="FFFFFF"/>
              </a:solidFill>
              <a:latin typeface="Calibri Cyr" charset="-52"/>
            </a:endParaRPr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2854325" y="2640013"/>
            <a:ext cx="2735263" cy="1435100"/>
          </a:xfrm>
          <a:prstGeom prst="roundRect">
            <a:avLst>
              <a:gd name="adj" fmla="val 1665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 anchorCtr="1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2400" b="1">
                <a:solidFill>
                  <a:srgbClr val="FFFFFF"/>
                </a:solidFill>
                <a:latin typeface="Calibri" pitchFamily="34" charset="0"/>
              </a:rPr>
              <a:t>ФСБ РОССИИ</a:t>
            </a:r>
          </a:p>
          <a:p>
            <a:pPr algn="ctr">
              <a:lnSpc>
                <a:spcPct val="90000"/>
              </a:lnSpc>
            </a:pPr>
            <a:r>
              <a:rPr lang="ru-RU" altLang="ru-RU" sz="1600">
                <a:solidFill>
                  <a:srgbClr val="FFFFFF"/>
                </a:solidFill>
                <a:latin typeface="Calibri" pitchFamily="34" charset="0"/>
              </a:rPr>
              <a:t>(требования в области криптографии)</a:t>
            </a:r>
            <a:endParaRPr lang="ru-RU" altLang="ru-RU" sz="1600">
              <a:solidFill>
                <a:srgbClr val="FFFFFF"/>
              </a:solidFill>
              <a:latin typeface="Calibri Cyr" charset="-52"/>
            </a:endParaRPr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>
            <a:off x="139700" y="2640013"/>
            <a:ext cx="2581275" cy="1220787"/>
          </a:xfrm>
          <a:prstGeom prst="roundRect">
            <a:avLst>
              <a:gd name="adj" fmla="val 1665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 anchorCtr="1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2400" b="1">
                <a:solidFill>
                  <a:srgbClr val="FFFFFF"/>
                </a:solidFill>
                <a:latin typeface="Calibri" pitchFamily="34" charset="0"/>
              </a:rPr>
              <a:t>РОСКОМНАДЗОР</a:t>
            </a:r>
          </a:p>
          <a:p>
            <a:pPr algn="ctr">
              <a:lnSpc>
                <a:spcPct val="90000"/>
              </a:lnSpc>
            </a:pPr>
            <a:r>
              <a:rPr lang="ru-RU" altLang="ru-RU" sz="1600">
                <a:solidFill>
                  <a:srgbClr val="FFFFFF"/>
                </a:solidFill>
                <a:latin typeface="Calibri" pitchFamily="34" charset="0"/>
              </a:rPr>
              <a:t>(уполномоченный орган по защите прав субъектов персональных данных)</a:t>
            </a:r>
            <a:endParaRPr lang="ru-RU" altLang="ru-RU" sz="1600">
              <a:solidFill>
                <a:srgbClr val="FFFFFF"/>
              </a:solidFill>
              <a:latin typeface="Calibri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74906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2423F66E-ECE4-4611-8884-28DDD0F66F38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pPr algn="r"/>
              <a:t>19</a:t>
            </a:fld>
            <a:endParaRPr lang="ru-RU" altLang="ru-RU" sz="1200">
              <a:solidFill>
                <a:srgbClr val="898989"/>
              </a:solidFill>
              <a:latin typeface="Calibri Cyr" charset="-52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85750" y="949325"/>
            <a:ext cx="8572500" cy="70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endParaRPr lang="ru-RU" altLang="ru-RU" sz="2000" dirty="0">
              <a:latin typeface="Calibri" pitchFamily="34" charset="0"/>
            </a:endParaRPr>
          </a:p>
          <a:p>
            <a:pPr algn="just"/>
            <a:endParaRPr lang="ru-RU" altLang="ru-RU" sz="2000" dirty="0">
              <a:latin typeface="Calibri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-14288" y="130175"/>
            <a:ext cx="9144001" cy="5959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endParaRPr lang="ru-RU" altLang="ru-RU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ru-RU" altLang="ru-RU" sz="2400" dirty="0" smtClean="0">
                <a:solidFill>
                  <a:srgbClr val="002060"/>
                </a:solidFill>
                <a:latin typeface="Calibri" pitchFamily="34" charset="0"/>
              </a:rPr>
              <a:t>ТРЕБОВАНИЯ </a:t>
            </a:r>
            <a:r>
              <a:rPr lang="ru-RU" altLang="ru-RU" sz="2400" dirty="0">
                <a:solidFill>
                  <a:srgbClr val="002060"/>
                </a:solidFill>
                <a:latin typeface="Calibri" pitchFamily="34" charset="0"/>
              </a:rPr>
              <a:t>ФЗ «О ПЕРСОНАЛЬНЫХ ДАННЫХ»</a:t>
            </a:r>
            <a:endParaRPr lang="ru-RU" altLang="ru-RU" sz="2400" dirty="0">
              <a:solidFill>
                <a:srgbClr val="002060"/>
              </a:solidFill>
              <a:latin typeface="Calibri Cyr" charset="-52"/>
            </a:endParaRPr>
          </a:p>
        </p:txBody>
      </p:sp>
      <p:pic>
        <p:nvPicPr>
          <p:cNvPr id="8" name="Picture 18" descr="ÐÐ°ÑÑÐ¸Ð½ÐºÐ¸ Ð¿Ð¾ Ð·Ð°Ð¿ÑÐ¾ÑÑ ÐºÐ¾Ð°Ð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64" y="2673167"/>
            <a:ext cx="1674398" cy="272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467544" y="620688"/>
            <a:ext cx="8059638" cy="5856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8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800" dirty="0" smtClean="0"/>
              <a:t>Лицо, нарушившее требования 152 закона может быть </a:t>
            </a:r>
            <a:r>
              <a:rPr lang="ru-RU" sz="2000" dirty="0" smtClean="0">
                <a:solidFill>
                  <a:srgbClr val="FF0000"/>
                </a:solidFill>
              </a:rPr>
              <a:t>подвержено</a:t>
            </a:r>
            <a:r>
              <a:rPr lang="ru-RU" sz="1800" dirty="0" smtClean="0"/>
              <a:t>:</a:t>
            </a:r>
          </a:p>
          <a:p>
            <a:pPr lvl="1"/>
            <a:r>
              <a:rPr lang="ru-RU" sz="1800" dirty="0" smtClean="0">
                <a:solidFill>
                  <a:srgbClr val="FF0000"/>
                </a:solidFill>
              </a:rPr>
              <a:t>Дисциплинарной ответственности </a:t>
            </a:r>
          </a:p>
          <a:p>
            <a:pPr lvl="1"/>
            <a:r>
              <a:rPr lang="ru-RU" sz="1800" dirty="0" smtClean="0">
                <a:solidFill>
                  <a:srgbClr val="FF0000"/>
                </a:solidFill>
              </a:rPr>
              <a:t>Административной ответственности согласно </a:t>
            </a:r>
            <a:r>
              <a:rPr lang="ru-RU" sz="1800" b="1" i="1" dirty="0" smtClean="0">
                <a:solidFill>
                  <a:srgbClr val="FF0000"/>
                </a:solidFill>
              </a:rPr>
              <a:t>«Кодексу об административных правонарушениях РФ» </a:t>
            </a:r>
          </a:p>
          <a:p>
            <a:pPr lvl="1"/>
            <a:r>
              <a:rPr lang="ru-RU" sz="1800" dirty="0" smtClean="0">
                <a:solidFill>
                  <a:srgbClr val="FF0000"/>
                </a:solidFill>
              </a:rPr>
              <a:t>Уголовной ответственности согласно </a:t>
            </a:r>
            <a:r>
              <a:rPr lang="ru-RU" sz="1800" b="1" i="1" dirty="0" smtClean="0">
                <a:solidFill>
                  <a:srgbClr val="FF0000"/>
                </a:solidFill>
              </a:rPr>
              <a:t>«Уголовному Кодексу РФ» </a:t>
            </a:r>
          </a:p>
          <a:p>
            <a:pPr lvl="1"/>
            <a:endParaRPr lang="ru-RU" sz="1800" b="1" i="1" dirty="0" smtClean="0">
              <a:solidFill>
                <a:srgbClr val="FF0000"/>
              </a:solidFill>
            </a:endParaRPr>
          </a:p>
          <a:p>
            <a:pPr lvl="1"/>
            <a:endParaRPr lang="ru-RU" sz="1800" b="1" i="1" dirty="0" smtClean="0">
              <a:solidFill>
                <a:srgbClr val="FF0000"/>
              </a:solidFill>
            </a:endParaRPr>
          </a:p>
          <a:p>
            <a:pPr lvl="1"/>
            <a:endParaRPr lang="ru-RU" sz="1800" b="1" i="1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10" name="Picture 2" descr="ÐÐ°ÑÑÐ¸Ð½ÐºÐ¸ Ð¿Ð¾ Ð·Ð°Ð¿ÑÐ¾ÑÑ ÑÐ³Ð¾Ð»Ð¾Ð²Ð½ÑÐ¹ ÐºÐ¾Ð´ÐµÐºÑ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701220"/>
            <a:ext cx="1568700" cy="250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b26.vov.ru/images/img010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779" y="4451350"/>
            <a:ext cx="2190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law-world.ru/wp-content/uploads/2018/02/%D0%A8%D1%82%D1%80%D0%B0%D1%84-%D0%BF%D1%80%D0%B5%D0%B4%D1%83%D1%81%D0%BC%D0%BE%D1%82%D1%80%D0%B5%D0%BD-%D0%B8-%D0%BF%D1%80%D0%B8-%D0%BE%D1%82%D1%81%D1%83%D1%82%D1%81%D1%82%D0%B2%D0%B8%D0%B8-%D0%BF%D1%80%D0%BE%D0%B4%D0%BB%D0%B5%D0%BD%D0%B8%D1%8F-%D0%B2%D1%80%D0%B5%D0%BC%D0%B5%D0%BD%D0%BD%D0%BE%D0%B9-%D0%BF%D1%80%D0%BE%D0%BF%D0%B8%D1%81%D0%BA%D0%B8-%D0%BF%D0%BE%D1%81%D0%BB%D0%B5-%D0%BE%D0%BA%D0%BE%D0%BD%D1%87%D0%B0%D0%BD%D0%B8%D1%8F-%D1%81%D1%80%D0%BE%D0%BA%D0%B0-%D0%B5%D0%B5-%D0%B4%D0%B5%D0%B9%D1%81%D1%82%D0%B2%D0%B8%D1%8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786988"/>
            <a:ext cx="1485670" cy="93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2843808" y="3309557"/>
            <a:ext cx="2154847" cy="874552"/>
            <a:chOff x="1873037" y="5085184"/>
            <a:chExt cx="3037882" cy="1296144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1873037" y="5203745"/>
              <a:ext cx="3018606" cy="7754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2800" b="1" cap="all" spc="0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ПРЕМИЯ</a:t>
              </a:r>
              <a:endParaRPr lang="ru-RU" sz="28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2267744" y="5085184"/>
              <a:ext cx="2643175" cy="1296144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2144849" y="5085184"/>
              <a:ext cx="2643175" cy="1296144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7" name="Picture 8" descr="https://media.publika.md/ru/image/201712/full/image_926528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504208"/>
            <a:ext cx="1728192" cy="97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8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-14816"/>
            <a:ext cx="3954016" cy="870992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СОДЕРЖАНИЕ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96336" y="6309320"/>
            <a:ext cx="762000" cy="365125"/>
          </a:xfrm>
        </p:spPr>
        <p:txBody>
          <a:bodyPr/>
          <a:lstStyle/>
          <a:p>
            <a:fld id="{330F37FE-9DDE-4CBA-B2D6-EE5447B2304D}" type="slidenum">
              <a:rPr lang="ru-RU" smtClean="0"/>
              <a:t>2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908720"/>
            <a:ext cx="9144000" cy="45243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200" dirty="0" smtClean="0"/>
              <a:t>Основные законы в сфере информационной безопасности</a:t>
            </a:r>
          </a:p>
          <a:p>
            <a:pPr marL="514350" indent="-514350">
              <a:buAutoNum type="arabicPeriod"/>
            </a:pPr>
            <a:endParaRPr lang="ru-RU" sz="3200" dirty="0" smtClean="0"/>
          </a:p>
          <a:p>
            <a:r>
              <a:rPr lang="ru-RU" sz="3200" dirty="0"/>
              <a:t>2</a:t>
            </a:r>
            <a:r>
              <a:rPr lang="ru-RU" sz="3200" dirty="0" smtClean="0"/>
              <a:t>. Стандарты и нормативно-правовые акты в сфере </a:t>
            </a:r>
            <a:r>
              <a:rPr lang="ru-RU" sz="3200" dirty="0"/>
              <a:t>информационной </a:t>
            </a:r>
            <a:r>
              <a:rPr lang="ru-RU" sz="3200" dirty="0" smtClean="0"/>
              <a:t>безопасности</a:t>
            </a:r>
          </a:p>
          <a:p>
            <a:endParaRPr lang="ru-RU" sz="3200" dirty="0"/>
          </a:p>
          <a:p>
            <a:r>
              <a:rPr lang="ru-RU" sz="3200" dirty="0"/>
              <a:t>3</a:t>
            </a:r>
            <a:r>
              <a:rPr lang="ru-RU" sz="3200" dirty="0" smtClean="0"/>
              <a:t>. Гражданская , административная и правовая ответственность в сфере </a:t>
            </a:r>
            <a:r>
              <a:rPr lang="ru-RU" sz="3200" dirty="0"/>
              <a:t>информационной </a:t>
            </a:r>
            <a:r>
              <a:rPr lang="ru-RU" sz="3200" dirty="0" smtClean="0"/>
              <a:t>безопасности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" y="5805264"/>
            <a:ext cx="915660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endParaRPr lang="ru-RU" sz="2400" dirty="0">
              <a:solidFill>
                <a:srgbClr val="00206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6646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16216" y="6455115"/>
            <a:ext cx="2133600" cy="365125"/>
          </a:xfrm>
        </p:spPr>
        <p:txBody>
          <a:bodyPr/>
          <a:lstStyle/>
          <a:p>
            <a:fld id="{330F37FE-9DDE-4CBA-B2D6-EE5447B2304D}" type="slidenum">
              <a:rPr lang="ru-RU" smtClean="0"/>
              <a:t>20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1208" y="2492896"/>
            <a:ext cx="89644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400" b="1" dirty="0" smtClean="0"/>
              <a:t>"</a:t>
            </a:r>
            <a:r>
              <a:rPr lang="ru-RU" sz="4400" b="1" dirty="0"/>
              <a:t>О </a:t>
            </a:r>
            <a:r>
              <a:rPr lang="ru-RU" sz="4400" b="1" dirty="0" smtClean="0"/>
              <a:t>безопасности  </a:t>
            </a:r>
            <a:r>
              <a:rPr lang="ru-RU" sz="4400" b="1" dirty="0"/>
              <a:t>критической </a:t>
            </a:r>
            <a:endParaRPr lang="ru-RU" sz="4400" b="1" dirty="0" smtClean="0"/>
          </a:p>
          <a:p>
            <a:pPr algn="ctr" fontAlgn="base"/>
            <a:r>
              <a:rPr lang="ru-RU" sz="4400" b="1" dirty="0" smtClean="0"/>
              <a:t>информационной </a:t>
            </a:r>
            <a:r>
              <a:rPr lang="ru-RU" sz="4400" b="1" dirty="0"/>
              <a:t>инфраструктуры </a:t>
            </a:r>
            <a:endParaRPr lang="ru-RU" sz="4400" b="1" dirty="0" smtClean="0"/>
          </a:p>
          <a:p>
            <a:pPr algn="ctr" fontAlgn="base"/>
            <a:r>
              <a:rPr lang="ru-RU" sz="4400" b="1" dirty="0" smtClean="0"/>
              <a:t>Российской </a:t>
            </a:r>
            <a:r>
              <a:rPr lang="ru-RU" sz="4400" b="1" dirty="0"/>
              <a:t>Федерации"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856984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ФЗ </a:t>
            </a:r>
            <a:r>
              <a:rPr lang="ru-RU" sz="4000" b="1" dirty="0">
                <a:solidFill>
                  <a:srgbClr val="FF0000"/>
                </a:solidFill>
              </a:rPr>
              <a:t>от 26.07.2017 N 187-ФЗ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942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21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52" y="332656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</a:rPr>
              <a:t>регулирует</a:t>
            </a:r>
            <a:r>
              <a:rPr lang="ru-RU" sz="2000" dirty="0" smtClean="0"/>
              <a:t> </a:t>
            </a:r>
            <a:r>
              <a:rPr lang="ru-RU" sz="2000" dirty="0"/>
              <a:t>отношения в области обеспечения безопасности </a:t>
            </a:r>
            <a:r>
              <a:rPr lang="ru-RU" sz="2000" b="1" i="1" dirty="0"/>
              <a:t>критической информационной инфраструктуры </a:t>
            </a:r>
            <a:r>
              <a:rPr lang="ru-RU" sz="2000" dirty="0" smtClean="0"/>
              <a:t>РФ в </a:t>
            </a:r>
            <a:r>
              <a:rPr lang="ru-RU" sz="2000" dirty="0"/>
              <a:t>целях ее устойчивого функционирования при проведении в отношении ее </a:t>
            </a:r>
            <a:r>
              <a:rPr lang="ru-RU" sz="2000" b="1" i="1" dirty="0"/>
              <a:t>компьютерных атак</a:t>
            </a:r>
            <a:r>
              <a:rPr lang="ru-RU" sz="2000" dirty="0" smtClean="0"/>
              <a:t>.</a:t>
            </a:r>
          </a:p>
          <a:p>
            <a:pPr marL="342900" indent="-342900">
              <a:buFontTx/>
              <a:buChar char="-"/>
            </a:pPr>
            <a:endParaRPr lang="ru-RU" sz="2000" b="1" dirty="0"/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</a:rPr>
              <a:t>содержит</a:t>
            </a:r>
            <a:r>
              <a:rPr lang="ru-RU" sz="2000" b="1" dirty="0" smtClean="0"/>
              <a:t> основные понятия,</a:t>
            </a:r>
          </a:p>
          <a:p>
            <a:pPr marL="342900" indent="-342900">
              <a:buFontTx/>
              <a:buChar char="-"/>
            </a:pPr>
            <a:endParaRPr lang="ru-RU" sz="2000" b="1" dirty="0" smtClean="0"/>
          </a:p>
          <a:p>
            <a:pPr marL="342900" indent="-342900">
              <a:buFontTx/>
              <a:buChar char="-"/>
            </a:pPr>
            <a:r>
              <a:rPr lang="ru-RU" sz="2000" b="1" dirty="0" err="1" smtClean="0">
                <a:solidFill>
                  <a:srgbClr val="FF0000"/>
                </a:solidFill>
              </a:rPr>
              <a:t>опредеяет</a:t>
            </a:r>
            <a:r>
              <a:rPr lang="ru-RU" sz="20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2000" b="1" dirty="0" smtClean="0"/>
              <a:t> - правовое </a:t>
            </a:r>
            <a:r>
              <a:rPr lang="ru-RU" sz="2000" b="1" dirty="0"/>
              <a:t>регулирование</a:t>
            </a:r>
            <a:r>
              <a:rPr lang="ru-RU" sz="2000" dirty="0"/>
              <a:t> отношений </a:t>
            </a:r>
            <a:r>
              <a:rPr lang="ru-RU" sz="2000" dirty="0" smtClean="0"/>
              <a:t>и </a:t>
            </a:r>
            <a:r>
              <a:rPr lang="ru-RU" sz="2000" b="1" dirty="0" smtClean="0"/>
              <a:t>принципы</a:t>
            </a:r>
            <a:r>
              <a:rPr lang="ru-RU" sz="2000" dirty="0" smtClean="0"/>
              <a:t> в </a:t>
            </a:r>
            <a:r>
              <a:rPr lang="ru-RU" sz="2000" dirty="0"/>
              <a:t>области обеспечения безопасности критической информационной инфраструктуры</a:t>
            </a:r>
            <a:r>
              <a:rPr lang="ru-RU" sz="2000" b="1" dirty="0" smtClean="0"/>
              <a:t>,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задачи </a:t>
            </a:r>
            <a:r>
              <a:rPr lang="ru-RU" sz="2000" dirty="0" smtClean="0"/>
              <a:t>государственной системы </a:t>
            </a:r>
            <a:r>
              <a:rPr lang="ru-RU" sz="2000" dirty="0"/>
              <a:t>обнаружения, предупреждения и ликвидации последствий компьютерных атак на информационные ресурсы Российской </a:t>
            </a:r>
            <a:r>
              <a:rPr lang="ru-RU" sz="2000" dirty="0" smtClean="0"/>
              <a:t>Федерации </a:t>
            </a:r>
            <a:r>
              <a:rPr lang="ru-RU" sz="2000" b="1" dirty="0" smtClean="0">
                <a:solidFill>
                  <a:srgbClr val="FF0000"/>
                </a:solidFill>
              </a:rPr>
              <a:t>(СОПКА), </a:t>
            </a:r>
          </a:p>
          <a:p>
            <a:pPr marL="342900" indent="-342900">
              <a:buFontTx/>
              <a:buChar char="-"/>
            </a:pPr>
            <a:r>
              <a:rPr lang="ru-RU" sz="2000" dirty="0" smtClean="0"/>
              <a:t> </a:t>
            </a:r>
            <a:r>
              <a:rPr lang="ru-RU" sz="2000" b="1" dirty="0" smtClean="0"/>
              <a:t>полномочия </a:t>
            </a:r>
            <a:r>
              <a:rPr lang="ru-RU" sz="2000" b="1" dirty="0" err="1" smtClean="0"/>
              <a:t>Презедента</a:t>
            </a:r>
            <a:r>
              <a:rPr lang="ru-RU" sz="2000" b="1" dirty="0" smtClean="0"/>
              <a:t> РФ,</a:t>
            </a:r>
          </a:p>
          <a:p>
            <a:pPr marL="342900" indent="-342900">
              <a:buFontTx/>
              <a:buChar char="-"/>
            </a:pPr>
            <a:r>
              <a:rPr lang="ru-RU" sz="2000" dirty="0"/>
              <a:t> </a:t>
            </a:r>
            <a:r>
              <a:rPr lang="ru-RU" sz="2000" b="1" dirty="0" smtClean="0"/>
              <a:t>права о обязанности </a:t>
            </a:r>
            <a:r>
              <a:rPr lang="ru-RU" sz="2000" b="1" dirty="0"/>
              <a:t>субъектов </a:t>
            </a:r>
            <a:r>
              <a:rPr lang="ru-RU" sz="2000" dirty="0"/>
              <a:t>критической информационной </a:t>
            </a:r>
            <a:r>
              <a:rPr lang="ru-RU" sz="2000" dirty="0" smtClean="0"/>
              <a:t>инфраструктуры,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- требования по обеспечению </a:t>
            </a:r>
            <a:r>
              <a:rPr lang="ru-RU" sz="2000" dirty="0" smtClean="0"/>
              <a:t>безопасности </a:t>
            </a:r>
            <a:r>
              <a:rPr lang="ru-RU" sz="2000" b="1" dirty="0" smtClean="0"/>
              <a:t>значимых</a:t>
            </a:r>
            <a:r>
              <a:rPr lang="ru-RU" sz="2000" dirty="0" smtClean="0"/>
              <a:t> объектов</a:t>
            </a:r>
          </a:p>
          <a:p>
            <a:pPr marL="342900" indent="-342900">
              <a:buFontTx/>
              <a:buChar char="-"/>
            </a:pPr>
            <a:endParaRPr lang="ru-RU" sz="2000" dirty="0" smtClean="0"/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</a:rPr>
              <a:t>вводит</a:t>
            </a:r>
            <a:r>
              <a:rPr lang="ru-RU" sz="2000" dirty="0" smtClean="0"/>
              <a:t> </a:t>
            </a:r>
            <a:r>
              <a:rPr lang="ru-RU" sz="2000" b="1" dirty="0"/>
              <a:t>критерии </a:t>
            </a:r>
            <a:r>
              <a:rPr lang="ru-RU" sz="2000" b="1" dirty="0" smtClean="0"/>
              <a:t>категорирования </a:t>
            </a:r>
            <a:r>
              <a:rPr lang="ru-RU" sz="2000" dirty="0" smtClean="0"/>
              <a:t>объекта </a:t>
            </a:r>
            <a:r>
              <a:rPr lang="ru-RU" sz="2000" dirty="0"/>
              <a:t>критической информационной </a:t>
            </a:r>
            <a:r>
              <a:rPr lang="ru-RU" sz="2000" dirty="0" smtClean="0"/>
              <a:t>инфраструктуры</a:t>
            </a:r>
          </a:p>
          <a:p>
            <a:pPr marL="342900" indent="-342900">
              <a:buFontTx/>
              <a:buChar char="-"/>
            </a:pPr>
            <a:endParaRPr lang="ru-RU" sz="2000" dirty="0" smtClean="0"/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</a:rPr>
              <a:t>указывает</a:t>
            </a:r>
            <a:r>
              <a:rPr lang="ru-RU" sz="2000" b="1" dirty="0" smtClean="0"/>
              <a:t> на ответственность </a:t>
            </a:r>
            <a:r>
              <a:rPr lang="ru-RU" sz="2000" dirty="0"/>
              <a:t>за </a:t>
            </a:r>
            <a:r>
              <a:rPr lang="ru-RU" sz="2000" dirty="0" smtClean="0"/>
              <a:t>правонарушения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8552" y="-29538"/>
            <a:ext cx="9036496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Настоящий Федеральный </a:t>
            </a:r>
            <a:r>
              <a:rPr lang="ru-RU" sz="2400" b="1" dirty="0" smtClean="0"/>
              <a:t>закон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8898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22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332656"/>
            <a:ext cx="864096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/>
            <a:r>
              <a:rPr lang="ru-RU" dirty="0"/>
              <a:t> </a:t>
            </a:r>
            <a:r>
              <a:rPr lang="ru-RU" sz="2000" b="1" dirty="0"/>
              <a:t>безопасность критической информационной инфраструктуры </a:t>
            </a:r>
            <a:r>
              <a:rPr lang="ru-RU" sz="2000" dirty="0"/>
              <a:t>- </a:t>
            </a:r>
            <a:r>
              <a:rPr lang="ru-RU" sz="2000" i="1" dirty="0">
                <a:solidFill>
                  <a:srgbClr val="FF0000"/>
                </a:solidFill>
              </a:rPr>
              <a:t>состояние защищенности</a:t>
            </a:r>
            <a:r>
              <a:rPr lang="ru-RU" sz="2000" dirty="0"/>
              <a:t> критической информационной инфраструктуры, обеспечивающее ее устойчивое функционирование при проведении в отношении ее компьютерных атак</a:t>
            </a:r>
            <a:r>
              <a:rPr lang="ru-RU" sz="2000" dirty="0" smtClean="0"/>
              <a:t>;</a:t>
            </a:r>
          </a:p>
          <a:p>
            <a:pPr lvl="0" algn="just" eaLnBrk="0" hangingPunct="0"/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критическая информационная инфраструктура </a:t>
            </a:r>
            <a:r>
              <a:rPr lang="ru-RU" sz="2000" dirty="0"/>
              <a:t>- </a:t>
            </a:r>
            <a:r>
              <a:rPr lang="ru-RU" sz="2000" i="1" dirty="0">
                <a:solidFill>
                  <a:srgbClr val="FF0000"/>
                </a:solidFill>
              </a:rPr>
              <a:t>объекты</a:t>
            </a:r>
            <a:r>
              <a:rPr lang="ru-RU" sz="2000" dirty="0"/>
              <a:t> критической информационной инфраструктуры, а также сети электросвязи, используемые для организации взаимодействия таких </a:t>
            </a:r>
            <a:r>
              <a:rPr lang="ru-RU" sz="2000" dirty="0" smtClean="0"/>
              <a:t>объектов</a:t>
            </a:r>
          </a:p>
          <a:p>
            <a:pPr lvl="0" algn="just" eaLnBrk="0" hangingPunct="0"/>
            <a:endParaRPr lang="ru-RU" altLang="ru-RU" sz="2000" dirty="0">
              <a:solidFill>
                <a:srgbClr val="000000"/>
              </a:solidFill>
              <a:latin typeface="Open Sans"/>
            </a:endParaRPr>
          </a:p>
          <a:p>
            <a:pPr fontAlgn="base"/>
            <a:r>
              <a:rPr lang="ru-RU" sz="2000" b="1" dirty="0" smtClean="0"/>
              <a:t>объекты </a:t>
            </a:r>
            <a:r>
              <a:rPr lang="ru-RU" sz="2000" b="1" dirty="0"/>
              <a:t>критической информационной инфраструктуры </a:t>
            </a:r>
            <a:r>
              <a:rPr lang="ru-RU" sz="2000" dirty="0"/>
              <a:t>- </a:t>
            </a:r>
            <a:r>
              <a:rPr lang="ru-RU" sz="2000" i="1" dirty="0">
                <a:solidFill>
                  <a:srgbClr val="FF0000"/>
                </a:solidFill>
              </a:rPr>
              <a:t>информационные системы, информационно-телекоммуникационные сети, автоматизированные системы управления субъектов </a:t>
            </a:r>
            <a:r>
              <a:rPr lang="ru-RU" sz="2000" dirty="0"/>
              <a:t>критической информационной инфраструктуры</a:t>
            </a:r>
          </a:p>
          <a:p>
            <a:pPr fontAlgn="base"/>
            <a:endParaRPr lang="ru-RU" sz="2000" dirty="0"/>
          </a:p>
          <a:p>
            <a:pPr fontAlgn="base"/>
            <a:r>
              <a:rPr lang="ru-RU" sz="2000" dirty="0" smtClean="0"/>
              <a:t> </a:t>
            </a:r>
            <a:r>
              <a:rPr lang="ru-RU" sz="2000" b="1" dirty="0"/>
              <a:t>значимый объект </a:t>
            </a:r>
            <a:r>
              <a:rPr lang="ru-RU" sz="2000" dirty="0"/>
              <a:t>критической информационной инфраструктуры - </a:t>
            </a:r>
            <a:r>
              <a:rPr lang="ru-RU" sz="2000" i="1" dirty="0">
                <a:solidFill>
                  <a:srgbClr val="FF0000"/>
                </a:solidFill>
              </a:rPr>
              <a:t>объект</a:t>
            </a:r>
            <a:r>
              <a:rPr lang="ru-RU" sz="2000" dirty="0"/>
              <a:t> критической информационной инфраструктуры, к</a:t>
            </a:r>
            <a:r>
              <a:rPr lang="ru-RU" sz="2000" dirty="0">
                <a:solidFill>
                  <a:srgbClr val="FF0000"/>
                </a:solidFill>
              </a:rPr>
              <a:t>оторому присвоена одна из категорий значимости </a:t>
            </a:r>
            <a:r>
              <a:rPr lang="ru-RU" sz="2000" dirty="0"/>
              <a:t>и который </a:t>
            </a:r>
            <a:r>
              <a:rPr lang="ru-RU" sz="2000" dirty="0">
                <a:solidFill>
                  <a:srgbClr val="FF0000"/>
                </a:solidFill>
              </a:rPr>
              <a:t>включен в реестр </a:t>
            </a:r>
            <a:r>
              <a:rPr lang="ru-RU" sz="2000" dirty="0"/>
              <a:t>значимых объектов критической информационной </a:t>
            </a:r>
            <a:r>
              <a:rPr lang="ru-RU" sz="2000" dirty="0" smtClean="0"/>
              <a:t>инфраструктуры</a:t>
            </a:r>
          </a:p>
          <a:p>
            <a:pPr fontAlgn="base"/>
            <a:endParaRPr lang="ru-RU" sz="2000" dirty="0"/>
          </a:p>
          <a:p>
            <a:pPr fontAlgn="base"/>
            <a:r>
              <a:rPr lang="ru-RU" sz="2000" b="1" dirty="0" smtClean="0"/>
              <a:t>Устанавливаются </a:t>
            </a:r>
            <a:r>
              <a:rPr lang="ru-RU" sz="2000" b="1" dirty="0">
                <a:solidFill>
                  <a:srgbClr val="FF0000"/>
                </a:solidFill>
              </a:rPr>
              <a:t>три категории значимости </a:t>
            </a:r>
            <a:r>
              <a:rPr lang="ru-RU" sz="2000" dirty="0"/>
              <a:t>объектов критической информационной инфраструктуры - </a:t>
            </a:r>
            <a:r>
              <a:rPr lang="ru-RU" sz="2000" dirty="0">
                <a:solidFill>
                  <a:srgbClr val="FF0000"/>
                </a:solidFill>
              </a:rPr>
              <a:t>первая, вторая и третья</a:t>
            </a:r>
            <a:r>
              <a:rPr lang="ru-RU" sz="2000" dirty="0"/>
              <a:t>.</a:t>
            </a:r>
            <a:endParaRPr lang="ru-RU" sz="2000" dirty="0" smtClean="0"/>
          </a:p>
          <a:p>
            <a:pPr fontAlgn="base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7776" y="0"/>
            <a:ext cx="8784976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ПОНЯТИЯ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894005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23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7480" y="0"/>
            <a:ext cx="878497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/>
              <a:t>Категорирование</a:t>
            </a:r>
            <a:r>
              <a:rPr lang="ru-RU" sz="2400" dirty="0"/>
              <a:t> осуществляется исходя из: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4284" y="591671"/>
            <a:ext cx="910850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ru-RU" sz="2000" b="1" dirty="0" smtClean="0"/>
              <a:t>социальной </a:t>
            </a:r>
            <a:r>
              <a:rPr lang="ru-RU" sz="2000" b="1" dirty="0"/>
              <a:t>значимости</a:t>
            </a:r>
            <a:r>
              <a:rPr lang="ru-RU" sz="2000" dirty="0"/>
              <a:t>, выражающейся в оценке возможного ущерба, причиняемого жизни или здоровью людей, возможности прекращения или нарушения функционирования объектов обеспечения жизнедеятельности населения, транспортной инфраструктуры, сетей связи, а также максимальном времени отсутствия доступа к государственной услуге для получателей такой услуги; </a:t>
            </a:r>
            <a:endParaRPr lang="ru-RU" sz="2000" dirty="0" smtClean="0"/>
          </a:p>
          <a:p>
            <a:pPr marL="342900" indent="-342900">
              <a:buAutoNum type="arabicParenR"/>
            </a:pPr>
            <a:endParaRPr lang="ru-RU" sz="2000" dirty="0"/>
          </a:p>
          <a:p>
            <a:pPr marL="342900" indent="-342900">
              <a:buAutoNum type="arabicParenR"/>
            </a:pPr>
            <a:r>
              <a:rPr lang="ru-RU" sz="2000" b="1" dirty="0" smtClean="0"/>
              <a:t>политической </a:t>
            </a:r>
            <a:r>
              <a:rPr lang="ru-RU" sz="2000" b="1" dirty="0"/>
              <a:t>значимости</a:t>
            </a:r>
            <a:r>
              <a:rPr lang="ru-RU" sz="2000" dirty="0"/>
              <a:t>, выражающейся в оценке возможного причинения ущерба интересам Российской Федерации в вопросах внутренней и внешней политики; </a:t>
            </a:r>
            <a:endParaRPr lang="ru-RU" sz="2000" dirty="0" smtClean="0"/>
          </a:p>
          <a:p>
            <a:pPr marL="342900" indent="-342900">
              <a:buAutoNum type="arabicParenR"/>
            </a:pPr>
            <a:endParaRPr lang="ru-RU" sz="2000" dirty="0"/>
          </a:p>
          <a:p>
            <a:pPr marL="342900" indent="-342900">
              <a:buAutoNum type="arabicParenR"/>
            </a:pPr>
            <a:r>
              <a:rPr lang="ru-RU" sz="2000" dirty="0" smtClean="0"/>
              <a:t> </a:t>
            </a:r>
            <a:r>
              <a:rPr lang="ru-RU" sz="2000" b="1" dirty="0"/>
              <a:t>экономической значимости</a:t>
            </a:r>
            <a:r>
              <a:rPr lang="ru-RU" sz="2000" dirty="0"/>
              <a:t>, выражающейся в оценке возможного причинения прямого и косвенного ущерба субъектам критической информационной инфраструктуры и (или) бюджетам Российской Федерации</a:t>
            </a:r>
            <a:r>
              <a:rPr lang="ru-RU" sz="2000" dirty="0" smtClean="0"/>
              <a:t>;</a:t>
            </a:r>
          </a:p>
          <a:p>
            <a:pPr marL="342900" indent="-342900">
              <a:buAutoNum type="arabicParenR"/>
            </a:pPr>
            <a:endParaRPr lang="ru-RU" sz="2000" dirty="0"/>
          </a:p>
          <a:p>
            <a:pPr marL="342900" indent="-342900">
              <a:buAutoNum type="arabicParenR"/>
            </a:pPr>
            <a:r>
              <a:rPr lang="ru-RU" sz="2000" dirty="0" smtClean="0"/>
              <a:t>  </a:t>
            </a:r>
            <a:r>
              <a:rPr lang="ru-RU" sz="2000" b="1" dirty="0"/>
              <a:t>экологической значимости</a:t>
            </a:r>
            <a:r>
              <a:rPr lang="ru-RU" sz="2000" dirty="0"/>
              <a:t>, выражающейся в оценке уровня воздействия на окружающую среду; </a:t>
            </a:r>
            <a:endParaRPr lang="ru-RU" sz="2000" dirty="0" smtClean="0"/>
          </a:p>
          <a:p>
            <a:pPr marL="342900" indent="-342900">
              <a:buAutoNum type="arabicParenR"/>
            </a:pPr>
            <a:endParaRPr lang="ru-RU" sz="2000" dirty="0"/>
          </a:p>
          <a:p>
            <a:pPr marL="342900" indent="-342900">
              <a:buAutoNum type="arabicParenR"/>
            </a:pPr>
            <a:r>
              <a:rPr lang="ru-RU" sz="2000" b="1" dirty="0" smtClean="0"/>
              <a:t> </a:t>
            </a:r>
            <a:r>
              <a:rPr lang="ru-RU" sz="2000" b="1" dirty="0"/>
              <a:t>значимости объекта </a:t>
            </a:r>
            <a:r>
              <a:rPr lang="ru-RU" sz="2000" dirty="0"/>
              <a:t>критической информационной инфраструктуры </a:t>
            </a:r>
            <a:r>
              <a:rPr lang="ru-RU" sz="2000" b="1" dirty="0"/>
              <a:t>для обеспечения обороны страны, безопасности государства и правопорядка</a:t>
            </a:r>
          </a:p>
        </p:txBody>
      </p:sp>
    </p:spTree>
    <p:extLst>
      <p:ext uri="{BB962C8B-B14F-4D97-AF65-F5344CB8AC3E}">
        <p14:creationId xmlns:p14="http://schemas.microsoft.com/office/powerpoint/2010/main" val="33869369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24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64704"/>
            <a:ext cx="87849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sz="2000" dirty="0"/>
          </a:p>
          <a:p>
            <a:pPr marL="285750" indent="-285750" fontAlgn="base">
              <a:buFontTx/>
              <a:buChar char="-"/>
            </a:pPr>
            <a:r>
              <a:rPr lang="ru-RU" sz="2000" dirty="0" smtClean="0"/>
              <a:t>государственные </a:t>
            </a:r>
            <a:r>
              <a:rPr lang="ru-RU" sz="2000" dirty="0"/>
              <a:t>органы, государственные учреждения, </a:t>
            </a:r>
            <a:endParaRPr lang="ru-RU" sz="2000" dirty="0" smtClean="0"/>
          </a:p>
          <a:p>
            <a:pPr marL="285750" indent="-285750" fontAlgn="base">
              <a:buFontTx/>
              <a:buChar char="-"/>
            </a:pPr>
            <a:endParaRPr lang="ru-RU" sz="2000" dirty="0"/>
          </a:p>
          <a:p>
            <a:pPr marL="285750" indent="-285750" fontAlgn="base">
              <a:buFontTx/>
              <a:buChar char="-"/>
            </a:pPr>
            <a:r>
              <a:rPr lang="ru-RU" sz="2000" dirty="0" smtClean="0"/>
              <a:t>российские </a:t>
            </a:r>
            <a:r>
              <a:rPr lang="ru-RU" sz="2000" dirty="0"/>
              <a:t>юридические лица и (или) индивидуальные предприниматели, которым на праве собственности, аренды или на ином законном основании принадлежат информационные системы, информационно-телекоммуникационные сети, автоматизированные системы управления, функционирующие в сфере здравоохранения, науки, транспорта, связи, энергетики, банковской сфере и иных сферах финансового рынка, топливно-энергетического комплекса, в области атомной энергии, оборонной, ракетно-космической, горнодобывающей, металлургической и химической промышленности, </a:t>
            </a:r>
            <a:endParaRPr lang="ru-RU" sz="2000" dirty="0" smtClean="0"/>
          </a:p>
          <a:p>
            <a:pPr marL="285750" indent="-285750" fontAlgn="base">
              <a:buFontTx/>
              <a:buChar char="-"/>
            </a:pPr>
            <a:endParaRPr lang="ru-RU" sz="2000" dirty="0"/>
          </a:p>
          <a:p>
            <a:pPr marL="285750" indent="-285750" fontAlgn="base">
              <a:buFontTx/>
              <a:buChar char="-"/>
            </a:pPr>
            <a:r>
              <a:rPr lang="ru-RU" sz="2000" dirty="0" smtClean="0"/>
              <a:t>российские </a:t>
            </a:r>
            <a:r>
              <a:rPr lang="ru-RU" sz="2000" dirty="0"/>
              <a:t>юридические лица и (или) индивидуальные предприниматели, которые обеспечивают взаимодействие указанных систем или сетей.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8928" y="130432"/>
            <a:ext cx="8784976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ru-RU" sz="2800" b="1" dirty="0"/>
              <a:t>субъекты</a:t>
            </a:r>
            <a:r>
              <a:rPr lang="ru-RU" sz="2400" b="1" dirty="0"/>
              <a:t> критической информационной инфраструктуры </a:t>
            </a:r>
          </a:p>
        </p:txBody>
      </p:sp>
    </p:spTree>
    <p:extLst>
      <p:ext uri="{BB962C8B-B14F-4D97-AF65-F5344CB8AC3E}">
        <p14:creationId xmlns:p14="http://schemas.microsoft.com/office/powerpoint/2010/main" val="10781639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25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1276" y="50978"/>
            <a:ext cx="8712968" cy="8925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В целях настоящей </a:t>
            </a:r>
            <a:r>
              <a:rPr lang="ru-RU" sz="2400" b="1" dirty="0" smtClean="0"/>
              <a:t>статьи </a:t>
            </a:r>
            <a:r>
              <a:rPr lang="ru-RU" sz="2400" b="1" dirty="0"/>
              <a:t>под </a:t>
            </a:r>
            <a:endParaRPr lang="ru-RU" sz="2400" b="1" dirty="0" smtClean="0"/>
          </a:p>
          <a:p>
            <a:pPr algn="ctr"/>
            <a:r>
              <a:rPr lang="ru-RU" sz="2800" b="1" dirty="0" smtClean="0"/>
              <a:t>информационными </a:t>
            </a:r>
            <a:r>
              <a:rPr lang="ru-RU" sz="2800" b="1" dirty="0"/>
              <a:t>ресурсами </a:t>
            </a:r>
            <a:r>
              <a:rPr lang="ru-RU" sz="2800" b="1" dirty="0" smtClean="0"/>
              <a:t>РФ </a:t>
            </a:r>
            <a:r>
              <a:rPr lang="ru-RU" sz="2400" b="1" dirty="0"/>
              <a:t>понимаются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8324" y="1124744"/>
            <a:ext cx="88924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i="1" dirty="0" smtClean="0"/>
              <a:t>информационные </a:t>
            </a:r>
            <a:r>
              <a:rPr lang="ru-RU" sz="2400" i="1" dirty="0"/>
              <a:t>системы</a:t>
            </a:r>
            <a:r>
              <a:rPr lang="ru-RU" sz="2400" i="1" dirty="0" smtClean="0"/>
              <a:t>,</a:t>
            </a:r>
          </a:p>
          <a:p>
            <a:pPr marL="285750" indent="-285750">
              <a:buFontTx/>
              <a:buChar char="-"/>
            </a:pPr>
            <a:endParaRPr lang="ru-RU" sz="2400" i="1" dirty="0" smtClean="0"/>
          </a:p>
          <a:p>
            <a:pPr marL="285750" indent="-285750">
              <a:buFontTx/>
              <a:buChar char="-"/>
            </a:pPr>
            <a:r>
              <a:rPr lang="ru-RU" sz="2400" i="1" dirty="0" smtClean="0"/>
              <a:t> </a:t>
            </a:r>
            <a:r>
              <a:rPr lang="ru-RU" sz="2400" i="1" dirty="0"/>
              <a:t>информационно-телекоммуникационные </a:t>
            </a:r>
            <a:r>
              <a:rPr lang="ru-RU" sz="2400" i="1" dirty="0" smtClean="0"/>
              <a:t>сети,</a:t>
            </a:r>
          </a:p>
          <a:p>
            <a:pPr marL="285750" indent="-285750">
              <a:buFontTx/>
              <a:buChar char="-"/>
            </a:pPr>
            <a:endParaRPr lang="ru-RU" sz="2400" i="1" dirty="0" smtClean="0"/>
          </a:p>
          <a:p>
            <a:pPr marL="285750" indent="-285750">
              <a:buFontTx/>
              <a:buChar char="-"/>
            </a:pPr>
            <a:r>
              <a:rPr lang="ru-RU" sz="2400" i="1" dirty="0" smtClean="0"/>
              <a:t> </a:t>
            </a:r>
            <a:r>
              <a:rPr lang="ru-RU" sz="2400" i="1" dirty="0"/>
              <a:t>автоматизированные системы управления,</a:t>
            </a:r>
            <a:r>
              <a:rPr lang="ru-RU" sz="2400" dirty="0"/>
              <a:t>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800" b="1" i="1" dirty="0" smtClean="0"/>
              <a:t>находящиеся </a:t>
            </a:r>
            <a:r>
              <a:rPr lang="ru-RU" sz="2800" b="1" i="1" dirty="0"/>
              <a:t>на территории Российской Федерации, </a:t>
            </a:r>
            <a:r>
              <a:rPr lang="ru-RU" sz="2800" b="1" i="1" dirty="0">
                <a:solidFill>
                  <a:srgbClr val="FF0000"/>
                </a:solidFill>
              </a:rPr>
              <a:t>в дипломатических представительствах и (или) консульских учреждениях Российской Федерации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7883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26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3"/>
            <a:ext cx="8640960" cy="17543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dirty="0" smtClean="0"/>
              <a:t>Стандарты</a:t>
            </a:r>
          </a:p>
          <a:p>
            <a:r>
              <a:rPr lang="ru-RU" sz="3600" dirty="0" smtClean="0"/>
              <a:t>и </a:t>
            </a:r>
            <a:r>
              <a:rPr lang="ru-RU" sz="3600" dirty="0"/>
              <a:t>нормативно-правовые </a:t>
            </a:r>
            <a:r>
              <a:rPr lang="ru-RU" sz="3600" dirty="0" smtClean="0"/>
              <a:t>акты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в сфере информационной </a:t>
            </a:r>
            <a:r>
              <a:rPr lang="ru-RU" sz="3600" dirty="0" smtClean="0"/>
              <a:t>безопасности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690164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9365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34376"/>
            <a:ext cx="4243338" cy="3886200"/>
          </a:xfrm>
        </p:spPr>
        <p:txBody>
          <a:bodyPr>
            <a:normAutofit/>
          </a:bodyPr>
          <a:lstStyle/>
          <a:p>
            <a:r>
              <a:rPr lang="ru-RU" sz="2800" i="1" dirty="0"/>
              <a:t>Первые шаги к защите данных </a:t>
            </a:r>
            <a:endParaRPr lang="ru-RU" sz="2800" i="1" dirty="0" smtClean="0"/>
          </a:p>
          <a:p>
            <a:r>
              <a:rPr lang="ru-RU" sz="2800" i="1" dirty="0" smtClean="0"/>
              <a:t>Конвенция 108</a:t>
            </a:r>
            <a:r>
              <a:rPr lang="ru-RU" sz="2800" dirty="0"/>
              <a:t> </a:t>
            </a:r>
            <a:endParaRPr lang="ru-RU" sz="2800" dirty="0" smtClean="0"/>
          </a:p>
          <a:p>
            <a:r>
              <a:rPr lang="ru-RU" sz="2800" i="1" dirty="0" smtClean="0"/>
              <a:t>Основные </a:t>
            </a:r>
            <a:r>
              <a:rPr lang="ru-RU" sz="2800" i="1" dirty="0"/>
              <a:t>принципы Конвенции. </a:t>
            </a:r>
            <a:r>
              <a:rPr lang="ru-RU" sz="2800" dirty="0"/>
              <a:t>  </a:t>
            </a:r>
            <a:endParaRPr lang="ru-RU" sz="2800" dirty="0" smtClean="0"/>
          </a:p>
          <a:p>
            <a:r>
              <a:rPr lang="ru-RU" sz="2800" i="1" dirty="0"/>
              <a:t>Принятие Конвенции Россией.</a:t>
            </a:r>
            <a:r>
              <a:rPr lang="ru-RU" sz="2800" dirty="0"/>
              <a:t> 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24328" y="6309320"/>
            <a:ext cx="762000" cy="365125"/>
          </a:xfrm>
        </p:spPr>
        <p:txBody>
          <a:bodyPr/>
          <a:lstStyle/>
          <a:p>
            <a:fld id="{330F37FE-9DDE-4CBA-B2D6-EE5447B2304D}" type="slidenum">
              <a:rPr lang="ru-RU" smtClean="0"/>
              <a:t>28</a:t>
            </a:fld>
            <a:endParaRPr lang="ru-RU" dirty="0"/>
          </a:p>
        </p:txBody>
      </p:sp>
      <p:pic>
        <p:nvPicPr>
          <p:cNvPr id="2052" name="Picture 4" descr="http://www.grad-petrov.ru/wp-content/uploads/2016/04/0_19906f_327073dc_XXL-670x5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96752"/>
            <a:ext cx="3228015" cy="252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0"/>
            <a:ext cx="7704856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+mj-ea"/>
                <a:cs typeface="+mj-cs"/>
              </a:rPr>
              <a:t>Исторические </a:t>
            </a:r>
            <a:r>
              <a:rPr lang="ru-RU" sz="2800" b="1" dirty="0">
                <a:solidFill>
                  <a:prstClr val="black">
                    <a:lumMod val="85000"/>
                    <a:lumOff val="15000"/>
                  </a:prstClr>
                </a:solidFill>
                <a:ea typeface="+mj-ea"/>
                <a:cs typeface="+mj-cs"/>
              </a:rPr>
              <a:t>предпосылки</a:t>
            </a:r>
            <a:endParaRPr lang="ru-RU" sz="2000" b="1" dirty="0"/>
          </a:p>
        </p:txBody>
      </p:sp>
      <p:pic>
        <p:nvPicPr>
          <p:cNvPr id="7" name="Picture 2" descr="ÐÐ°ÑÑÐ¸Ð½ÐºÐ¸ Ð¿Ð¾ Ð·Ð°Ð¿ÑÐ¾ÑÑ ÑÐ¾Ð²ÐµÑ ÐµÐ²ÑÐ¾Ð¿Ñ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66446"/>
            <a:ext cx="3167062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722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921" y="470849"/>
            <a:ext cx="84340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Начало 60-х годов:</a:t>
            </a:r>
          </a:p>
          <a:p>
            <a:r>
              <a:rPr lang="ru-RU" dirty="0" smtClean="0"/>
              <a:t> – использование  электронной </a:t>
            </a:r>
            <a:r>
              <a:rPr lang="ru-RU" dirty="0"/>
              <a:t>обработки данных, </a:t>
            </a:r>
            <a:endParaRPr lang="ru-RU" dirty="0" smtClean="0"/>
          </a:p>
          <a:p>
            <a:r>
              <a:rPr lang="ru-RU" dirty="0" smtClean="0"/>
              <a:t>- значительное и массовое  электронное хранение данных, касающихся частной жизни людей..</a:t>
            </a:r>
            <a:endParaRPr lang="ru-RU" dirty="0"/>
          </a:p>
          <a:p>
            <a:r>
              <a:rPr lang="ru-RU" b="1" dirty="0" smtClean="0"/>
              <a:t>70- годы, </a:t>
            </a:r>
            <a:r>
              <a:rPr lang="ru-RU" dirty="0" smtClean="0"/>
              <a:t>для повышения эффективности защиты персональных данных в банках, в 1972 на </a:t>
            </a:r>
            <a:r>
              <a:rPr lang="ru-RU" dirty="0"/>
              <a:t>Конференции европейских министров юстиции </a:t>
            </a:r>
            <a:r>
              <a:rPr lang="ru-RU" dirty="0" smtClean="0"/>
              <a:t>было предложено укрепить принципы защиты посредством обязательных международных норм.</a:t>
            </a:r>
          </a:p>
          <a:p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7515" y="0"/>
            <a:ext cx="7528901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Первые </a:t>
            </a:r>
            <a:r>
              <a:rPr lang="ru-RU" sz="2400" b="1" i="1" dirty="0"/>
              <a:t>шаги к защите данных</a:t>
            </a:r>
            <a:r>
              <a:rPr lang="ru-RU" sz="2400" b="1" i="1" dirty="0" smtClean="0"/>
              <a:t>.</a:t>
            </a:r>
            <a:endParaRPr lang="ru-RU" sz="24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0759" y="6309320"/>
            <a:ext cx="762000" cy="365125"/>
          </a:xfrm>
        </p:spPr>
        <p:txBody>
          <a:bodyPr/>
          <a:lstStyle/>
          <a:p>
            <a:fld id="{330F37FE-9DDE-4CBA-B2D6-EE5447B2304D}" type="slidenum">
              <a:rPr lang="ru-RU" smtClean="0"/>
              <a:t>29</a:t>
            </a:fld>
            <a:endParaRPr lang="ru-RU" dirty="0"/>
          </a:p>
        </p:txBody>
      </p:sp>
      <p:pic>
        <p:nvPicPr>
          <p:cNvPr id="8" name="Picture 4" descr="ÐÐ°ÑÑÐ¸Ð½ÐºÐ¸ Ð¿Ð¾ Ð·Ð°Ð¿ÑÐ¾ÑÑ ÐºÐ¾Ð½Ð²ÐµÐ½Ñ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989174"/>
            <a:ext cx="2448272" cy="1632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4657" y="2636912"/>
            <a:ext cx="85998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 1981 году была заключена Конвенция </a:t>
            </a:r>
            <a:r>
              <a:rPr lang="ru-RU" dirty="0"/>
              <a:t>«О защите физических лиц при автоматизированной обработке данных личного характера», известная как </a:t>
            </a:r>
            <a:r>
              <a:rPr lang="ru-RU" b="1" dirty="0"/>
              <a:t>Конвенция 108</a:t>
            </a:r>
            <a:r>
              <a:rPr lang="ru-RU" dirty="0"/>
              <a:t>.</a:t>
            </a:r>
          </a:p>
          <a:p>
            <a:r>
              <a:rPr lang="ru-RU" dirty="0"/>
              <a:t> В соответствии с этой Конвенции, стороны, подписавшие ее, должны предпринять все меры для реализации принципов защиты персональных данных каждого гражданина, который находится на территории этой стороны. </a:t>
            </a:r>
          </a:p>
          <a:p>
            <a:r>
              <a:rPr lang="ru-RU" i="1" dirty="0"/>
              <a:t>Конвенция 108 стала первым обязательным международным  документом  мирового значения о защите данных, которая имела корни из конвенции о </a:t>
            </a:r>
            <a:r>
              <a:rPr lang="ru-RU" b="1" i="1" dirty="0"/>
              <a:t>Правах человека и основных </a:t>
            </a:r>
            <a:r>
              <a:rPr lang="ru-RU" b="1" i="1" dirty="0" smtClean="0"/>
              <a:t>свободах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57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16216" y="6455115"/>
            <a:ext cx="2133600" cy="365125"/>
          </a:xfrm>
        </p:spPr>
        <p:txBody>
          <a:bodyPr/>
          <a:lstStyle/>
          <a:p>
            <a:fld id="{330F37FE-9DDE-4CBA-B2D6-EE5447B2304D}" type="slidenum">
              <a:rPr lang="ru-RU" smtClean="0"/>
              <a:t>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755" y="1709976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"</a:t>
            </a:r>
            <a:r>
              <a:rPr lang="ru-RU" sz="4000" b="1" dirty="0"/>
              <a:t>Об информации, 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информационных </a:t>
            </a:r>
            <a:r>
              <a:rPr lang="ru-RU" sz="4000" b="1" dirty="0"/>
              <a:t>технологиях 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и </a:t>
            </a:r>
            <a:r>
              <a:rPr lang="ru-RU" sz="4000" b="1" dirty="0"/>
              <a:t>о защите информации</a:t>
            </a:r>
            <a:r>
              <a:rPr lang="ru-RU" sz="4000" dirty="0"/>
              <a:t>"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856984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ФЗ РФ от 27.07.2006 N 149-ФЗ 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6381328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Об информации, </a:t>
            </a:r>
            <a:r>
              <a:rPr lang="ru-RU" dirty="0" smtClean="0"/>
              <a:t>информатизации </a:t>
            </a:r>
            <a:r>
              <a:rPr lang="ru-RU" dirty="0"/>
              <a:t>и о защите информации" </a:t>
            </a:r>
            <a:r>
              <a:rPr lang="ru-RU" dirty="0" smtClean="0"/>
              <a:t>1995-2006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53994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723302"/>
            <a:ext cx="64087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Основные принципы: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i="1" dirty="0" smtClean="0"/>
              <a:t>Добросовестность и законность </a:t>
            </a:r>
            <a:r>
              <a:rPr lang="ru-RU" sz="2000" dirty="0"/>
              <a:t>получения и обработки персональных </a:t>
            </a:r>
            <a:r>
              <a:rPr lang="ru-RU" sz="2000" dirty="0" smtClean="0"/>
              <a:t>данных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Хранение персональных данных в законных целях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Использование персональных данных только в законных целях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/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501008"/>
            <a:ext cx="737964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/>
              <a:t>Цели защиты персональных данных: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Исключить случайное </a:t>
            </a:r>
            <a:r>
              <a:rPr lang="ru-RU" sz="2000" dirty="0"/>
              <a:t>или несанкционированное </a:t>
            </a:r>
            <a:r>
              <a:rPr lang="ru-RU" sz="2000" dirty="0" smtClean="0"/>
              <a:t>уничтожение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Случайная потеря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Исключить несанкционированный доступ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Исключить несанкционированную модификацию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Исключить </a:t>
            </a:r>
            <a:r>
              <a:rPr lang="ru-RU" sz="2000" dirty="0" smtClean="0"/>
              <a:t>несанкционированное распространение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0"/>
            <a:ext cx="7704856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i="1" dirty="0"/>
              <a:t>Основные принципы </a:t>
            </a:r>
            <a:r>
              <a:rPr lang="ru-RU" sz="2800" i="1" dirty="0" smtClean="0"/>
              <a:t>Конвенции</a:t>
            </a:r>
            <a:r>
              <a:rPr lang="ru-RU" sz="2000" b="1" dirty="0"/>
              <a:t> </a:t>
            </a:r>
            <a:r>
              <a:rPr lang="ru-RU" sz="2000" b="1" dirty="0" smtClean="0"/>
              <a:t>108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620000" y="6232227"/>
            <a:ext cx="762000" cy="365125"/>
          </a:xfrm>
        </p:spPr>
        <p:txBody>
          <a:bodyPr/>
          <a:lstStyle/>
          <a:p>
            <a:fld id="{330F37FE-9DDE-4CBA-B2D6-EE5447B2304D}" type="slidenum">
              <a:rPr lang="ru-RU" smtClean="0"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57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6160" y="620688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7 ноября 2001 </a:t>
            </a:r>
            <a:r>
              <a:rPr lang="ru-RU" b="1" dirty="0" smtClean="0"/>
              <a:t>года </a:t>
            </a:r>
            <a:r>
              <a:rPr lang="ru-RU" dirty="0" smtClean="0"/>
              <a:t>- </a:t>
            </a:r>
            <a:r>
              <a:rPr lang="ru-RU" dirty="0"/>
              <a:t>конвенция подписана </a:t>
            </a:r>
            <a:r>
              <a:rPr lang="ru-RU" dirty="0" smtClean="0"/>
              <a:t>от </a:t>
            </a:r>
            <a:r>
              <a:rPr lang="ru-RU" dirty="0"/>
              <a:t>имени Российской Федерации </a:t>
            </a:r>
            <a:r>
              <a:rPr lang="ru-RU" dirty="0" smtClean="0"/>
              <a:t>в </a:t>
            </a:r>
            <a:r>
              <a:rPr lang="ru-RU" dirty="0"/>
              <a:t>городе </a:t>
            </a:r>
            <a:r>
              <a:rPr lang="ru-RU" dirty="0" smtClean="0"/>
              <a:t>Страсбурге</a:t>
            </a:r>
          </a:p>
          <a:p>
            <a:endParaRPr lang="ru-RU" b="1" dirty="0" smtClean="0"/>
          </a:p>
          <a:p>
            <a:r>
              <a:rPr lang="ru-RU" b="1" dirty="0" smtClean="0"/>
              <a:t>Декабрь 2005 года – </a:t>
            </a:r>
            <a:r>
              <a:rPr lang="ru-RU" dirty="0" smtClean="0"/>
              <a:t>принят</a:t>
            </a:r>
            <a:r>
              <a:rPr lang="ru-RU" b="1" dirty="0" smtClean="0"/>
              <a:t> Федеральный </a:t>
            </a:r>
            <a:r>
              <a:rPr lang="ru-RU" b="1" dirty="0"/>
              <a:t>Закон № 160 </a:t>
            </a:r>
            <a:r>
              <a:rPr lang="ru-RU" b="1" i="1" dirty="0"/>
              <a:t>«О ратификации Конвенции Совета Европы о защите физических лиц при автоматизированной обработке персональных данных» </a:t>
            </a:r>
            <a:endParaRPr lang="ru-RU" b="1" i="1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r>
              <a:rPr lang="ru-RU" b="1" dirty="0" smtClean="0"/>
              <a:t>2006 год </a:t>
            </a:r>
            <a:r>
              <a:rPr lang="ru-RU" dirty="0" smtClean="0"/>
              <a:t>- </a:t>
            </a:r>
            <a:r>
              <a:rPr lang="ru-RU" dirty="0"/>
              <a:t>Принятие </a:t>
            </a:r>
            <a:r>
              <a:rPr lang="ru-RU" dirty="0" smtClean="0"/>
              <a:t>базового закона № </a:t>
            </a:r>
            <a:r>
              <a:rPr lang="ru-RU" dirty="0"/>
              <a:t>152-ФЗ «О персональных </a:t>
            </a:r>
            <a:r>
              <a:rPr lang="ru-RU" dirty="0" smtClean="0"/>
              <a:t>данных</a:t>
            </a:r>
          </a:p>
          <a:p>
            <a:endParaRPr lang="ru-RU" dirty="0"/>
          </a:p>
          <a:p>
            <a:r>
              <a:rPr lang="ru-RU" b="1" dirty="0"/>
              <a:t>2013 год </a:t>
            </a:r>
            <a:r>
              <a:rPr lang="ru-RU" dirty="0"/>
              <a:t>- Российская Федерация ратифицировала </a:t>
            </a:r>
            <a:r>
              <a:rPr lang="ru-RU" dirty="0" smtClean="0"/>
              <a:t>Конвенцию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0"/>
            <a:ext cx="7704856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Принятие Конвенции Россией</a:t>
            </a:r>
            <a:endParaRPr lang="ru-RU" sz="20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620000" y="6237312"/>
            <a:ext cx="762000" cy="365125"/>
          </a:xfrm>
        </p:spPr>
        <p:txBody>
          <a:bodyPr/>
          <a:lstStyle/>
          <a:p>
            <a:fld id="{330F37FE-9DDE-4CBA-B2D6-EE5447B2304D}" type="slidenum">
              <a:rPr lang="ru-RU" smtClean="0"/>
              <a:t>31</a:t>
            </a:fld>
            <a:endParaRPr lang="ru-RU"/>
          </a:p>
        </p:txBody>
      </p:sp>
      <p:pic>
        <p:nvPicPr>
          <p:cNvPr id="8" name="Picture 2" descr="http://hr-portal.ru/files/mini/main_pdata1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0" r="12543" b="311"/>
          <a:stretch/>
        </p:blipFill>
        <p:spPr bwMode="auto">
          <a:xfrm>
            <a:off x="683567" y="3837981"/>
            <a:ext cx="1967345" cy="191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veradm.ru/media/cache/4d/48/7a/b8/28/dc/4d487ab828dc81c22a2c2f9d9252379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895" y="3717032"/>
            <a:ext cx="1369113" cy="195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img.fonwall.ru/o/x8/gerb-flag-razvivaetsya-rossiy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096" y="3770961"/>
            <a:ext cx="3510136" cy="197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7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9084" y="523220"/>
            <a:ext cx="84249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2013 </a:t>
            </a:r>
            <a:r>
              <a:rPr lang="ru-RU" b="1" dirty="0"/>
              <a:t>год </a:t>
            </a:r>
            <a:r>
              <a:rPr lang="ru-RU" dirty="0"/>
              <a:t>- Российская Федерация ратифицировала </a:t>
            </a:r>
            <a:r>
              <a:rPr lang="ru-RU" dirty="0" smtClean="0"/>
              <a:t>Конвенцию. </a:t>
            </a:r>
          </a:p>
          <a:p>
            <a:r>
              <a:rPr lang="ru-RU" dirty="0" smtClean="0"/>
              <a:t>Конвенция </a:t>
            </a:r>
            <a:r>
              <a:rPr lang="ru-RU" dirty="0"/>
              <a:t>предусматривает обязанность государств-участников соблюдать при автоматизированной обработке персональных данных принципы справедливости, законности, пропорциональности, адекватности, точности, конфиденциальности, уведомления субъекта данных и его права на доступ к данным о себе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fontAlgn="base"/>
            <a:r>
              <a:rPr lang="ru-RU" dirty="0" smtClean="0"/>
              <a:t>Последним </a:t>
            </a:r>
            <a:r>
              <a:rPr lang="ru-RU" dirty="0"/>
              <a:t>этапом работы стало подписание Президентом Российской Федерации 7 мая 2013 года Федерального закона №99-ФЗ «О внесении изменений в отдельные законодательные акты Российской Федерации в связи с принятием Федерального закона «О ратификации Конвенции о защите физических лиц при автоматизированной обработке персональных данных» и Федерального закона «О персональных данных</a:t>
            </a:r>
            <a:r>
              <a:rPr lang="ru-RU" dirty="0" smtClean="0"/>
              <a:t>».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В результате внесения поправок в российское </a:t>
            </a:r>
            <a:r>
              <a:rPr lang="ru-RU" dirty="0" smtClean="0"/>
              <a:t>законодательство</a:t>
            </a:r>
          </a:p>
          <a:p>
            <a:pPr fontAlgn="base"/>
            <a:r>
              <a:rPr lang="ru-RU" dirty="0" smtClean="0"/>
              <a:t>усилена </a:t>
            </a:r>
            <a:r>
              <a:rPr lang="ru-RU" dirty="0"/>
              <a:t>защита персональных данных в сфере трудовых отношений. В частности, все персональные данные работника или соискателя необходимо получать у него самого или от третьих лиц при письменном согласии указанного лица</a:t>
            </a:r>
            <a:r>
              <a:rPr lang="ru-RU" dirty="0" smtClean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0"/>
            <a:ext cx="7704856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Принятие Конвенции Россией</a:t>
            </a:r>
            <a:endParaRPr lang="ru-RU" sz="2000" b="1" dirty="0"/>
          </a:p>
        </p:txBody>
      </p:sp>
      <p:pic>
        <p:nvPicPr>
          <p:cNvPr id="1028" name="Picture 4" descr="https://img.fonwall.ru/o/x8/gerb-flag-razvivaetsya-ross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096" y="5289240"/>
            <a:ext cx="2771800" cy="155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620000" y="6237312"/>
            <a:ext cx="762000" cy="365125"/>
          </a:xfrm>
        </p:spPr>
        <p:txBody>
          <a:bodyPr/>
          <a:lstStyle/>
          <a:p>
            <a:fld id="{330F37FE-9DDE-4CBA-B2D6-EE5447B2304D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48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DC0DEA1-F0C8-44D8-A606-CFB66B82C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864" y="0"/>
            <a:ext cx="9144000" cy="620688"/>
          </a:xfrm>
          <a:solidFill>
            <a:srgbClr val="92D050"/>
          </a:solidFill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Российские нормативно-правовые документы </a:t>
            </a:r>
            <a:r>
              <a:rPr lang="ru-RU" sz="24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работе с </a:t>
            </a:r>
            <a:r>
              <a:rPr lang="ru-RU" sz="2400" b="1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ПДн</a:t>
            </a:r>
            <a:endParaRPr lang="ru-RU" sz="2400" b="1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9DDD52F-AA68-46FE-AC90-066A90AEE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692696"/>
            <a:ext cx="8683580" cy="57182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/>
              <a:t>Конституция </a:t>
            </a:r>
            <a:r>
              <a:rPr lang="ru-RU" sz="2000" dirty="0"/>
              <a:t>РФ от 12 декабря 1993 года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гарантирует </a:t>
            </a:r>
            <a:r>
              <a:rPr lang="ru-RU" sz="2000" b="1" i="1" dirty="0">
                <a:solidFill>
                  <a:srgbClr val="FF0000"/>
                </a:solidFill>
              </a:rPr>
              <a:t>право</a:t>
            </a:r>
            <a:r>
              <a:rPr lang="ru-RU" sz="2000" b="1" i="1" dirty="0"/>
              <a:t> на </a:t>
            </a:r>
            <a:endParaRPr lang="ru-RU" sz="2000" b="1" i="1" dirty="0" smtClean="0"/>
          </a:p>
          <a:p>
            <a:pPr marL="0" indent="0" algn="just">
              <a:buNone/>
            </a:pPr>
            <a:r>
              <a:rPr lang="ru-RU" sz="2000" b="1" i="1" dirty="0" smtClean="0"/>
              <a:t>неприкосновенность </a:t>
            </a:r>
            <a:r>
              <a:rPr lang="ru-RU" sz="2000" b="1" i="1" dirty="0"/>
              <a:t>частной жизни, </a:t>
            </a:r>
            <a:endParaRPr lang="ru-RU" sz="2000" b="1" i="1" dirty="0" smtClean="0"/>
          </a:p>
          <a:p>
            <a:pPr marL="0" indent="0" algn="just">
              <a:buNone/>
            </a:pPr>
            <a:r>
              <a:rPr lang="ru-RU" sz="2000" b="1" i="1" dirty="0" smtClean="0"/>
              <a:t>личную </a:t>
            </a:r>
            <a:r>
              <a:rPr lang="ru-RU" sz="2000" b="1" i="1" dirty="0"/>
              <a:t>и семейную </a:t>
            </a:r>
            <a:r>
              <a:rPr lang="ru-RU" sz="2000" b="1" i="1" dirty="0" smtClean="0"/>
              <a:t>тайну</a:t>
            </a:r>
            <a:endParaRPr lang="ru-RU" sz="2000" b="1" i="1" dirty="0"/>
          </a:p>
          <a:p>
            <a:r>
              <a:rPr lang="ru-RU" sz="2000" b="1" dirty="0" smtClean="0"/>
              <a:t>Статья </a:t>
            </a:r>
            <a:r>
              <a:rPr lang="ru-RU" sz="2000" b="1" dirty="0"/>
              <a:t>23</a:t>
            </a:r>
          </a:p>
          <a:p>
            <a:r>
              <a:rPr lang="ru-RU" sz="1800" dirty="0" smtClean="0"/>
              <a:t>1</a:t>
            </a:r>
            <a:r>
              <a:rPr lang="ru-RU" sz="1800" dirty="0"/>
              <a:t>. Каждый имеет право на неприкосновенность частной жизни, личную и семейную тайну, защиту своей чести и доброго имени.</a:t>
            </a:r>
          </a:p>
          <a:p>
            <a:r>
              <a:rPr lang="ru-RU" sz="1800" dirty="0"/>
              <a:t>2. Каждый имеет право на тайну переписки, телефонных переговоров, почтовых, телеграфных и иных сообщений. Ограничение этого права допускается только на основании судебного </a:t>
            </a:r>
            <a:r>
              <a:rPr lang="ru-RU" sz="1800" dirty="0" smtClean="0"/>
              <a:t>решения</a:t>
            </a:r>
          </a:p>
          <a:p>
            <a:endParaRPr lang="ru-RU" sz="1800" dirty="0" smtClean="0"/>
          </a:p>
          <a:p>
            <a:r>
              <a:rPr lang="ru-RU" sz="2000" b="1" dirty="0" smtClean="0"/>
              <a:t>Статья 24:</a:t>
            </a:r>
            <a:endParaRPr lang="ru-RU" sz="2000" dirty="0" smtClean="0"/>
          </a:p>
          <a:p>
            <a:r>
              <a:rPr lang="ru-RU" sz="1800" dirty="0" smtClean="0"/>
              <a:t>Сбор, хранение, использование и распространение информации о частной жизни лица без его согласия не допускаются</a:t>
            </a:r>
          </a:p>
          <a:p>
            <a:r>
              <a:rPr lang="ru-RU" altLang="ru-RU" sz="1800" dirty="0"/>
              <a:t>Органы государственной власти и органы местного самоуправления, их должностные лица обязаны обеспечить каждому возможность ознакомления с документами и материалами, непосредственно затрагивающими его права и свободы, если иное не предусмотрено законом</a:t>
            </a:r>
            <a:endParaRPr lang="ru-RU" sz="1800" dirty="0"/>
          </a:p>
          <a:p>
            <a:pPr algn="just"/>
            <a:endParaRPr lang="ru-RU" sz="2400" b="1" i="1" dirty="0"/>
          </a:p>
          <a:p>
            <a:pPr algn="just"/>
            <a:endParaRPr lang="ru-RU" sz="2400" b="1" i="1" dirty="0"/>
          </a:p>
        </p:txBody>
      </p:sp>
      <p:pic>
        <p:nvPicPr>
          <p:cNvPr id="4" name="Picture 2" descr="ÐÐ°ÑÑÐ¸Ð½ÐºÐ¸ Ð¿Ð¾ Ð·Ð°Ð¿ÑÐ¾ÑÑ Ð·Ð°ÐºÐ¾Ð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36061"/>
            <a:ext cx="2016224" cy="172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1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216" y="0"/>
            <a:ext cx="9144000" cy="783771"/>
          </a:xfrm>
          <a:solidFill>
            <a:srgbClr val="92D050"/>
          </a:solidFill>
          <a:effectLst>
            <a:reflection blurRad="6350" stA="50000" endA="300" endPos="55000" dir="5400000" sy="-100000" algn="bl" rotWithShape="0"/>
          </a:effectLst>
        </p:spPr>
        <p:txBody>
          <a:bodyPr>
            <a:noAutofit/>
          </a:bodyPr>
          <a:lstStyle/>
          <a:p>
            <a:r>
              <a:rPr lang="ru-RU" sz="32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Нормативно-правовые основы </a:t>
            </a:r>
            <a:r>
              <a:rPr lang="ru-RU" sz="3200" cap="none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ПДн</a:t>
            </a:r>
            <a:endParaRPr lang="ru-RU" sz="3200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2385" y="783771"/>
            <a:ext cx="7329243" cy="5783284"/>
          </a:xfrm>
        </p:spPr>
        <p:txBody>
          <a:bodyPr>
            <a:noAutofit/>
          </a:bodyPr>
          <a:lstStyle/>
          <a:p>
            <a:pPr algn="just"/>
            <a:endParaRPr lang="ru-RU" sz="18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ФЗ РФ от </a:t>
            </a:r>
            <a:r>
              <a:rPr lang="ru-RU" sz="2000" b="1" dirty="0">
                <a:solidFill>
                  <a:srgbClr val="FF0000"/>
                </a:solidFill>
              </a:rPr>
              <a:t>27.07.2006 N 149-ФЗ </a:t>
            </a:r>
            <a:r>
              <a:rPr lang="ru-RU" sz="2000" dirty="0"/>
              <a:t>"Об информации, информационных технологиях и о защите информации" </a:t>
            </a:r>
            <a:endParaRPr lang="ru-RU" sz="2000" dirty="0" smtClean="0"/>
          </a:p>
          <a:p>
            <a:pPr algn="just"/>
            <a:r>
              <a:rPr lang="ru-RU" sz="2000" dirty="0" smtClean="0"/>
              <a:t>В Федеральном законе законодательно </a:t>
            </a:r>
            <a:r>
              <a:rPr lang="ru-RU" sz="2000" b="1" i="1" dirty="0" smtClean="0">
                <a:solidFill>
                  <a:srgbClr val="FF0000"/>
                </a:solidFill>
              </a:rPr>
              <a:t>закреплено право</a:t>
            </a:r>
            <a:r>
              <a:rPr lang="ru-RU" sz="2000" b="1" i="1" dirty="0" smtClean="0"/>
              <a:t> гражданина на получение от обработчиков информации о связанных с ним персональных данных</a:t>
            </a:r>
            <a:r>
              <a:rPr lang="ru-RU" sz="2000" dirty="0" smtClean="0"/>
              <a:t>, находящихся в обработке.</a:t>
            </a:r>
          </a:p>
          <a:p>
            <a:pPr algn="just"/>
            <a:endParaRPr lang="ru-RU" sz="2000" dirty="0" smtClean="0"/>
          </a:p>
          <a:p>
            <a:pPr algn="just"/>
            <a:endParaRPr lang="ru-RU" sz="1800" dirty="0" smtClean="0"/>
          </a:p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ФЗ РФ от 27 июля 2006 года № 152-ФЗ </a:t>
            </a:r>
            <a:r>
              <a:rPr lang="ru-RU" sz="2000" dirty="0" smtClean="0"/>
              <a:t>«О </a:t>
            </a:r>
            <a:r>
              <a:rPr lang="ru-RU" sz="2000" dirty="0"/>
              <a:t>персональных данных</a:t>
            </a:r>
            <a:r>
              <a:rPr lang="ru-RU" sz="2000" dirty="0" smtClean="0"/>
              <a:t>»</a:t>
            </a:r>
          </a:p>
          <a:p>
            <a:pPr algn="just"/>
            <a:r>
              <a:rPr lang="ru-RU" sz="2000" dirty="0" smtClean="0"/>
              <a:t>ФЗ №152 - основной закон, регламентирующий работу с </a:t>
            </a:r>
            <a:r>
              <a:rPr lang="ru-RU" sz="2000" dirty="0" err="1" smtClean="0"/>
              <a:t>ПДн</a:t>
            </a:r>
            <a:r>
              <a:rPr lang="ru-RU" sz="2000" dirty="0"/>
              <a:t>,</a:t>
            </a:r>
            <a:r>
              <a:rPr lang="ru-RU" sz="2000" dirty="0" smtClean="0"/>
              <a:t> содержит: </a:t>
            </a:r>
            <a:r>
              <a:rPr lang="ru-RU" sz="2000" b="1" dirty="0" smtClean="0"/>
              <a:t>описание персональных данных, принципы и условия их обработки, права и обязанности </a:t>
            </a:r>
            <a:r>
              <a:rPr lang="ru-RU" sz="2000" b="1" i="1" dirty="0" smtClean="0"/>
              <a:t>Операторов и Субъектов </a:t>
            </a:r>
            <a:r>
              <a:rPr lang="ru-RU" sz="2000" b="1" i="1" dirty="0" err="1" smtClean="0"/>
              <a:t>ПДн</a:t>
            </a:r>
            <a:endParaRPr lang="ru-RU" sz="2000" b="1" dirty="0" smtClean="0"/>
          </a:p>
          <a:p>
            <a:pPr marL="0" indent="0">
              <a:buNone/>
            </a:pPr>
            <a:endParaRPr lang="ru-RU" sz="1700" b="1" dirty="0" smtClean="0"/>
          </a:p>
        </p:txBody>
      </p:sp>
    </p:spTree>
    <p:extLst>
      <p:ext uri="{BB962C8B-B14F-4D97-AF65-F5344CB8AC3E}">
        <p14:creationId xmlns:p14="http://schemas.microsoft.com/office/powerpoint/2010/main" val="12390347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5111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</a:rPr>
              <a:t>ОБЩИЕ СВЕДЕНИЯ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42938" y="1000125"/>
            <a:ext cx="8001000" cy="537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/>
            <a:r>
              <a:rPr lang="ru-RU" altLang="ru-RU" sz="2600" b="1" dirty="0">
                <a:solidFill>
                  <a:srgbClr val="204670"/>
                </a:solidFill>
                <a:latin typeface="Calibri" pitchFamily="34" charset="0"/>
              </a:rPr>
              <a:t>Федеральный закон от 27 июля 2006 года № 152-ФЗ </a:t>
            </a:r>
            <a:br>
              <a:rPr lang="ru-RU" altLang="ru-RU" sz="2600" b="1" dirty="0">
                <a:solidFill>
                  <a:srgbClr val="204670"/>
                </a:solidFill>
                <a:latin typeface="Calibri" pitchFamily="34" charset="0"/>
              </a:rPr>
            </a:br>
            <a:r>
              <a:rPr lang="ru-RU" altLang="ru-RU" sz="2600" b="1" dirty="0">
                <a:solidFill>
                  <a:srgbClr val="204670"/>
                </a:solidFill>
                <a:latin typeface="Calibri" pitchFamily="34" charset="0"/>
              </a:rPr>
              <a:t>«О персональных данных» определяет:</a:t>
            </a:r>
          </a:p>
          <a:p>
            <a:pPr algn="ctr" eaLnBrk="0" hangingPunct="0"/>
            <a:endParaRPr lang="ru-RU" altLang="ru-RU" sz="1100" b="1" dirty="0">
              <a:solidFill>
                <a:srgbClr val="204670"/>
              </a:solidFill>
              <a:latin typeface="Calibri" pitchFamily="34" charset="0"/>
            </a:endParaRPr>
          </a:p>
          <a:p>
            <a:pPr eaLnBrk="0" hangingPunct="0"/>
            <a:r>
              <a:rPr lang="ru-RU" altLang="ru-RU" sz="2600" dirty="0">
                <a:latin typeface="Calibri" pitchFamily="34" charset="0"/>
              </a:rPr>
              <a:t>1. Основные понятия, связанные с обработкой персональных данных;</a:t>
            </a:r>
          </a:p>
          <a:p>
            <a:pPr eaLnBrk="0" hangingPunct="0"/>
            <a:r>
              <a:rPr lang="ru-RU" altLang="ru-RU" sz="2600" dirty="0">
                <a:latin typeface="Calibri" pitchFamily="34" charset="0"/>
              </a:rPr>
              <a:t>2. Принципы и условия обработки персональных данных;</a:t>
            </a:r>
          </a:p>
          <a:p>
            <a:pPr eaLnBrk="0" hangingPunct="0"/>
            <a:r>
              <a:rPr lang="ru-RU" altLang="ru-RU" sz="2600" dirty="0">
                <a:latin typeface="Calibri" pitchFamily="34" charset="0"/>
              </a:rPr>
              <a:t>3</a:t>
            </a:r>
            <a:r>
              <a:rPr lang="ru-RU" altLang="ru-RU" sz="2600" dirty="0">
                <a:solidFill>
                  <a:srgbClr val="FF0000"/>
                </a:solidFill>
                <a:latin typeface="Calibri" pitchFamily="34" charset="0"/>
              </a:rPr>
              <a:t>. Обязанности оператора;</a:t>
            </a:r>
          </a:p>
          <a:p>
            <a:pPr eaLnBrk="0" hangingPunct="0"/>
            <a:r>
              <a:rPr lang="ru-RU" altLang="ru-RU" sz="2600" dirty="0">
                <a:latin typeface="Calibri" pitchFamily="34" charset="0"/>
              </a:rPr>
              <a:t>4. Права субъекта персональных данных;</a:t>
            </a:r>
          </a:p>
          <a:p>
            <a:pPr eaLnBrk="0" hangingPunct="0"/>
            <a:r>
              <a:rPr lang="ru-RU" altLang="ru-RU" sz="2600" dirty="0">
                <a:latin typeface="Calibri" pitchFamily="34" charset="0"/>
              </a:rPr>
              <a:t>5</a:t>
            </a:r>
            <a:r>
              <a:rPr lang="ru-RU" altLang="ru-RU" sz="2600" dirty="0" smtClean="0">
                <a:latin typeface="Calibri" pitchFamily="34" charset="0"/>
              </a:rPr>
              <a:t>.</a:t>
            </a:r>
            <a:r>
              <a:rPr lang="ru-RU" altLang="ru-RU" sz="2600" dirty="0">
                <a:latin typeface="Calibri" pitchFamily="34" charset="0"/>
              </a:rPr>
              <a:t> Государственные органы, осуществляющие контроль и надзор за соблюдением требований, установленных Федеральным законом № 152-ФЗ</a:t>
            </a:r>
            <a:endParaRPr lang="ru-RU" altLang="ru-RU" sz="2600" dirty="0" smtClean="0">
              <a:latin typeface="Calibri" pitchFamily="34" charset="0"/>
            </a:endParaRPr>
          </a:p>
          <a:p>
            <a:pPr eaLnBrk="0" hangingPunct="0"/>
            <a:r>
              <a:rPr lang="ru-RU" altLang="ru-RU" sz="2600" dirty="0" smtClean="0">
                <a:latin typeface="Calibri" pitchFamily="34" charset="0"/>
              </a:rPr>
              <a:t>6</a:t>
            </a:r>
            <a:r>
              <a:rPr lang="ru-RU" altLang="ru-RU" sz="2600" dirty="0">
                <a:latin typeface="Calibri" pitchFamily="34" charset="0"/>
              </a:rPr>
              <a:t>. Виды ответственности за нарушение требований, установленных Федеральным законом № 152-ФЗ</a:t>
            </a:r>
            <a:r>
              <a:rPr lang="ru-RU" altLang="ru-RU" sz="2600" dirty="0" smtClean="0">
                <a:latin typeface="Calibri" pitchFamily="34" charset="0"/>
              </a:rPr>
              <a:t>.</a:t>
            </a:r>
            <a:endParaRPr lang="ru-RU" altLang="ru-RU" sz="2600" dirty="0">
              <a:latin typeface="Calibri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3935462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5111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43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4572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</a:rPr>
              <a:t>ОСНОВНЫЕ ПОНЯТИЯ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5DCA43E4-C44D-4743-BD0A-2FAB926BECD7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pPr algn="r"/>
              <a:t>36</a:t>
            </a:fld>
            <a:endParaRPr lang="ru-RU" altLang="ru-RU" sz="1200">
              <a:solidFill>
                <a:srgbClr val="898989"/>
              </a:solidFill>
              <a:latin typeface="Calibri Cyr" charset="-52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27013" y="987425"/>
            <a:ext cx="8616950" cy="230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ПЕРСОНАЛЬНЫЕ ДАННЫЕ (</a:t>
            </a:r>
            <a:r>
              <a:rPr lang="ru-RU" altLang="ru-RU" sz="2400" b="1" dirty="0" err="1">
                <a:solidFill>
                  <a:srgbClr val="204670"/>
                </a:solidFill>
                <a:latin typeface="Calibri" pitchFamily="34" charset="0"/>
              </a:rPr>
              <a:t>ПДн</a:t>
            </a:r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)</a:t>
            </a:r>
            <a:r>
              <a:rPr lang="ru-RU" altLang="ru-RU" sz="2400" b="1" dirty="0">
                <a:latin typeface="Calibri" pitchFamily="34" charset="0"/>
              </a:rPr>
              <a:t> </a:t>
            </a:r>
            <a:r>
              <a:rPr lang="ru-RU" altLang="ru-RU" sz="2000" dirty="0">
                <a:latin typeface="Calibri" pitchFamily="34" charset="0"/>
              </a:rPr>
              <a:t>- </a:t>
            </a:r>
            <a:r>
              <a:rPr lang="ru-RU" altLang="ru-RU" sz="2400" dirty="0">
                <a:latin typeface="Calibri" pitchFamily="34" charset="0"/>
              </a:rPr>
              <a:t>любая информация, относящаяся к определенному или определяемому на основании такой информации физическому лицу (субъекту персональных </a:t>
            </a:r>
            <a:r>
              <a:rPr lang="ru-RU" altLang="ru-RU" sz="2400" dirty="0" smtClean="0">
                <a:latin typeface="Calibri" pitchFamily="34" charset="0"/>
              </a:rPr>
              <a:t>данных).</a:t>
            </a:r>
          </a:p>
          <a:p>
            <a:pPr algn="just"/>
            <a:endParaRPr lang="ru-RU" altLang="ru-RU" sz="2400" dirty="0">
              <a:latin typeface="Calibri" pitchFamily="34" charset="0"/>
            </a:endParaRPr>
          </a:p>
          <a:p>
            <a:pPr algn="just"/>
            <a:endParaRPr lang="ru-RU" altLang="ru-RU" sz="2400" dirty="0">
              <a:latin typeface="Calibri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06363" y="3296391"/>
            <a:ext cx="8580437" cy="2678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ОПЕРАТОР</a:t>
            </a:r>
            <a:r>
              <a:rPr lang="ru-RU" altLang="ru-RU" sz="2400" b="1" dirty="0">
                <a:solidFill>
                  <a:srgbClr val="85540A"/>
                </a:solidFill>
                <a:latin typeface="Calibri" pitchFamily="34" charset="0"/>
              </a:rPr>
              <a:t> </a:t>
            </a:r>
            <a:r>
              <a:rPr lang="ru-RU" altLang="ru-RU" sz="2400" dirty="0">
                <a:latin typeface="Calibri" pitchFamily="34" charset="0"/>
              </a:rPr>
              <a:t>- государственный орган, муниципальный орган, юридическое или физическое лицо, </a:t>
            </a:r>
            <a:r>
              <a:rPr lang="ru-RU" sz="2400" dirty="0">
                <a:latin typeface="Calibri" pitchFamily="34" charset="0"/>
              </a:rPr>
              <a:t>самостоятельно или совместно с другими лицами </a:t>
            </a:r>
            <a:r>
              <a:rPr lang="ru-RU" sz="2400" b="1" dirty="0">
                <a:latin typeface="Calibri" pitchFamily="34" charset="0"/>
              </a:rPr>
              <a:t>организующие</a:t>
            </a:r>
            <a:r>
              <a:rPr lang="ru-RU" sz="2400" dirty="0">
                <a:latin typeface="Calibri" pitchFamily="34" charset="0"/>
              </a:rPr>
              <a:t> и (</a:t>
            </a:r>
            <a:r>
              <a:rPr lang="ru-RU" sz="2400" i="1" dirty="0">
                <a:latin typeface="Calibri" pitchFamily="34" charset="0"/>
              </a:rPr>
              <a:t>или) осуществляющие </a:t>
            </a:r>
            <a:r>
              <a:rPr lang="ru-RU" sz="2400" dirty="0">
                <a:latin typeface="Calibri" pitchFamily="34" charset="0"/>
              </a:rPr>
              <a:t>обработку персональных данных, а также </a:t>
            </a:r>
            <a:r>
              <a:rPr lang="ru-RU" sz="2400" b="1" dirty="0">
                <a:latin typeface="Calibri" pitchFamily="34" charset="0"/>
              </a:rPr>
              <a:t>определяющие цели </a:t>
            </a:r>
            <a:r>
              <a:rPr lang="ru-RU" sz="2400" dirty="0">
                <a:latin typeface="Calibri" pitchFamily="34" charset="0"/>
              </a:rPr>
              <a:t>обработки персональных данных, </a:t>
            </a:r>
            <a:r>
              <a:rPr lang="ru-RU" sz="2400" b="1" dirty="0">
                <a:latin typeface="Calibri" pitchFamily="34" charset="0"/>
              </a:rPr>
              <a:t>состав </a:t>
            </a:r>
            <a:r>
              <a:rPr lang="ru-RU" sz="2400" dirty="0">
                <a:latin typeface="Calibri" pitchFamily="34" charset="0"/>
              </a:rPr>
              <a:t>персональных данных, подлежащих обработке, </a:t>
            </a:r>
            <a:r>
              <a:rPr lang="ru-RU" sz="2400" b="1" dirty="0">
                <a:latin typeface="Calibri" pitchFamily="34" charset="0"/>
              </a:rPr>
              <a:t>действия </a:t>
            </a:r>
            <a:r>
              <a:rPr lang="ru-RU" sz="2400" dirty="0">
                <a:latin typeface="Calibri" pitchFamily="34" charset="0"/>
              </a:rPr>
              <a:t>(операции), совершаемые с персональными данными. </a:t>
            </a:r>
          </a:p>
        </p:txBody>
      </p:sp>
    </p:spTree>
    <p:extLst>
      <p:ext uri="{BB962C8B-B14F-4D97-AF65-F5344CB8AC3E}">
        <p14:creationId xmlns:p14="http://schemas.microsoft.com/office/powerpoint/2010/main" val="15650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5111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43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4572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</a:rPr>
              <a:t>ОСНОВНЫЕ ПОНЯТИЯ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E96B61E1-5BBC-4DEC-ADF8-63B1F9C724DE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pPr algn="r"/>
              <a:t>37</a:t>
            </a:fld>
            <a:endParaRPr lang="ru-RU" altLang="ru-RU" sz="1200">
              <a:solidFill>
                <a:srgbClr val="898989"/>
              </a:solidFill>
              <a:latin typeface="Calibri Cyr" charset="-52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64645" y="4043363"/>
            <a:ext cx="8616950" cy="267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ИНФОРМАЦИОННАЯ СИСТЕМА ПЕРСОНАЛЬНЫХ ДАННЫХ (</a:t>
            </a:r>
            <a:r>
              <a:rPr lang="ru-RU" altLang="ru-RU" sz="2400" b="1" dirty="0" err="1">
                <a:solidFill>
                  <a:srgbClr val="204670"/>
                </a:solidFill>
                <a:latin typeface="Calibri" pitchFamily="34" charset="0"/>
              </a:rPr>
              <a:t>ИСПДн</a:t>
            </a:r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)</a:t>
            </a:r>
            <a:r>
              <a:rPr lang="ru-RU" altLang="ru-RU" sz="2000" b="1" dirty="0">
                <a:solidFill>
                  <a:srgbClr val="204670"/>
                </a:solidFill>
                <a:latin typeface="Calibri" pitchFamily="34" charset="0"/>
              </a:rPr>
              <a:t> </a:t>
            </a:r>
            <a:r>
              <a:rPr lang="ru-RU" altLang="ru-RU" sz="2400" dirty="0">
                <a:latin typeface="Calibri" pitchFamily="34" charset="0"/>
              </a:rPr>
              <a:t>- информационная система, представляющая собой совокупность персональных данных, содержащихся в базе данных, а также информационных технологий и технических средств, позволяющих осуществлять обработку таких персональных данных с использованием средств автоматизации или без использования таких средств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219414" y="552373"/>
            <a:ext cx="8507412" cy="3170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2400" b="1" dirty="0">
                <a:solidFill>
                  <a:srgbClr val="204670"/>
                </a:solidFill>
                <a:latin typeface="Calibri" pitchFamily="34" charset="0"/>
              </a:rPr>
              <a:t>ОБРАБОТКА ПЕРСОНАЛЬНЫХ ДАННЫХ</a:t>
            </a:r>
            <a:r>
              <a:rPr lang="ru-RU" altLang="ru-RU" sz="2400" b="1" dirty="0">
                <a:solidFill>
                  <a:srgbClr val="85540A"/>
                </a:solidFill>
                <a:latin typeface="Calibri" pitchFamily="34" charset="0"/>
              </a:rPr>
              <a:t> </a:t>
            </a:r>
            <a:r>
              <a:rPr lang="ru-RU" altLang="ru-RU" sz="2400" dirty="0" smtClean="0">
                <a:latin typeface="Calibri" pitchFamily="34" charset="0"/>
              </a:rPr>
              <a:t>– </a:t>
            </a:r>
            <a:r>
              <a:rPr lang="ru-RU" altLang="ru-RU" sz="2200" dirty="0" smtClean="0">
                <a:latin typeface="Calibri" pitchFamily="34" charset="0"/>
              </a:rPr>
              <a:t>любое </a:t>
            </a:r>
            <a:r>
              <a:rPr lang="ru-RU" altLang="ru-RU" sz="2200" b="1" dirty="0" smtClean="0">
                <a:latin typeface="Calibri" pitchFamily="34" charset="0"/>
              </a:rPr>
              <a:t>действие</a:t>
            </a:r>
            <a:r>
              <a:rPr lang="ru-RU" altLang="ru-RU" sz="2200" dirty="0" smtClean="0">
                <a:latin typeface="Calibri" pitchFamily="34" charset="0"/>
              </a:rPr>
              <a:t> </a:t>
            </a:r>
            <a:r>
              <a:rPr lang="ru-RU" altLang="ru-RU" sz="2200" dirty="0">
                <a:latin typeface="Calibri" pitchFamily="34" charset="0"/>
              </a:rPr>
              <a:t>(</a:t>
            </a:r>
            <a:r>
              <a:rPr lang="ru-RU" altLang="ru-RU" sz="2200" dirty="0" smtClean="0">
                <a:latin typeface="Calibri" pitchFamily="34" charset="0"/>
              </a:rPr>
              <a:t>операция) </a:t>
            </a:r>
            <a:r>
              <a:rPr lang="ru-RU" sz="2200" dirty="0"/>
              <a:t>или </a:t>
            </a:r>
            <a:r>
              <a:rPr lang="ru-RU" sz="2200" b="1" dirty="0"/>
              <a:t>совокупность действий </a:t>
            </a:r>
            <a:r>
              <a:rPr lang="ru-RU" sz="2200" dirty="0"/>
              <a:t>(операций), совершаемых </a:t>
            </a:r>
            <a:r>
              <a:rPr lang="ru-RU" sz="2200" i="1" dirty="0"/>
              <a:t>с использованием средств автоматизации или без использования таких средств </a:t>
            </a:r>
            <a:r>
              <a:rPr lang="ru-RU" sz="2200" dirty="0"/>
              <a:t>с персональными данными, включая сбор, запись, систематизацию, </a:t>
            </a:r>
            <a:r>
              <a:rPr lang="ru-RU" sz="2200" i="1" dirty="0"/>
              <a:t>накопление</a:t>
            </a:r>
            <a:r>
              <a:rPr lang="ru-RU" sz="2200" dirty="0"/>
              <a:t>, хранение, уточнение (обновление, изменение), извлечение, использование, передачу (распространение, предоставление, доступ), обезличивание, блокирование, удаление, уничтожение персональных </a:t>
            </a:r>
            <a:r>
              <a:rPr lang="ru-RU" sz="2200" dirty="0" smtClean="0"/>
              <a:t>данных</a:t>
            </a:r>
          </a:p>
        </p:txBody>
      </p:sp>
    </p:spTree>
    <p:extLst>
      <p:ext uri="{BB962C8B-B14F-4D97-AF65-F5344CB8AC3E}">
        <p14:creationId xmlns:p14="http://schemas.microsoft.com/office/powerpoint/2010/main" val="246241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8C6DC312-D68F-450D-ADF6-71294D97FC7C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pPr algn="r"/>
              <a:t>38</a:t>
            </a:fld>
            <a:endParaRPr lang="ru-RU" altLang="ru-RU" sz="1200">
              <a:solidFill>
                <a:srgbClr val="898989"/>
              </a:solidFill>
              <a:latin typeface="Calibri Cyr" charset="-52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</a:rPr>
              <a:t>ПРИНЦИПЫ ОБРАБОТКИ ПЕРСОНАЛЬНЫХ ДАННЫХ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85750" y="547938"/>
            <a:ext cx="8572500" cy="606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>
              <a:buFontTx/>
              <a:buChar char="•"/>
            </a:pPr>
            <a:r>
              <a:rPr lang="ru-RU" altLang="ru-RU" sz="2000" dirty="0"/>
              <a:t>Цель и способы обработки </a:t>
            </a:r>
            <a:r>
              <a:rPr lang="ru-RU" altLang="ru-RU" sz="2000" dirty="0" err="1" smtClean="0"/>
              <a:t>ПДн</a:t>
            </a:r>
            <a:r>
              <a:rPr lang="ru-RU" altLang="ru-RU" sz="2000" dirty="0" smtClean="0"/>
              <a:t> должны </a:t>
            </a:r>
            <a:r>
              <a:rPr lang="ru-RU" altLang="ru-RU" sz="2000" dirty="0"/>
              <a:t>быть законными.</a:t>
            </a:r>
          </a:p>
          <a:p>
            <a:pPr algn="just"/>
            <a:endParaRPr lang="ru-RU" altLang="ru-RU" sz="1600" dirty="0"/>
          </a:p>
          <a:p>
            <a:pPr algn="just">
              <a:buFontTx/>
              <a:buChar char="•"/>
            </a:pPr>
            <a:r>
              <a:rPr lang="ru-RU" altLang="ru-RU" sz="2000" dirty="0" smtClean="0"/>
              <a:t>Цель, объем</a:t>
            </a:r>
            <a:r>
              <a:rPr lang="ru-RU" altLang="ru-RU" sz="2000" dirty="0"/>
              <a:t>, характер и способы обработки</a:t>
            </a:r>
            <a:r>
              <a:rPr lang="ru-RU" altLang="ru-RU" sz="2000" dirty="0" smtClean="0"/>
              <a:t> </a:t>
            </a:r>
            <a:r>
              <a:rPr lang="ru-RU" altLang="ru-RU" sz="2000" dirty="0" err="1" smtClean="0"/>
              <a:t>ПДн</a:t>
            </a:r>
            <a:r>
              <a:rPr lang="ru-RU" altLang="ru-RU" sz="2000" dirty="0" smtClean="0"/>
              <a:t> должны </a:t>
            </a:r>
            <a:r>
              <a:rPr lang="ru-RU" altLang="ru-RU" sz="2000" dirty="0"/>
              <a:t>соответствовать цели, заявленной при сборе </a:t>
            </a:r>
            <a:r>
              <a:rPr lang="ru-RU" altLang="ru-RU" sz="2000" dirty="0" err="1" smtClean="0"/>
              <a:t>ПДн</a:t>
            </a:r>
            <a:r>
              <a:rPr lang="ru-RU" altLang="ru-RU" sz="2000" dirty="0" smtClean="0"/>
              <a:t>, </a:t>
            </a:r>
            <a:r>
              <a:rPr lang="ru-RU" altLang="ru-RU" sz="2000" dirty="0"/>
              <a:t>а также полномочиям оператора;</a:t>
            </a:r>
          </a:p>
          <a:p>
            <a:pPr algn="just"/>
            <a:endParaRPr lang="ru-RU" altLang="ru-RU" sz="1600" dirty="0"/>
          </a:p>
          <a:p>
            <a:pPr algn="just">
              <a:buFontTx/>
              <a:buChar char="•"/>
            </a:pPr>
            <a:r>
              <a:rPr lang="ru-RU" altLang="ru-RU" sz="2000" dirty="0"/>
              <a:t>Обрабатываемые </a:t>
            </a:r>
            <a:r>
              <a:rPr lang="ru-RU" altLang="ru-RU" sz="2000" dirty="0" err="1" smtClean="0"/>
              <a:t>ПДн</a:t>
            </a:r>
            <a:r>
              <a:rPr lang="ru-RU" altLang="ru-RU" sz="2000" dirty="0" smtClean="0"/>
              <a:t> </a:t>
            </a:r>
            <a:r>
              <a:rPr lang="ru-RU" altLang="ru-RU" sz="2000" dirty="0"/>
              <a:t>должны быть достоверными, достаточными для заявленных целей обработки, но не избыточными;</a:t>
            </a:r>
          </a:p>
          <a:p>
            <a:pPr algn="just"/>
            <a:endParaRPr lang="ru-RU" altLang="ru-RU" sz="1600" dirty="0"/>
          </a:p>
          <a:p>
            <a:pPr algn="just">
              <a:buFontTx/>
              <a:buChar char="•"/>
            </a:pPr>
            <a:r>
              <a:rPr lang="ru-RU" altLang="ru-RU" sz="2000" dirty="0"/>
              <a:t>Объединение созданных для несовместимых между собой целей </a:t>
            </a:r>
            <a:r>
              <a:rPr lang="ru-RU" altLang="ru-RU" sz="2000" dirty="0" err="1" smtClean="0"/>
              <a:t>ИСПДн</a:t>
            </a:r>
            <a:r>
              <a:rPr lang="ru-RU" altLang="ru-RU" sz="2000" dirty="0" smtClean="0"/>
              <a:t> </a:t>
            </a:r>
            <a:r>
              <a:rPr lang="ru-RU" altLang="ru-RU" sz="2000" b="1" dirty="0" smtClean="0">
                <a:solidFill>
                  <a:srgbClr val="C00000"/>
                </a:solidFill>
              </a:rPr>
              <a:t>недопустимо</a:t>
            </a:r>
            <a:r>
              <a:rPr lang="ru-RU" altLang="ru-RU" sz="2000" dirty="0" smtClean="0"/>
              <a:t>;</a:t>
            </a:r>
          </a:p>
          <a:p>
            <a:pPr algn="just">
              <a:buFontTx/>
              <a:buChar char="•"/>
            </a:pPr>
            <a:endParaRPr lang="ru-RU" altLang="ru-RU" sz="2000" dirty="0" smtClean="0"/>
          </a:p>
          <a:p>
            <a:pPr algn="just">
              <a:buFontTx/>
              <a:buChar char="•"/>
            </a:pPr>
            <a:r>
              <a:rPr lang="ru-RU" sz="2000" dirty="0"/>
              <a:t>При обработке </a:t>
            </a:r>
            <a:r>
              <a:rPr lang="ru-RU" sz="2000" dirty="0" err="1" smtClean="0"/>
              <a:t>ПДн</a:t>
            </a:r>
            <a:r>
              <a:rPr lang="ru-RU" sz="2000" dirty="0" smtClean="0"/>
              <a:t> необходимо обеспечить точность </a:t>
            </a:r>
            <a:r>
              <a:rPr lang="ru-RU" sz="2000" dirty="0" err="1" smtClean="0"/>
              <a:t>ПДн</a:t>
            </a:r>
            <a:r>
              <a:rPr lang="ru-RU" sz="2000" dirty="0" smtClean="0"/>
              <a:t>, </a:t>
            </a:r>
            <a:r>
              <a:rPr lang="ru-RU" sz="2000" dirty="0"/>
              <a:t>их достаточность, а </a:t>
            </a:r>
            <a:r>
              <a:rPr lang="ru-RU" sz="2000" dirty="0" smtClean="0"/>
              <a:t>оператор </a:t>
            </a:r>
            <a:r>
              <a:rPr lang="ru-RU" sz="2000" dirty="0"/>
              <a:t>должен принимать </a:t>
            </a:r>
            <a:r>
              <a:rPr lang="ru-RU" sz="2000" dirty="0" smtClean="0"/>
              <a:t>меры по </a:t>
            </a:r>
            <a:r>
              <a:rPr lang="ru-RU" sz="2000" dirty="0"/>
              <a:t>удалению или уточнению неполных или неточных </a:t>
            </a:r>
            <a:r>
              <a:rPr lang="ru-RU" sz="2000" dirty="0" smtClean="0"/>
              <a:t>данных</a:t>
            </a:r>
          </a:p>
          <a:p>
            <a:pPr algn="just">
              <a:buFontTx/>
              <a:buChar char="•"/>
            </a:pPr>
            <a:endParaRPr lang="ru-RU" sz="2000" dirty="0" smtClean="0"/>
          </a:p>
          <a:p>
            <a:pPr algn="just">
              <a:buFontTx/>
              <a:buChar char="•"/>
            </a:pPr>
            <a:r>
              <a:rPr lang="ru-RU" sz="2000" dirty="0" smtClean="0"/>
              <a:t>Обрабатываемые </a:t>
            </a:r>
            <a:r>
              <a:rPr lang="ru-RU" sz="2000" dirty="0" err="1" smtClean="0"/>
              <a:t>ПДн</a:t>
            </a:r>
            <a:r>
              <a:rPr lang="ru-RU" sz="2000" dirty="0" smtClean="0"/>
              <a:t> подлежат </a:t>
            </a:r>
            <a:r>
              <a:rPr lang="ru-RU" sz="2000" dirty="0"/>
              <a:t>уничтожению либо обезличиванию по достижении целей обработки или в случае утраты необходимости в достижении этих целей, если иное не предусмотрено федеральным законом.</a:t>
            </a:r>
            <a:endParaRPr lang="ru-RU" altLang="ru-RU" sz="2000" dirty="0">
              <a:latin typeface="Arial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91143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351838" y="64611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/>
            <a:endParaRPr lang="ru-RU" altLang="ru-RU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42875" y="857250"/>
            <a:ext cx="8786813" cy="575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667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0" hangingPunct="0">
              <a:buFontTx/>
              <a:buChar char="•"/>
            </a:pP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Предоставление и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отзыв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в письменной форме согласия на обработку персональных данных </a:t>
            </a:r>
            <a:endParaRPr lang="ru-RU" altLang="ru-RU" sz="2000" b="1" dirty="0"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sz="2400" b="1" dirty="0" smtClean="0">
                <a:solidFill>
                  <a:srgbClr val="17375E"/>
                </a:solidFill>
                <a:latin typeface="Calibri" pitchFamily="34" charset="0"/>
              </a:rPr>
              <a:t>Получение</a:t>
            </a:r>
            <a:r>
              <a:rPr lang="ru-RU" altLang="ru-RU" sz="2000" b="1" dirty="0" smtClean="0">
                <a:latin typeface="Calibri" pitchFamily="34" charset="0"/>
              </a:rPr>
              <a:t> </a:t>
            </a:r>
            <a:r>
              <a:rPr lang="ru-RU" altLang="ru-RU" sz="2000" b="1" dirty="0">
                <a:solidFill>
                  <a:srgbClr val="9E0000"/>
                </a:solidFill>
                <a:latin typeface="Calibri" pitchFamily="34" charset="0"/>
              </a:rPr>
              <a:t>по письменному запросу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доступа 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к своим персональным данным </a:t>
            </a:r>
            <a:endParaRPr lang="ru-RU" altLang="ru-RU" sz="2000" b="1" dirty="0"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Требование 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от оператора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уточнения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своих персональных данных,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их блокирования или уничтожения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в случае, если персональные данные являются </a:t>
            </a:r>
            <a:r>
              <a:rPr lang="ru-RU" altLang="ru-RU" sz="2000" b="1" i="1" dirty="0">
                <a:solidFill>
                  <a:srgbClr val="17375E"/>
                </a:solidFill>
                <a:latin typeface="Calibri" pitchFamily="34" charset="0"/>
              </a:rPr>
              <a:t>неполными, устаревшими, недостоверными, незаконно полученными или не являются необходимыми для заявленной цели 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обработки, а также принимать предусмотренные законом меры по защите своих </a:t>
            </a:r>
            <a:r>
              <a:rPr lang="ru-RU" altLang="ru-RU" sz="2000" b="1" dirty="0" smtClean="0">
                <a:solidFill>
                  <a:srgbClr val="17375E"/>
                </a:solidFill>
                <a:latin typeface="Calibri" pitchFamily="34" charset="0"/>
              </a:rPr>
              <a:t>прав</a:t>
            </a:r>
            <a:endParaRPr lang="ru-RU" altLang="ru-RU" sz="2000" b="1" dirty="0">
              <a:latin typeface="Calibri" pitchFamily="34" charset="0"/>
            </a:endParaRPr>
          </a:p>
          <a:p>
            <a:pPr algn="just" eaLnBrk="0" hangingPunct="0"/>
            <a:endParaRPr lang="ru-RU" altLang="ru-RU" sz="1200" b="1" dirty="0"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Обжалование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действий или бездействия оператора в уполномоченном органе по защите прав субъектов персональных данных (</a:t>
            </a:r>
            <a:r>
              <a:rPr lang="ru-RU" altLang="ru-RU" sz="2000" b="1" dirty="0" err="1">
                <a:solidFill>
                  <a:srgbClr val="17375E"/>
                </a:solidFill>
                <a:latin typeface="Calibri" pitchFamily="34" charset="0"/>
              </a:rPr>
              <a:t>Роскомнадзор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) или в судебном </a:t>
            </a:r>
            <a:r>
              <a:rPr lang="ru-RU" altLang="ru-RU" sz="2000" b="1" dirty="0" smtClean="0">
                <a:solidFill>
                  <a:srgbClr val="17375E"/>
                </a:solidFill>
                <a:latin typeface="Calibri" pitchFamily="34" charset="0"/>
              </a:rPr>
              <a:t>порядке</a:t>
            </a:r>
            <a:endParaRPr lang="ru-RU" altLang="ru-RU" sz="2000" b="1" dirty="0">
              <a:solidFill>
                <a:srgbClr val="9E0000"/>
              </a:solidFill>
              <a:latin typeface="Calibri" pitchFamily="34" charset="0"/>
            </a:endParaRPr>
          </a:p>
          <a:p>
            <a:pPr algn="just" eaLnBrk="0" hangingPunct="0"/>
            <a:endParaRPr lang="ru-RU" altLang="ru-RU" sz="1200" b="1" dirty="0">
              <a:solidFill>
                <a:srgbClr val="9E0000"/>
              </a:solidFill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 </a:t>
            </a:r>
            <a:r>
              <a:rPr lang="ru-RU" altLang="ru-RU" sz="2400" b="1" dirty="0">
                <a:solidFill>
                  <a:srgbClr val="17375E"/>
                </a:solidFill>
                <a:latin typeface="Calibri" pitchFamily="34" charset="0"/>
              </a:rPr>
              <a:t>Защита своих прав </a:t>
            </a:r>
            <a:r>
              <a:rPr lang="ru-RU" altLang="ru-RU" sz="2000" b="1" dirty="0">
                <a:solidFill>
                  <a:srgbClr val="17375E"/>
                </a:solidFill>
                <a:latin typeface="Calibri" pitchFamily="34" charset="0"/>
              </a:rPr>
              <a:t>и законных интересов, в том числе на возмещение убытков и (или) компенсацию морального вреда в судебном порядке </a:t>
            </a:r>
            <a:r>
              <a:rPr lang="ru-RU" altLang="ru-RU" sz="2000" b="1" dirty="0">
                <a:latin typeface="Calibri" pitchFamily="34" charset="0"/>
              </a:rPr>
              <a:t/>
            </a:r>
            <a:br>
              <a:rPr lang="ru-RU" altLang="ru-RU" sz="2000" b="1" dirty="0">
                <a:latin typeface="Calibri" pitchFamily="34" charset="0"/>
              </a:rPr>
            </a:br>
            <a:endParaRPr lang="ru-RU" altLang="ru-RU" sz="2000" b="1" dirty="0">
              <a:latin typeface="Calibri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</a:rPr>
              <a:t>ПРАВА СУБЪЕКТА ПЕРСОНАЛЬНЫХ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3427220080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52" y="604586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-  </a:t>
            </a:r>
            <a:r>
              <a:rPr lang="ru-RU" sz="2400" b="1" dirty="0"/>
              <a:t>регулирует отношения, возникающие при: </a:t>
            </a:r>
            <a:endParaRPr lang="ru-RU" sz="2400" b="1" dirty="0" smtClean="0"/>
          </a:p>
          <a:p>
            <a:r>
              <a:rPr lang="ru-RU" sz="2400" dirty="0" smtClean="0"/>
              <a:t>1</a:t>
            </a:r>
            <a:r>
              <a:rPr lang="ru-RU" sz="2400" dirty="0"/>
              <a:t>) осуществлении права на поиск, получение, передачу, производство и распространение информации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2</a:t>
            </a:r>
            <a:r>
              <a:rPr lang="ru-RU" sz="2400" dirty="0"/>
              <a:t>) применении информационных технологий; </a:t>
            </a:r>
            <a:endParaRPr lang="ru-RU" sz="2400" dirty="0" smtClean="0"/>
          </a:p>
          <a:p>
            <a:r>
              <a:rPr lang="ru-RU" sz="2400" dirty="0" smtClean="0"/>
              <a:t>3</a:t>
            </a:r>
            <a:r>
              <a:rPr lang="ru-RU" sz="2400" dirty="0"/>
              <a:t>) обеспечении защиты информации. </a:t>
            </a:r>
          </a:p>
          <a:p>
            <a:r>
              <a:rPr lang="ru-RU" sz="2400" b="1" dirty="0" smtClean="0"/>
              <a:t>- содержит основные понятия,</a:t>
            </a:r>
          </a:p>
          <a:p>
            <a:r>
              <a:rPr lang="ru-RU" sz="2400" b="1" dirty="0" smtClean="0"/>
              <a:t>- рассматривает информацию, </a:t>
            </a:r>
            <a:r>
              <a:rPr lang="ru-RU" sz="2400" b="1" dirty="0" smtClean="0">
                <a:solidFill>
                  <a:srgbClr val="FF0000"/>
                </a:solidFill>
              </a:rPr>
              <a:t>как объект правовых отношений</a:t>
            </a:r>
            <a:r>
              <a:rPr lang="ru-RU" sz="2400" b="1" dirty="0" smtClean="0"/>
              <a:t>,</a:t>
            </a:r>
          </a:p>
          <a:p>
            <a:r>
              <a:rPr lang="ru-RU" sz="2400" b="1" dirty="0" smtClean="0"/>
              <a:t>- вводит понятие </a:t>
            </a:r>
            <a:r>
              <a:rPr lang="ru-RU" sz="2400" dirty="0" smtClean="0"/>
              <a:t>обладателя информации, оператора информационной системы,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/>
              <a:t>дает разъяснение </a:t>
            </a:r>
            <a:r>
              <a:rPr lang="ru-RU" sz="2400" dirty="0" smtClean="0"/>
              <a:t>об информационных системах, государственных информационных системах,</a:t>
            </a:r>
          </a:p>
          <a:p>
            <a:pPr marL="342900" indent="-342900">
              <a:buFontTx/>
              <a:buChar char="-"/>
            </a:pPr>
            <a:r>
              <a:rPr lang="ru-RU" sz="2400" b="1" dirty="0"/>
              <a:t>ф</a:t>
            </a:r>
            <a:r>
              <a:rPr lang="ru-RU" sz="2400" b="1" dirty="0" smtClean="0"/>
              <a:t>ормулирует проблему защиты информации и пути ее решения</a:t>
            </a:r>
          </a:p>
          <a:p>
            <a:pPr marL="342900" indent="-342900">
              <a:buFontTx/>
              <a:buChar char="-"/>
            </a:pPr>
            <a:r>
              <a:rPr lang="ru-RU" sz="2400" b="1" dirty="0"/>
              <a:t> </a:t>
            </a:r>
            <a:r>
              <a:rPr lang="ru-RU" sz="2400" b="1" dirty="0" smtClean="0"/>
              <a:t>указывает на ответственность </a:t>
            </a:r>
            <a:r>
              <a:rPr lang="ru-RU" sz="2400" dirty="0"/>
              <a:t>за правонарушения в сфере информации, информационных технологий и защиты информации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52" y="71046"/>
            <a:ext cx="9036496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Настоящий Федеральный </a:t>
            </a:r>
            <a:r>
              <a:rPr lang="ru-RU" sz="2800" b="1" dirty="0" smtClean="0"/>
              <a:t>закон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6920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8351838" y="64611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/>
            <a:endParaRPr lang="ru-RU" altLang="ru-RU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14313" y="785813"/>
            <a:ext cx="8715375" cy="535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0" hangingPunct="0">
              <a:buFontTx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Получение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от субъекта персональных данных </a:t>
            </a:r>
            <a:r>
              <a:rPr lang="ru-RU" altLang="ru-RU" b="1" i="1" dirty="0" smtClean="0">
                <a:solidFill>
                  <a:srgbClr val="9E0000"/>
                </a:solidFill>
                <a:latin typeface="Calibri" pitchFamily="34" charset="0"/>
              </a:rPr>
              <a:t>согласия </a:t>
            </a:r>
            <a:r>
              <a:rPr lang="ru-RU" altLang="ru-RU" b="1" i="1" dirty="0">
                <a:solidFill>
                  <a:srgbClr val="9E0000"/>
                </a:solidFill>
                <a:latin typeface="Calibri" pitchFamily="34" charset="0"/>
              </a:rPr>
              <a:t>на обработку его персональных данных</a:t>
            </a:r>
            <a:r>
              <a:rPr lang="ru-RU" altLang="ru-RU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и предоставление контролирующим органам доказательство получения согласия субъекта персональных данных на обработку его персональных данных или того, что обрабатываемые персональные данные являются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общедоступными;</a:t>
            </a: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/>
            <a:endParaRPr lang="ru-RU" altLang="ru-RU" sz="1200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Соблюдение конфиденциальности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 персональных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данных;</a:t>
            </a:r>
          </a:p>
          <a:p>
            <a:pPr algn="just" eaLnBrk="0" hangingPunct="0">
              <a:buFontTx/>
              <a:buChar char="•"/>
            </a:pPr>
            <a:endParaRPr lang="ru-RU" altLang="ru-RU" sz="1200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b="1" i="1" dirty="0">
                <a:solidFill>
                  <a:srgbClr val="002060"/>
                </a:solidFill>
                <a:latin typeface="Calibri" pitchFamily="34" charset="0"/>
              </a:rPr>
              <a:t>Предоставление</a:t>
            </a:r>
            <a:r>
              <a:rPr lang="ru-RU" altLang="ru-RU" b="1" dirty="0">
                <a:solidFill>
                  <a:srgbClr val="002060"/>
                </a:solidFill>
                <a:latin typeface="Calibri" pitchFamily="34" charset="0"/>
              </a:rPr>
              <a:t> субъекту персональных данных </a:t>
            </a:r>
            <a:r>
              <a:rPr lang="ru-RU" altLang="ru-RU" b="1" dirty="0" smtClean="0">
                <a:solidFill>
                  <a:srgbClr val="002060"/>
                </a:solidFill>
                <a:latin typeface="Calibri" pitchFamily="34" charset="0"/>
              </a:rPr>
              <a:t>при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его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обращении или поступлении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запроса,  </a:t>
            </a:r>
            <a:r>
              <a:rPr lang="ru-RU" altLang="ru-RU" b="1" i="1" dirty="0" smtClean="0">
                <a:solidFill>
                  <a:srgbClr val="002060"/>
                </a:solidFill>
                <a:latin typeface="Calibri" pitchFamily="34" charset="0"/>
              </a:rPr>
              <a:t>информации</a:t>
            </a:r>
            <a:r>
              <a:rPr lang="ru-RU" altLang="ru-RU" b="1" i="1" dirty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altLang="ru-RU" b="1" dirty="0">
                <a:solidFill>
                  <a:srgbClr val="002060"/>
                </a:solidFill>
                <a:latin typeface="Calibri" pitchFamily="34" charset="0"/>
              </a:rPr>
              <a:t> предусмотренной </a:t>
            </a:r>
            <a:r>
              <a:rPr lang="ru-RU" altLang="ru-RU" b="1" dirty="0" smtClean="0">
                <a:solidFill>
                  <a:srgbClr val="002060"/>
                </a:solidFill>
                <a:latin typeface="Calibri" pitchFamily="34" charset="0"/>
              </a:rPr>
              <a:t>ст.14 </a:t>
            </a:r>
            <a:r>
              <a:rPr lang="ru-RU" altLang="ru-RU" b="1" dirty="0">
                <a:solidFill>
                  <a:srgbClr val="002060"/>
                </a:solidFill>
                <a:latin typeface="Calibri" pitchFamily="34" charset="0"/>
              </a:rPr>
              <a:t>Федерального закона № </a:t>
            </a:r>
            <a:r>
              <a:rPr lang="ru-RU" altLang="ru-RU" b="1" dirty="0" smtClean="0">
                <a:solidFill>
                  <a:srgbClr val="002060"/>
                </a:solidFill>
                <a:latin typeface="Calibri" pitchFamily="34" charset="0"/>
              </a:rPr>
              <a:t>152-ФЗ;</a:t>
            </a:r>
            <a:endParaRPr lang="ru-RU" altLang="ru-RU" b="1" dirty="0">
              <a:solidFill>
                <a:srgbClr val="002060"/>
              </a:solidFill>
              <a:latin typeface="Calibri" pitchFamily="34" charset="0"/>
            </a:endParaRPr>
          </a:p>
          <a:p>
            <a:pPr algn="just" eaLnBrk="0" hangingPunct="0"/>
            <a:endParaRPr lang="ru-RU" altLang="ru-RU" sz="1200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Принятие необходимых организационных и технических мер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,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для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защиты персональных данных от неправомерного или случайного доступа к ним, уничтожения, изменения, блокирования, копирования, распространения персональных данных, а также от иных неправомерных действий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;</a:t>
            </a:r>
          </a:p>
          <a:p>
            <a:pPr algn="just" eaLnBrk="0" hangingPunct="0">
              <a:buFontTx/>
              <a:buChar char="•"/>
            </a:pPr>
            <a:endParaRPr lang="ru-RU" altLang="ru-RU" b="1" dirty="0" smtClean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Предоставление в уполномоченный орган по защите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прав субъектов персональных данных по его запросу </a:t>
            </a: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информации, необходимой для осуществления деятельности указанного </a:t>
            </a:r>
            <a:r>
              <a:rPr lang="ru-RU" altLang="ru-RU" b="1" i="1" dirty="0" smtClean="0">
                <a:solidFill>
                  <a:srgbClr val="17375E"/>
                </a:solidFill>
                <a:latin typeface="Calibri" pitchFamily="34" charset="0"/>
              </a:rPr>
              <a:t>органа</a:t>
            </a:r>
            <a:endParaRPr lang="ru-RU" altLang="ru-RU" b="1" i="1" dirty="0">
              <a:solidFill>
                <a:srgbClr val="17375E"/>
              </a:solidFill>
              <a:latin typeface="Calibri Cyr" charset="-52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dirty="0">
                <a:solidFill>
                  <a:srgbClr val="FF0000"/>
                </a:solidFill>
                <a:latin typeface="Calibri" pitchFamily="34" charset="0"/>
              </a:rPr>
              <a:t>ОБЯЗАННОСТИ ОПЕРАТОРА</a:t>
            </a:r>
          </a:p>
        </p:txBody>
      </p:sp>
    </p:spTree>
    <p:extLst>
      <p:ext uri="{BB962C8B-B14F-4D97-AF65-F5344CB8AC3E}">
        <p14:creationId xmlns:p14="http://schemas.microsoft.com/office/powerpoint/2010/main" val="592556610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351838" y="64611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/>
            <a:endParaRPr lang="ru-RU" altLang="ru-RU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13962" y="452709"/>
            <a:ext cx="8572500" cy="64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63538" indent="-363538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6511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В случае выявления </a:t>
            </a: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недостоверных персональных данных</a:t>
            </a:r>
            <a:r>
              <a:rPr lang="ru-RU" altLang="ru-RU" b="1" i="1" dirty="0">
                <a:solidFill>
                  <a:srgbClr val="9E0000"/>
                </a:solidFill>
                <a:latin typeface="Calibri" pitchFamily="34" charset="0"/>
              </a:rPr>
              <a:t>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: </a:t>
            </a: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/>
            <a:r>
              <a:rPr lang="ru-RU" altLang="ru-RU" b="1" dirty="0">
                <a:latin typeface="Calibri" pitchFamily="34" charset="0"/>
              </a:rPr>
              <a:t>1) блокирование персональных данных;</a:t>
            </a:r>
          </a:p>
          <a:p>
            <a:pPr algn="just" eaLnBrk="0" hangingPunct="0"/>
            <a:r>
              <a:rPr lang="ru-RU" altLang="ru-RU" b="1" dirty="0">
                <a:latin typeface="Calibri" pitchFamily="34" charset="0"/>
              </a:rPr>
              <a:t>2) уточнение персональных данных;</a:t>
            </a:r>
          </a:p>
          <a:p>
            <a:pPr algn="just" eaLnBrk="0" hangingPunct="0"/>
            <a:r>
              <a:rPr lang="ru-RU" altLang="ru-RU" b="1" dirty="0">
                <a:latin typeface="Calibri" pitchFamily="34" charset="0"/>
              </a:rPr>
              <a:t>3) разблокирование персональных данных.</a:t>
            </a:r>
          </a:p>
          <a:p>
            <a:pPr algn="just" eaLnBrk="0" hangingPunct="0"/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В случае выявления </a:t>
            </a: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неправомерных действий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с персональными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данными:</a:t>
            </a:r>
          </a:p>
          <a:p>
            <a:pPr algn="just" eaLnBrk="0" hangingPunct="0">
              <a:buAutoNum type="arabicParenR"/>
            </a:pPr>
            <a:r>
              <a:rPr lang="ru-RU" altLang="ru-RU" b="1" dirty="0" smtClean="0">
                <a:latin typeface="Calibri" pitchFamily="34" charset="0"/>
              </a:rPr>
              <a:t>устранение допущенных нарушений </a:t>
            </a:r>
          </a:p>
          <a:p>
            <a:pPr algn="just" eaLnBrk="0" hangingPunct="0">
              <a:buAutoNum type="arabicParenR"/>
            </a:pPr>
            <a:r>
              <a:rPr lang="ru-RU" altLang="ru-RU" b="1" dirty="0" smtClean="0">
                <a:latin typeface="Calibri" pitchFamily="34" charset="0"/>
              </a:rPr>
              <a:t>2</a:t>
            </a:r>
            <a:r>
              <a:rPr lang="ru-RU" altLang="ru-RU" b="1" dirty="0">
                <a:latin typeface="Calibri" pitchFamily="34" charset="0"/>
              </a:rPr>
              <a:t>) уведомление субъекта персональных данных.</a:t>
            </a:r>
          </a:p>
          <a:p>
            <a:pPr algn="just" eaLnBrk="0" hangingPunct="0"/>
            <a:endParaRPr lang="ru-RU" altLang="ru-RU" b="1" dirty="0"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В случае </a:t>
            </a: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достижения цели обработки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персональных данных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: </a:t>
            </a: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/>
            <a:r>
              <a:rPr lang="ru-RU" altLang="ru-RU" b="1" dirty="0">
                <a:latin typeface="Calibri" pitchFamily="34" charset="0"/>
              </a:rPr>
              <a:t>1) незамедлительное прекращение обработки персональных данных;</a:t>
            </a:r>
          </a:p>
          <a:p>
            <a:pPr algn="just" eaLnBrk="0" hangingPunct="0"/>
            <a:r>
              <a:rPr lang="ru-RU" altLang="ru-RU" b="1" dirty="0">
                <a:latin typeface="Calibri" pitchFamily="34" charset="0"/>
              </a:rPr>
              <a:t>2) уничтожение соответствующих персональных данных </a:t>
            </a:r>
            <a:endParaRPr lang="ru-RU" altLang="ru-RU" b="1" dirty="0" smtClean="0">
              <a:latin typeface="Calibri" pitchFamily="34" charset="0"/>
            </a:endParaRPr>
          </a:p>
          <a:p>
            <a:pPr algn="just" eaLnBrk="0" hangingPunct="0"/>
            <a:r>
              <a:rPr lang="ru-RU" altLang="ru-RU" b="1" dirty="0" smtClean="0">
                <a:latin typeface="Calibri" pitchFamily="34" charset="0"/>
              </a:rPr>
              <a:t>3</a:t>
            </a:r>
            <a:r>
              <a:rPr lang="ru-RU" altLang="ru-RU" b="1" dirty="0">
                <a:latin typeface="Calibri" pitchFamily="34" charset="0"/>
              </a:rPr>
              <a:t>) уведомление субъекта персональных данных.</a:t>
            </a:r>
          </a:p>
          <a:p>
            <a:pPr algn="just" eaLnBrk="0" hangingPunct="0"/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Уведомление уполномоченного органа </a:t>
            </a:r>
            <a:r>
              <a:rPr lang="ru-RU" altLang="ru-RU" b="1" dirty="0">
                <a:solidFill>
                  <a:srgbClr val="17375E"/>
                </a:solidFill>
                <a:latin typeface="Calibri" pitchFamily="34" charset="0"/>
              </a:rPr>
              <a:t>по защите прав субъектов персональных данных </a:t>
            </a: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о своем намерении осуществлять обработку персональных данных </a:t>
            </a:r>
            <a:endParaRPr lang="ru-RU" altLang="ru-RU" b="1" i="1" dirty="0" smtClean="0">
              <a:solidFill>
                <a:srgbClr val="9E0000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Издание </a:t>
            </a:r>
            <a:r>
              <a:rPr lang="ru-RU" altLang="ru-RU" b="1" i="1" dirty="0" smtClean="0">
                <a:solidFill>
                  <a:srgbClr val="17375E"/>
                </a:solidFill>
                <a:latin typeface="Calibri" pitchFamily="34" charset="0"/>
              </a:rPr>
              <a:t>политики оператора </a:t>
            </a:r>
            <a:r>
              <a:rPr lang="ru-RU" altLang="ru-RU" b="1" dirty="0" smtClean="0">
                <a:solidFill>
                  <a:srgbClr val="17375E"/>
                </a:solidFill>
                <a:latin typeface="Calibri" pitchFamily="34" charset="0"/>
              </a:rPr>
              <a:t>в отношении обработки </a:t>
            </a:r>
            <a:r>
              <a:rPr lang="ru-RU" altLang="ru-RU" b="1" dirty="0" err="1" smtClean="0">
                <a:solidFill>
                  <a:srgbClr val="17375E"/>
                </a:solidFill>
                <a:latin typeface="Calibri" pitchFamily="34" charset="0"/>
              </a:rPr>
              <a:t>ПДн</a:t>
            </a:r>
            <a:endParaRPr lang="ru-RU" altLang="ru-RU" b="1" dirty="0" smtClean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 algn="just" eaLnBrk="0" hangingPunct="0">
              <a:buFont typeface="Calibri" pitchFamily="34" charset="0"/>
              <a:buChar char="•"/>
            </a:pPr>
            <a:r>
              <a:rPr lang="ru-RU" altLang="ru-RU" b="1" i="1" dirty="0">
                <a:solidFill>
                  <a:srgbClr val="17375E"/>
                </a:solidFill>
                <a:latin typeface="Calibri" pitchFamily="34" charset="0"/>
              </a:rPr>
              <a:t>Назначение лица, </a:t>
            </a:r>
            <a:r>
              <a:rPr lang="ru-RU" altLang="ru-RU" b="1" i="1" dirty="0">
                <a:solidFill>
                  <a:srgbClr val="FF0000"/>
                </a:solidFill>
                <a:latin typeface="Calibri" pitchFamily="34" charset="0"/>
              </a:rPr>
              <a:t>ответственного за организацию обработки персональных данных.</a:t>
            </a:r>
          </a:p>
          <a:p>
            <a:pPr algn="just" eaLnBrk="0" hangingPunct="0">
              <a:buFont typeface="Calibri" pitchFamily="34" charset="0"/>
              <a:buChar char="•"/>
            </a:pP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dirty="0">
                <a:solidFill>
                  <a:srgbClr val="FF0000"/>
                </a:solidFill>
                <a:latin typeface="Calibri" pitchFamily="34" charset="0"/>
              </a:rPr>
              <a:t>ОБЯЗАННОСТИ ОПЕРАТОРА</a:t>
            </a:r>
          </a:p>
        </p:txBody>
      </p:sp>
    </p:spTree>
    <p:extLst>
      <p:ext uri="{BB962C8B-B14F-4D97-AF65-F5344CB8AC3E}">
        <p14:creationId xmlns:p14="http://schemas.microsoft.com/office/powerpoint/2010/main" val="843535653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351838" y="64611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/>
            <a:endParaRPr lang="ru-RU" altLang="ru-RU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13962" y="452709"/>
            <a:ext cx="8572500" cy="5909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63538" indent="-363538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6511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0" hangingPunct="0"/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Лицо, ответственное за организацию обработки персональных данных, получает указания непосредственно от исполнительного органа организации, являющейся оператором, и подотчетно ему.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Лицо</a:t>
            </a:r>
            <a:r>
              <a:rPr lang="ru-RU" dirty="0"/>
              <a:t>, ответственное за организацию обработки персональных данных, в частности, обязано</a:t>
            </a:r>
            <a:r>
              <a:rPr lang="ru-RU" dirty="0" smtClean="0"/>
              <a:t>:</a:t>
            </a:r>
            <a:r>
              <a:rPr lang="ru-RU" dirty="0"/>
              <a:t> </a:t>
            </a:r>
          </a:p>
          <a:p>
            <a:r>
              <a:rPr lang="ru-RU" dirty="0"/>
              <a:t>1) </a:t>
            </a:r>
            <a:r>
              <a:rPr lang="ru-RU" b="1" dirty="0"/>
              <a:t>осуществлять внутренний контроль </a:t>
            </a:r>
            <a:r>
              <a:rPr lang="ru-RU" dirty="0"/>
              <a:t>за соблюдением оператором и его работниками законодательства Российской Федерации о персональных данных, в том числе требований к защите персональных данных;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2) </a:t>
            </a:r>
            <a:r>
              <a:rPr lang="ru-RU" b="1" dirty="0"/>
              <a:t>доводить до сведения работников оператора </a:t>
            </a:r>
            <a:r>
              <a:rPr lang="ru-RU" dirty="0"/>
              <a:t>положения законодательства Российской Федерации о персональных данных, локальных актов по вопросам обработки персональных данных, требований к защите персональных данных;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3) </a:t>
            </a:r>
            <a:r>
              <a:rPr lang="ru-RU" b="1" dirty="0"/>
              <a:t>организовывать прием и обработку обращений </a:t>
            </a:r>
            <a:r>
              <a:rPr lang="ru-RU" dirty="0"/>
              <a:t>и запросов субъектов персональных данных или их представителей и (или) осуществлять контроль за приемом и обработкой таких обращений и запросов.</a:t>
            </a:r>
          </a:p>
          <a:p>
            <a:pPr algn="just" eaLnBrk="0" hangingPunct="0">
              <a:buFont typeface="Calibri" pitchFamily="34" charset="0"/>
              <a:buChar char="•"/>
            </a:pPr>
            <a:endParaRPr lang="ru-RU" altLang="ru-RU" b="1" dirty="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dirty="0">
                <a:solidFill>
                  <a:srgbClr val="FF0000"/>
                </a:solidFill>
                <a:latin typeface="Calibri" pitchFamily="34" charset="0"/>
              </a:rPr>
              <a:t>ОБЯЗАННОСТИ </a:t>
            </a:r>
            <a:r>
              <a:rPr lang="ru-RU" altLang="ru-RU" sz="2400" dirty="0" smtClean="0">
                <a:solidFill>
                  <a:srgbClr val="FF0000"/>
                </a:solidFill>
                <a:latin typeface="Calibri" pitchFamily="34" charset="0"/>
              </a:rPr>
              <a:t>ОТВЕТСТВЕННОГО ЗА ОБРАБОТКУ </a:t>
            </a:r>
            <a:r>
              <a:rPr lang="ru-RU" altLang="ru-RU" sz="2400" dirty="0" err="1" smtClean="0">
                <a:solidFill>
                  <a:srgbClr val="FF0000"/>
                </a:solidFill>
                <a:latin typeface="Calibri" pitchFamily="34" charset="0"/>
              </a:rPr>
              <a:t>ПДн</a:t>
            </a:r>
            <a:endParaRPr lang="ru-RU" altLang="ru-RU" sz="24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26940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A078F4AF-53EF-42B9-81F8-3C07CA93E563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pPr algn="r"/>
              <a:t>43</a:t>
            </a:fld>
            <a:endParaRPr lang="ru-RU" altLang="ru-RU" sz="1200">
              <a:solidFill>
                <a:srgbClr val="898989"/>
              </a:solidFill>
              <a:latin typeface="Calibri Cyr" charset="-52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dirty="0">
                <a:solidFill>
                  <a:srgbClr val="002060"/>
                </a:solidFill>
                <a:latin typeface="Calibri" pitchFamily="34" charset="0"/>
              </a:rPr>
              <a:t>ТРЕБОВАНИЯ ПО ОБЕСПЕЧЕНИЮ БЕЗОПАСНОСТИ </a:t>
            </a:r>
            <a:r>
              <a:rPr lang="ru-RU" altLang="ru-RU" sz="2400" dirty="0" err="1">
                <a:solidFill>
                  <a:srgbClr val="002060"/>
                </a:solidFill>
                <a:latin typeface="Calibri" pitchFamily="34" charset="0"/>
              </a:rPr>
              <a:t>ПДн</a:t>
            </a:r>
            <a:endParaRPr lang="ru-RU" altLang="ru-RU" sz="2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14313" y="857250"/>
            <a:ext cx="8429625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000" b="1">
                <a:latin typeface="Calibri" pitchFamily="34" charset="0"/>
              </a:rPr>
              <a:t>Требования к обеспечению безопасности персональных данных при их обработке в информационных системах персональных данных, требования к материальным носителям биометрических персональных данных и технологиям хранения таких данных вне информационных систем персональных данных устанавливаются Правительством Российской Федерации </a:t>
            </a:r>
            <a:r>
              <a:rPr lang="ru-RU" altLang="ru-RU" sz="2000" b="1">
                <a:solidFill>
                  <a:srgbClr val="9E0000"/>
                </a:solidFill>
                <a:latin typeface="Calibri" pitchFamily="34" charset="0"/>
              </a:rPr>
              <a:t>(ч.1 ст.22)</a:t>
            </a:r>
            <a:r>
              <a:rPr lang="ru-RU" altLang="ru-RU" sz="2000" b="1">
                <a:solidFill>
                  <a:srgbClr val="17375E"/>
                </a:solidFill>
                <a:latin typeface="Calibri" pitchFamily="34" charset="0"/>
              </a:rPr>
              <a:t>.</a:t>
            </a:r>
            <a:endParaRPr lang="ru-RU" altLang="ru-RU" sz="2000" b="1">
              <a:solidFill>
                <a:srgbClr val="17375E"/>
              </a:solidFill>
              <a:latin typeface="Calibri Cyr" charset="-52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14313" y="2928938"/>
            <a:ext cx="8643937" cy="316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ru-RU" altLang="ru-RU" b="1" dirty="0">
                <a:solidFill>
                  <a:srgbClr val="005828"/>
                </a:solidFill>
              </a:rPr>
              <a:t>Постановление Правительства РФ от 17.11.2007 № 781 </a:t>
            </a:r>
          </a:p>
          <a:p>
            <a:pPr algn="just">
              <a:lnSpc>
                <a:spcPct val="90000"/>
              </a:lnSpc>
            </a:pPr>
            <a:r>
              <a:rPr lang="ru-RU" altLang="ru-RU" dirty="0"/>
              <a:t>«Об утверждении Положения об обеспечении безопасности персональных данных при их обработке в информационных системах персональных данных»</a:t>
            </a:r>
          </a:p>
          <a:p>
            <a:pPr algn="just">
              <a:lnSpc>
                <a:spcPct val="90000"/>
              </a:lnSpc>
            </a:pPr>
            <a:r>
              <a:rPr lang="ru-RU" altLang="ru-RU" sz="1200" dirty="0"/>
              <a:t> </a:t>
            </a:r>
          </a:p>
          <a:p>
            <a:pPr algn="just">
              <a:lnSpc>
                <a:spcPct val="90000"/>
              </a:lnSpc>
            </a:pPr>
            <a:r>
              <a:rPr lang="ru-RU" altLang="ru-RU" b="1" dirty="0">
                <a:solidFill>
                  <a:srgbClr val="005828"/>
                </a:solidFill>
              </a:rPr>
              <a:t>Постановление Правительства РФ от 06.07.2008 № 512</a:t>
            </a:r>
          </a:p>
          <a:p>
            <a:pPr algn="just">
              <a:lnSpc>
                <a:spcPct val="90000"/>
              </a:lnSpc>
            </a:pPr>
            <a:r>
              <a:rPr lang="ru-RU" altLang="ru-RU" dirty="0"/>
              <a:t>«Об утверждении требований к материальным носителям биометрических персональных данных и технологиям хранения таких данных вне информационных систем персональных данных»</a:t>
            </a:r>
          </a:p>
          <a:p>
            <a:pPr algn="just">
              <a:lnSpc>
                <a:spcPct val="90000"/>
              </a:lnSpc>
            </a:pPr>
            <a:endParaRPr lang="ru-RU" altLang="ru-RU" sz="1200" b="1" dirty="0">
              <a:solidFill>
                <a:srgbClr val="005828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altLang="ru-RU" b="1" dirty="0">
                <a:solidFill>
                  <a:srgbClr val="005828"/>
                </a:solidFill>
              </a:rPr>
              <a:t>Постановление Правительства РФ от 15.09.2008 № 687</a:t>
            </a:r>
          </a:p>
          <a:p>
            <a:pPr algn="just">
              <a:lnSpc>
                <a:spcPct val="90000"/>
              </a:lnSpc>
            </a:pPr>
            <a:r>
              <a:rPr lang="ru-RU" altLang="ru-RU" dirty="0"/>
              <a:t>«Об утверждении Положения об особенностях обработки персональных данных, осуществляемой без использования средств автоматизации»</a:t>
            </a:r>
            <a:endParaRPr lang="ru-RU" altLang="ru-RU" dirty="0">
              <a:latin typeface="Arial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65044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144463" y="3359150"/>
            <a:ext cx="2571750" cy="2924175"/>
          </a:xfrm>
          <a:prstGeom prst="roundRect">
            <a:avLst>
              <a:gd name="adj" fmla="val 16657"/>
            </a:avLst>
          </a:prstGeom>
          <a:gradFill rotWithShape="0">
            <a:gsLst>
              <a:gs pos="0">
                <a:srgbClr val="FFBE86"/>
              </a:gs>
              <a:gs pos="100000">
                <a:srgbClr val="FFEBDB"/>
              </a:gs>
            </a:gsLst>
            <a:lin ang="5400000" scaled="1"/>
          </a:gradFill>
          <a:ln w="12700">
            <a:solidFill>
              <a:srgbClr val="F69240"/>
            </a:solidFill>
            <a:round/>
            <a:headEnd/>
            <a:tailEnd/>
          </a:ln>
          <a:effectLst>
            <a:outerShdw dist="20638" dir="5400000" algn="ctr" rotWithShape="0">
              <a:srgbClr val="000000">
                <a:alpha val="50000"/>
              </a:srgbClr>
            </a:outerShdw>
          </a:effectLst>
        </p:spPr>
        <p:txBody>
          <a:bodyPr lIns="92075" tIns="46038" rIns="92075" bIns="46038" anchorCtr="1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endParaRPr lang="ru-RU" altLang="ru-RU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ru-RU" altLang="ru-RU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>
                <a:latin typeface="Calibri" pitchFamily="34" charset="0"/>
              </a:rPr>
              <a:t>Контроль и надзор </a:t>
            </a:r>
            <a:br>
              <a:rPr lang="ru-RU" altLang="ru-RU" sz="2000">
                <a:latin typeface="Calibri" pitchFamily="34" charset="0"/>
              </a:rPr>
            </a:br>
            <a:r>
              <a:rPr lang="ru-RU" altLang="ru-RU" sz="2000">
                <a:latin typeface="Calibri" pitchFamily="34" charset="0"/>
              </a:rPr>
              <a:t>за соответствием обработки персональных данных  требованиям Федерального закона № 152-ФЗ</a:t>
            </a: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2859088" y="3359150"/>
            <a:ext cx="6080125" cy="3022178"/>
          </a:xfrm>
          <a:prstGeom prst="roundRect">
            <a:avLst>
              <a:gd name="adj" fmla="val 16657"/>
            </a:avLst>
          </a:prstGeom>
          <a:gradFill rotWithShape="0">
            <a:gsLst>
              <a:gs pos="0">
                <a:srgbClr val="FFBE86"/>
              </a:gs>
              <a:gs pos="100000">
                <a:srgbClr val="FFEBDB"/>
              </a:gs>
            </a:gsLst>
            <a:lin ang="5400000" scaled="1"/>
          </a:gradFill>
          <a:ln w="12700">
            <a:solidFill>
              <a:srgbClr val="F69240"/>
            </a:solidFill>
            <a:round/>
            <a:headEnd/>
            <a:tailEnd/>
          </a:ln>
          <a:effectLst>
            <a:outerShdw dist="20638" dir="5400000" algn="ctr" rotWithShape="0">
              <a:srgbClr val="000000">
                <a:alpha val="50000"/>
              </a:srgbClr>
            </a:outerShdw>
          </a:effectLst>
        </p:spPr>
        <p:txBody>
          <a:bodyPr lIns="92075" tIns="46038" rIns="92075" bIns="46038" anchorCtr="1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endParaRPr lang="ru-RU" altLang="ru-RU" dirty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ru-RU" altLang="ru-RU" dirty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ru-RU" altLang="ru-RU" sz="2000" dirty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 dirty="0">
                <a:latin typeface="Calibri" pitchFamily="34" charset="0"/>
              </a:rPr>
              <a:t>Контроль и надзор за выполнением требований к обеспечению безопасности </a:t>
            </a:r>
            <a:r>
              <a:rPr lang="ru-RU" altLang="ru-RU" sz="2000" dirty="0" err="1">
                <a:latin typeface="Calibri" pitchFamily="34" charset="0"/>
              </a:rPr>
              <a:t>ПДн</a:t>
            </a:r>
            <a:r>
              <a:rPr lang="ru-RU" altLang="ru-RU" sz="2000" dirty="0">
                <a:latin typeface="Calibri" pitchFamily="34" charset="0"/>
              </a:rPr>
              <a:t> при их обработке в </a:t>
            </a:r>
            <a:r>
              <a:rPr lang="ru-RU" altLang="ru-RU" sz="2000" dirty="0" err="1">
                <a:latin typeface="Calibri" pitchFamily="34" charset="0"/>
              </a:rPr>
              <a:t>ИСПДн</a:t>
            </a:r>
            <a:r>
              <a:rPr lang="ru-RU" altLang="ru-RU" sz="2000" dirty="0">
                <a:latin typeface="Calibri" pitchFamily="34" charset="0"/>
              </a:rPr>
              <a:t>, требований к материальным носителям биометрических </a:t>
            </a:r>
            <a:r>
              <a:rPr lang="ru-RU" altLang="ru-RU" sz="2000" dirty="0" err="1">
                <a:latin typeface="Calibri" pitchFamily="34" charset="0"/>
              </a:rPr>
              <a:t>ПДн</a:t>
            </a:r>
            <a:r>
              <a:rPr lang="ru-RU" altLang="ru-RU" sz="2000" dirty="0">
                <a:latin typeface="Calibri" pitchFamily="34" charset="0"/>
              </a:rPr>
              <a:t> и технологиям хранения таких данных вне </a:t>
            </a:r>
            <a:r>
              <a:rPr lang="ru-RU" altLang="ru-RU" sz="2000" dirty="0" err="1" smtClean="0">
                <a:latin typeface="Calibri" pitchFamily="34" charset="0"/>
              </a:rPr>
              <a:t>ИСПДн</a:t>
            </a:r>
            <a:endParaRPr lang="ru-RU" altLang="ru-RU" sz="2000" dirty="0" smtClean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 b="1" dirty="0" smtClean="0">
                <a:latin typeface="Calibri" pitchFamily="34" charset="0"/>
              </a:rPr>
              <a:t>Организационные и технические меры по обеспечению безопасности </a:t>
            </a:r>
            <a:r>
              <a:rPr lang="ru-RU" altLang="ru-RU" sz="2000" b="1" dirty="0" err="1" smtClean="0">
                <a:latin typeface="Calibri" pitchFamily="34" charset="0"/>
              </a:rPr>
              <a:t>ПДн</a:t>
            </a:r>
            <a:endParaRPr lang="ru-RU" altLang="ru-RU" sz="2000" b="1" dirty="0"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ru-RU" altLang="ru-RU" sz="2000" dirty="0">
              <a:latin typeface="Calibri Cyr" charset="-52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5111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143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4572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/>
            <a:r>
              <a:rPr lang="ru-RU" altLang="ru-RU" sz="2400" dirty="0">
                <a:solidFill>
                  <a:srgbClr val="002060"/>
                </a:solidFill>
                <a:latin typeface="Calibri" pitchFamily="34" charset="0"/>
              </a:rPr>
              <a:t>КОНТРОЛЬ И НАДЗОР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88913" y="790575"/>
            <a:ext cx="8669337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1714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/>
            <a:r>
              <a:rPr lang="ru-RU" altLang="ru-RU" sz="2200" b="1">
                <a:latin typeface="Calibri" pitchFamily="34" charset="0"/>
              </a:rPr>
              <a:t>Федеральным законом от 27.07.2008 г. № 152-ФЗ </a:t>
            </a:r>
            <a:br>
              <a:rPr lang="ru-RU" altLang="ru-RU" sz="2200" b="1">
                <a:latin typeface="Calibri" pitchFamily="34" charset="0"/>
              </a:rPr>
            </a:br>
            <a:r>
              <a:rPr lang="ru-RU" altLang="ru-RU" sz="2200" b="1">
                <a:latin typeface="Calibri" pitchFamily="34" charset="0"/>
              </a:rPr>
              <a:t>«О персональных данных» установлены </a:t>
            </a:r>
            <a:r>
              <a:rPr lang="ru-RU" altLang="ru-RU" sz="2200" b="1">
                <a:solidFill>
                  <a:srgbClr val="C00000"/>
                </a:solidFill>
                <a:latin typeface="Calibri" pitchFamily="34" charset="0"/>
              </a:rPr>
              <a:t>3</a:t>
            </a:r>
            <a:r>
              <a:rPr lang="ru-RU" altLang="ru-RU" sz="2200" b="1">
                <a:latin typeface="Calibri" pitchFamily="34" charset="0"/>
              </a:rPr>
              <a:t> органа государственной власти, уполномоченных осуществлять мероприятия по контролю и надзору в отношении операторов, осуществляющих обработку персональных данных: </a:t>
            </a:r>
            <a:endParaRPr lang="ru-RU" altLang="ru-RU" sz="2200" b="1">
              <a:latin typeface="Calibri Cyr" charset="-52"/>
            </a:endParaRPr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5568950" y="2640013"/>
            <a:ext cx="3363913" cy="1435100"/>
          </a:xfrm>
          <a:prstGeom prst="roundRect">
            <a:avLst>
              <a:gd name="adj" fmla="val 1665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 anchorCtr="1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2400" b="1">
                <a:solidFill>
                  <a:srgbClr val="FFFFFF"/>
                </a:solidFill>
                <a:latin typeface="Calibri" pitchFamily="34" charset="0"/>
              </a:rPr>
              <a:t>ФСТЭК РОССИИ</a:t>
            </a:r>
          </a:p>
          <a:p>
            <a:pPr algn="ctr">
              <a:lnSpc>
                <a:spcPct val="90000"/>
              </a:lnSpc>
            </a:pPr>
            <a:r>
              <a:rPr lang="ru-RU" altLang="ru-RU" sz="1600">
                <a:solidFill>
                  <a:srgbClr val="FFFFFF"/>
                </a:solidFill>
                <a:latin typeface="Calibri" pitchFamily="34" charset="0"/>
              </a:rPr>
              <a:t>(требования по защите информации от несанкционированного доступа и утечки техническим каналам)</a:t>
            </a:r>
            <a:endParaRPr lang="ru-RU" altLang="ru-RU" sz="1600">
              <a:solidFill>
                <a:srgbClr val="FFFFFF"/>
              </a:solidFill>
              <a:latin typeface="Calibri Cyr" charset="-52"/>
            </a:endParaRPr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2854325" y="2640013"/>
            <a:ext cx="2735263" cy="1435100"/>
          </a:xfrm>
          <a:prstGeom prst="roundRect">
            <a:avLst>
              <a:gd name="adj" fmla="val 1665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 anchorCtr="1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2400" b="1">
                <a:solidFill>
                  <a:srgbClr val="FFFFFF"/>
                </a:solidFill>
                <a:latin typeface="Calibri" pitchFamily="34" charset="0"/>
              </a:rPr>
              <a:t>ФСБ РОССИИ</a:t>
            </a:r>
          </a:p>
          <a:p>
            <a:pPr algn="ctr">
              <a:lnSpc>
                <a:spcPct val="90000"/>
              </a:lnSpc>
            </a:pPr>
            <a:r>
              <a:rPr lang="ru-RU" altLang="ru-RU" sz="1600">
                <a:solidFill>
                  <a:srgbClr val="FFFFFF"/>
                </a:solidFill>
                <a:latin typeface="Calibri" pitchFamily="34" charset="0"/>
              </a:rPr>
              <a:t>(требования в области криптографии)</a:t>
            </a:r>
            <a:endParaRPr lang="ru-RU" altLang="ru-RU" sz="1600">
              <a:solidFill>
                <a:srgbClr val="FFFFFF"/>
              </a:solidFill>
              <a:latin typeface="Calibri Cyr" charset="-52"/>
            </a:endParaRPr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>
            <a:off x="139700" y="2640013"/>
            <a:ext cx="2581275" cy="1220787"/>
          </a:xfrm>
          <a:prstGeom prst="roundRect">
            <a:avLst>
              <a:gd name="adj" fmla="val 1665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 anchorCtr="1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2400" b="1">
                <a:solidFill>
                  <a:srgbClr val="FFFFFF"/>
                </a:solidFill>
                <a:latin typeface="Calibri" pitchFamily="34" charset="0"/>
              </a:rPr>
              <a:t>РОСКОМНАДЗОР</a:t>
            </a:r>
          </a:p>
          <a:p>
            <a:pPr algn="ctr">
              <a:lnSpc>
                <a:spcPct val="90000"/>
              </a:lnSpc>
            </a:pPr>
            <a:r>
              <a:rPr lang="ru-RU" altLang="ru-RU" sz="1600">
                <a:solidFill>
                  <a:srgbClr val="FFFFFF"/>
                </a:solidFill>
                <a:latin typeface="Calibri" pitchFamily="34" charset="0"/>
              </a:rPr>
              <a:t>(уполномоченный орган по защите прав субъектов персональных данных)</a:t>
            </a:r>
            <a:endParaRPr lang="ru-RU" altLang="ru-RU" sz="1600">
              <a:solidFill>
                <a:srgbClr val="FFFFFF"/>
              </a:solidFill>
              <a:latin typeface="Calibri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3921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2423F66E-ECE4-4611-8884-28DDD0F66F38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pPr algn="r"/>
              <a:t>45</a:t>
            </a:fld>
            <a:endParaRPr lang="ru-RU" altLang="ru-RU" sz="1200">
              <a:solidFill>
                <a:srgbClr val="898989"/>
              </a:solidFill>
              <a:latin typeface="Calibri Cyr" charset="-52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85750" y="949325"/>
            <a:ext cx="8572500" cy="70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endParaRPr lang="ru-RU" altLang="ru-RU" sz="2000" dirty="0">
              <a:latin typeface="Calibri" pitchFamily="34" charset="0"/>
            </a:endParaRPr>
          </a:p>
          <a:p>
            <a:pPr algn="just"/>
            <a:endParaRPr lang="ru-RU" altLang="ru-RU" sz="2000" dirty="0">
              <a:latin typeface="Calibri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-14288" y="130175"/>
            <a:ext cx="9144001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hangingPunct="0">
              <a:lnSpc>
                <a:spcPct val="80000"/>
              </a:lnSpc>
            </a:pPr>
            <a:r>
              <a:rPr lang="ru-RU" altLang="ru-RU" sz="2400" dirty="0">
                <a:solidFill>
                  <a:srgbClr val="002060"/>
                </a:solidFill>
                <a:latin typeface="Calibri" pitchFamily="34" charset="0"/>
              </a:rPr>
              <a:t>ТРЕБОВАНИЯ ФЗ «О ПЕРСОНАЛЬНЫХ ДАННЫХ»</a:t>
            </a:r>
            <a:endParaRPr lang="ru-RU" altLang="ru-RU" sz="2400" dirty="0">
              <a:solidFill>
                <a:srgbClr val="002060"/>
              </a:solidFill>
              <a:latin typeface="Calibri Cyr" charset="-52"/>
            </a:endParaRPr>
          </a:p>
        </p:txBody>
      </p:sp>
      <p:pic>
        <p:nvPicPr>
          <p:cNvPr id="8" name="Picture 18" descr="ÐÐ°ÑÑÐ¸Ð½ÐºÐ¸ Ð¿Ð¾ Ð·Ð°Ð¿ÑÐ¾ÑÑ ÐºÐ¾Ð°Ð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64" y="2673167"/>
            <a:ext cx="1674398" cy="272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467544" y="620688"/>
            <a:ext cx="8059638" cy="511304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8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800" dirty="0" smtClean="0"/>
              <a:t>Лицо, нарушившее требования 152 закона может быть </a:t>
            </a:r>
            <a:r>
              <a:rPr lang="ru-RU" sz="2000" dirty="0" smtClean="0">
                <a:solidFill>
                  <a:srgbClr val="FF0000"/>
                </a:solidFill>
              </a:rPr>
              <a:t>подвержено</a:t>
            </a:r>
            <a:r>
              <a:rPr lang="ru-RU" sz="1800" dirty="0" smtClean="0"/>
              <a:t>:</a:t>
            </a:r>
          </a:p>
          <a:p>
            <a:pPr lvl="1"/>
            <a:r>
              <a:rPr lang="ru-RU" sz="1800" dirty="0" smtClean="0">
                <a:solidFill>
                  <a:srgbClr val="FF0000"/>
                </a:solidFill>
              </a:rPr>
              <a:t>Дисциплинарной ответственности </a:t>
            </a:r>
          </a:p>
          <a:p>
            <a:pPr lvl="1"/>
            <a:r>
              <a:rPr lang="ru-RU" sz="1800" dirty="0" smtClean="0">
                <a:solidFill>
                  <a:srgbClr val="FF0000"/>
                </a:solidFill>
              </a:rPr>
              <a:t>Административной ответственности согласно </a:t>
            </a:r>
            <a:r>
              <a:rPr lang="ru-RU" sz="1800" b="1" i="1" dirty="0" smtClean="0">
                <a:solidFill>
                  <a:srgbClr val="FF0000"/>
                </a:solidFill>
              </a:rPr>
              <a:t>«Кодексу об административных правонарушениях РФ» </a:t>
            </a:r>
          </a:p>
          <a:p>
            <a:pPr lvl="1"/>
            <a:r>
              <a:rPr lang="ru-RU" sz="1800" dirty="0" smtClean="0">
                <a:solidFill>
                  <a:srgbClr val="FF0000"/>
                </a:solidFill>
              </a:rPr>
              <a:t>Уголовной ответственности согласно </a:t>
            </a:r>
            <a:r>
              <a:rPr lang="ru-RU" sz="1800" b="1" i="1" dirty="0" smtClean="0">
                <a:solidFill>
                  <a:srgbClr val="FF0000"/>
                </a:solidFill>
              </a:rPr>
              <a:t>«Уголовному Кодексу РФ» </a:t>
            </a:r>
          </a:p>
          <a:p>
            <a:pPr lvl="1"/>
            <a:endParaRPr lang="ru-RU" sz="1800" b="1" i="1" dirty="0" smtClean="0">
              <a:solidFill>
                <a:srgbClr val="FF0000"/>
              </a:solidFill>
            </a:endParaRPr>
          </a:p>
          <a:p>
            <a:pPr lvl="1"/>
            <a:endParaRPr lang="ru-RU" sz="1800" b="1" i="1" dirty="0" smtClean="0">
              <a:solidFill>
                <a:srgbClr val="FF0000"/>
              </a:solidFill>
            </a:endParaRPr>
          </a:p>
          <a:p>
            <a:pPr lvl="1"/>
            <a:endParaRPr lang="ru-RU" sz="1800" b="1" i="1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10" name="Picture 2" descr="ÐÐ°ÑÑÐ¸Ð½ÐºÐ¸ Ð¿Ð¾ Ð·Ð°Ð¿ÑÐ¾ÑÑ ÑÐ³Ð¾Ð»Ð¾Ð²Ð½ÑÐ¹ ÐºÐ¾Ð´ÐµÐºÑ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701220"/>
            <a:ext cx="1568700" cy="250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b26.vov.ru/images/img010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779" y="4451350"/>
            <a:ext cx="2190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law-world.ru/wp-content/uploads/2018/02/%D0%A8%D1%82%D1%80%D0%B0%D1%84-%D0%BF%D1%80%D0%B5%D0%B4%D1%83%D1%81%D0%BC%D0%BE%D1%82%D1%80%D0%B5%D0%BD-%D0%B8-%D0%BF%D1%80%D0%B8-%D0%BE%D1%82%D1%81%D1%83%D1%82%D1%81%D1%82%D0%B2%D0%B8%D0%B8-%D0%BF%D1%80%D0%BE%D0%B4%D0%BB%D0%B5%D0%BD%D0%B8%D1%8F-%D0%B2%D1%80%D0%B5%D0%BC%D0%B5%D0%BD%D0%BD%D0%BE%D0%B9-%D0%BF%D1%80%D0%BE%D0%BF%D0%B8%D1%81%D0%BA%D0%B8-%D0%BF%D0%BE%D1%81%D0%BB%D0%B5-%D0%BE%D0%BA%D0%BE%D0%BD%D1%87%D0%B0%D0%BD%D0%B8%D1%8F-%D1%81%D1%80%D0%BE%D0%BA%D0%B0-%D0%B5%D0%B5-%D0%B4%D0%B5%D0%B9%D1%81%D1%82%D0%B2%D0%B8%D1%8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786988"/>
            <a:ext cx="1485670" cy="93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2843808" y="3309557"/>
            <a:ext cx="2154847" cy="874552"/>
            <a:chOff x="1873037" y="5085184"/>
            <a:chExt cx="3037882" cy="1296144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1873037" y="5203745"/>
              <a:ext cx="3018606" cy="7754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2800" b="1" cap="all" spc="0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ПРЕМИЯ</a:t>
              </a:r>
              <a:endParaRPr lang="ru-RU" sz="28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2267744" y="5085184"/>
              <a:ext cx="2643175" cy="1296144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2144849" y="5085184"/>
              <a:ext cx="2643175" cy="1296144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7" name="Picture 8" descr="https://media.publika.md/ru/image/201712/full/image_926528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504208"/>
            <a:ext cx="1728192" cy="97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31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9512" y="132680"/>
            <a:ext cx="8784976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ПОНЯТИЯ</a:t>
            </a:r>
            <a:endParaRPr lang="ru-RU" sz="2400" b="1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504" y="585166"/>
            <a:ext cx="8928992" cy="615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информация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 - сведения (сообщения, данные) независимо от формы их представления;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  <a:cs typeface="Arial" pitchFamily="34" charset="0"/>
            </a:endParaRPr>
          </a:p>
          <a:p>
            <a:pPr algn="just"/>
            <a:r>
              <a:rPr lang="ru-RU" altLang="ru-RU" sz="2000" b="1" dirty="0">
                <a:solidFill>
                  <a:srgbClr val="000000"/>
                </a:solidFill>
                <a:latin typeface="Open Sans"/>
              </a:rPr>
              <a:t>информационная система </a:t>
            </a:r>
            <a:r>
              <a:rPr lang="ru-RU" altLang="ru-RU" sz="2000" dirty="0">
                <a:solidFill>
                  <a:srgbClr val="000000"/>
                </a:solidFill>
                <a:latin typeface="Open Sans"/>
              </a:rPr>
              <a:t>- совокупность содержащейся в базах данных информации и обеспечивающих ее обработку информационных технологий и технических средств</a:t>
            </a:r>
            <a:r>
              <a:rPr lang="ru-RU" altLang="ru-RU" sz="2000" dirty="0" smtClean="0">
                <a:solidFill>
                  <a:srgbClr val="000000"/>
                </a:solidFill>
                <a:latin typeface="Open Sans"/>
              </a:rPr>
              <a:t>;</a:t>
            </a:r>
          </a:p>
          <a:p>
            <a:pPr lvl="0" algn="just" eaLnBrk="0" hangingPunct="0"/>
            <a:endParaRPr lang="ru-RU" altLang="ru-RU" sz="2000" dirty="0"/>
          </a:p>
          <a:p>
            <a:pPr lvl="0" algn="just" eaLnBrk="0" hangingPunct="0"/>
            <a:r>
              <a:rPr lang="ru-RU" altLang="ru-RU" sz="2000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ru-RU" altLang="ru-RU" sz="2000" b="1" dirty="0">
                <a:solidFill>
                  <a:srgbClr val="000000"/>
                </a:solidFill>
                <a:latin typeface="Open Sans"/>
              </a:rPr>
              <a:t>информационно-телекоммуникационная сеть </a:t>
            </a:r>
            <a:r>
              <a:rPr lang="ru-RU" altLang="ru-RU" sz="2000" dirty="0">
                <a:solidFill>
                  <a:srgbClr val="000000"/>
                </a:solidFill>
                <a:latin typeface="Open Sans"/>
              </a:rPr>
              <a:t>- технологическая система, предназначенная для передачи по линиям связи информации, доступ к которой осуществляется с использованием средств вычислительной техники</a:t>
            </a:r>
            <a:r>
              <a:rPr lang="ru-RU" altLang="ru-RU" sz="2000" dirty="0" smtClean="0">
                <a:solidFill>
                  <a:srgbClr val="000000"/>
                </a:solidFill>
                <a:latin typeface="Open Sans"/>
              </a:rPr>
              <a:t>;</a:t>
            </a:r>
          </a:p>
          <a:p>
            <a:pPr lvl="0" algn="just" eaLnBrk="0" hangingPunct="0"/>
            <a:endParaRPr lang="ru-RU" altLang="ru-RU" sz="2000" dirty="0">
              <a:solidFill>
                <a:srgbClr val="000000"/>
              </a:solidFill>
              <a:latin typeface="Open Sans"/>
            </a:endParaRPr>
          </a:p>
          <a:p>
            <a:pPr lvl="0" algn="just" eaLnBrk="0" hangingPunct="0"/>
            <a:r>
              <a:rPr lang="ru-RU" sz="2000" b="1" dirty="0"/>
              <a:t>критическая информационная инфраструктура </a:t>
            </a:r>
            <a:r>
              <a:rPr lang="ru-RU" sz="2000" dirty="0"/>
              <a:t>- объекты критической информационной инфраструктуры, а также сети электросвязи, используемые для организации взаимодействия таких объектов</a:t>
            </a:r>
            <a:endParaRPr lang="ru-RU" altLang="ru-RU" sz="2000" dirty="0" smtClean="0">
              <a:solidFill>
                <a:srgbClr val="000000"/>
              </a:solidFill>
              <a:latin typeface="Open Sans"/>
            </a:endParaRPr>
          </a:p>
          <a:p>
            <a:pPr lvl="0" algn="just" eaLnBrk="0" hangingPunct="0"/>
            <a:endParaRPr lang="ru-RU" altLang="ru-RU" sz="2000" dirty="0">
              <a:solidFill>
                <a:srgbClr val="000000"/>
              </a:solidFill>
              <a:latin typeface="Open Sans"/>
            </a:endParaRPr>
          </a:p>
          <a:p>
            <a:pPr lvl="0" algn="just" eaLnBrk="0" hangingPunct="0"/>
            <a:r>
              <a:rPr lang="ru-RU" altLang="ru-RU" sz="2000" b="1" dirty="0">
                <a:solidFill>
                  <a:srgbClr val="FF0000"/>
                </a:solidFill>
              </a:rPr>
              <a:t>конфиденциальность информации </a:t>
            </a:r>
            <a:r>
              <a:rPr lang="ru-RU" altLang="ru-RU" sz="2000" dirty="0"/>
              <a:t>- </a:t>
            </a:r>
            <a:r>
              <a:rPr lang="ru-RU" altLang="ru-RU" sz="2000" dirty="0" smtClean="0"/>
              <a:t>обязательное </a:t>
            </a:r>
            <a:r>
              <a:rPr lang="ru-RU" altLang="ru-RU" sz="2000" dirty="0"/>
              <a:t>для выполнения лицом, получившим доступ к определенной информации, требование не </a:t>
            </a:r>
            <a:r>
              <a:rPr lang="ru-RU" altLang="ru-RU" sz="2000" b="1" dirty="0">
                <a:solidFill>
                  <a:srgbClr val="FF0000"/>
                </a:solidFill>
              </a:rPr>
              <a:t>передавать такую информацию третьим лицам </a:t>
            </a:r>
            <a:r>
              <a:rPr lang="ru-RU" altLang="ru-RU" sz="2000" dirty="0"/>
              <a:t>без согласия ее обладателя;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537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765194"/>
            <a:ext cx="903649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ru-RU" altLang="ru-RU" sz="2000" dirty="0" smtClean="0"/>
          </a:p>
          <a:p>
            <a:pPr marL="285750" indent="-285750">
              <a:buFontTx/>
              <a:buChar char="-"/>
            </a:pPr>
            <a:r>
              <a:rPr lang="ru-RU" sz="2800" b="1" i="1" dirty="0">
                <a:solidFill>
                  <a:srgbClr val="FF0000"/>
                </a:solidFill>
              </a:rPr>
              <a:t>информационные системы</a:t>
            </a:r>
            <a:r>
              <a:rPr lang="ru-RU" sz="2800" b="1" i="1" dirty="0"/>
              <a:t>,</a:t>
            </a:r>
          </a:p>
          <a:p>
            <a:pPr marL="285750" indent="-285750">
              <a:buFontTx/>
              <a:buChar char="-"/>
            </a:pPr>
            <a:endParaRPr lang="ru-RU" sz="2800" b="1" i="1" dirty="0"/>
          </a:p>
          <a:p>
            <a:pPr marL="285750" indent="-285750">
              <a:buFontTx/>
              <a:buChar char="-"/>
            </a:pPr>
            <a:r>
              <a:rPr lang="ru-RU" sz="2800" i="1" dirty="0"/>
              <a:t> </a:t>
            </a:r>
            <a:r>
              <a:rPr lang="ru-RU" sz="2800" b="1" i="1" dirty="0"/>
              <a:t>информационно-телекоммуникационные сети</a:t>
            </a:r>
            <a:r>
              <a:rPr lang="ru-RU" sz="2800" i="1" dirty="0" smtClean="0"/>
              <a:t>,</a:t>
            </a:r>
          </a:p>
          <a:p>
            <a:pPr marL="285750" indent="-285750">
              <a:buFontTx/>
              <a:buChar char="-"/>
            </a:pPr>
            <a:endParaRPr lang="ru-RU" sz="2800" i="1" dirty="0"/>
          </a:p>
          <a:p>
            <a:pPr marL="285750" indent="-285750">
              <a:buFontTx/>
              <a:buChar char="-"/>
            </a:pPr>
            <a:r>
              <a:rPr lang="ru-RU" sz="2800" i="1" dirty="0"/>
              <a:t> автоматизированные системы </a:t>
            </a:r>
            <a:r>
              <a:rPr lang="ru-RU" sz="2800" i="1" dirty="0" smtClean="0"/>
              <a:t>управления</a:t>
            </a:r>
          </a:p>
          <a:p>
            <a:pPr marL="285750" indent="-285750">
              <a:buFontTx/>
              <a:buChar char="-"/>
            </a:pPr>
            <a:endParaRPr lang="ru-RU" sz="2800" i="1" dirty="0" smtClean="0"/>
          </a:p>
          <a:p>
            <a:pPr marL="285750" indent="-285750">
              <a:buFontTx/>
              <a:buChar char="-"/>
            </a:pPr>
            <a:endParaRPr lang="ru-RU" sz="2000" i="1" dirty="0"/>
          </a:p>
          <a:p>
            <a:pPr marL="285750" indent="-285750">
              <a:buFontTx/>
              <a:buChar char="-"/>
            </a:pPr>
            <a:r>
              <a:rPr lang="ru-RU" altLang="ru-RU" sz="2000" dirty="0" smtClean="0"/>
              <a:t>информационные </a:t>
            </a:r>
            <a:r>
              <a:rPr lang="ru-RU" altLang="ru-RU" sz="2000" dirty="0"/>
              <a:t>ресурсы (БД, различные </a:t>
            </a:r>
            <a:r>
              <a:rPr lang="ru-RU" altLang="ru-RU" sz="2000" dirty="0" smtClean="0"/>
              <a:t>фонды и т.п.)</a:t>
            </a:r>
          </a:p>
          <a:p>
            <a:pPr marL="285750" indent="-285750">
              <a:buFontTx/>
              <a:buChar char="-"/>
            </a:pPr>
            <a:endParaRPr lang="ru-RU" altLang="ru-RU" sz="2000" dirty="0"/>
          </a:p>
          <a:p>
            <a:pPr marL="285750" indent="-285750">
              <a:buFontTx/>
              <a:buChar char="-"/>
            </a:pPr>
            <a:r>
              <a:rPr lang="ru-RU" altLang="ru-RU" sz="2000" dirty="0" smtClean="0"/>
              <a:t>- информационные технологии</a:t>
            </a:r>
            <a:endParaRPr lang="ru-RU" altLang="ru-RU" sz="2000" dirty="0"/>
          </a:p>
          <a:p>
            <a:pPr marL="285750" indent="-285750">
              <a:buFontTx/>
              <a:buChar char="-"/>
            </a:pPr>
            <a:endParaRPr lang="ru-RU" sz="2000" i="1" dirty="0" smtClean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ru-RU" altLang="ru-RU" sz="2000" dirty="0"/>
              <a:t>Технические средства, предназначенные для обработки информации</a:t>
            </a:r>
          </a:p>
          <a:p>
            <a:pPr marL="342900" indent="-342900">
              <a:lnSpc>
                <a:spcPct val="90000"/>
              </a:lnSpc>
              <a:buFontTx/>
              <a:buChar char="-"/>
            </a:pPr>
            <a:endParaRPr lang="ru-RU" altLang="ru-RU" sz="2000" dirty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ru-RU" altLang="ru-RU" sz="2000" dirty="0"/>
              <a:t>Средства защиты информации</a:t>
            </a:r>
          </a:p>
          <a:p>
            <a:pPr>
              <a:lnSpc>
                <a:spcPct val="90000"/>
              </a:lnSpc>
            </a:pPr>
            <a:endParaRPr lang="ru-RU" altLang="ru-RU" sz="2000" dirty="0"/>
          </a:p>
          <a:p>
            <a:pPr>
              <a:lnSpc>
                <a:spcPct val="90000"/>
              </a:lnSpc>
            </a:pPr>
            <a:r>
              <a:rPr lang="ru-RU" altLang="ru-RU" sz="20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188640"/>
            <a:ext cx="864096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/>
              <a:t>объекты информатизации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05152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9512" y="132680"/>
            <a:ext cx="8784976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ПОНЯТИЯ</a:t>
            </a:r>
            <a:endParaRPr lang="ru-RU" sz="2400" b="1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692696"/>
            <a:ext cx="8280920" cy="553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информационные технологии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- процессы, методы поиска, сбора, хранения, обработки, предоставления, распространения информации и способы осуществления таких процессов и методов;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Open Sans"/>
                <a:cs typeface="Arial" pitchFamily="34" charset="0"/>
              </a:rPr>
              <a:t>обладатель информации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- лицо, самостоятельно создавшее информацию либо получившее на основании закона или договора право разрешать или ограничивать доступ к информации, определяемой по каким-либо признакам;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  <a:cs typeface="Arial" pitchFamily="34" charset="0"/>
            </a:endParaRPr>
          </a:p>
          <a:p>
            <a:pPr lvl="0" algn="just" eaLnBrk="0" hangingPunct="0"/>
            <a:r>
              <a:rPr lang="ru-RU" altLang="ru-RU" sz="2000" dirty="0"/>
              <a:t> </a:t>
            </a:r>
            <a:r>
              <a:rPr lang="ru-RU" altLang="ru-RU" sz="2000" i="1" dirty="0"/>
              <a:t>электронное сообщение </a:t>
            </a:r>
            <a:r>
              <a:rPr lang="ru-RU" altLang="ru-RU" sz="2000" dirty="0"/>
              <a:t>- информация, переданная или полученная пользователем информационно-телекоммуникационной сети; </a:t>
            </a:r>
            <a:endParaRPr lang="ru-RU" altLang="ru-RU" sz="2000" dirty="0" smtClean="0"/>
          </a:p>
          <a:p>
            <a:pPr lvl="0" algn="just" eaLnBrk="0" hangingPunct="0"/>
            <a:endParaRPr lang="ru-RU" altLang="ru-RU" sz="2000" dirty="0"/>
          </a:p>
          <a:p>
            <a:pPr lvl="0" algn="just" eaLnBrk="0" hangingPunct="0"/>
            <a:r>
              <a:rPr lang="ru-RU" altLang="ru-RU" sz="2000" b="1" dirty="0" smtClean="0">
                <a:solidFill>
                  <a:srgbClr val="FF0000"/>
                </a:solidFill>
              </a:rPr>
              <a:t>оператор </a:t>
            </a:r>
            <a:r>
              <a:rPr lang="ru-RU" altLang="ru-RU" sz="2000" b="1" dirty="0">
                <a:solidFill>
                  <a:srgbClr val="FF0000"/>
                </a:solidFill>
              </a:rPr>
              <a:t>информационной системы </a:t>
            </a:r>
            <a:r>
              <a:rPr lang="ru-RU" altLang="ru-RU" sz="2000" dirty="0"/>
              <a:t>- гражданин или юридическое лицо, осуществляющие деятельность по эксплуатации информационной системы, в том числе по обработке информации, содержащейся в ее базах данных;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016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31540" y="116632"/>
            <a:ext cx="8496944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 2006 года большие изменения коснулись статей: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0676" y="548680"/>
            <a:ext cx="842493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Статья 10. </a:t>
            </a:r>
            <a:r>
              <a:rPr lang="ru-RU" b="1" dirty="0"/>
              <a:t>Распространение информации или предоставление информации </a:t>
            </a:r>
            <a:endParaRPr lang="ru-RU" b="1" dirty="0" smtClean="0"/>
          </a:p>
          <a:p>
            <a:r>
              <a:rPr lang="ru-RU" b="1" dirty="0"/>
              <a:t>Статья 10.1. </a:t>
            </a:r>
            <a:r>
              <a:rPr lang="ru-RU" dirty="0"/>
              <a:t>Обязанности организатора распространения информации в сети "Интернет" </a:t>
            </a:r>
            <a:r>
              <a:rPr lang="ru-RU" b="1" dirty="0"/>
              <a:t>(введена Федеральным законом от 05.05.</a:t>
            </a:r>
            <a:r>
              <a:rPr lang="ru-RU" b="1" dirty="0">
                <a:solidFill>
                  <a:srgbClr val="FF0000"/>
                </a:solidFill>
              </a:rPr>
              <a:t>2014 </a:t>
            </a:r>
            <a:r>
              <a:rPr lang="ru-RU" b="1" dirty="0"/>
              <a:t>N 97-ФЗ</a:t>
            </a:r>
            <a:r>
              <a:rPr lang="ru-RU" b="1" dirty="0" smtClean="0"/>
              <a:t>)</a:t>
            </a:r>
          </a:p>
          <a:p>
            <a:r>
              <a:rPr lang="ru-RU" b="1" dirty="0"/>
              <a:t>Статья 10.2. </a:t>
            </a:r>
            <a:r>
              <a:rPr lang="ru-RU" dirty="0"/>
              <a:t>Особенности распространения </a:t>
            </a:r>
            <a:r>
              <a:rPr lang="ru-RU" dirty="0" err="1"/>
              <a:t>блогером</a:t>
            </a:r>
            <a:r>
              <a:rPr lang="ru-RU" dirty="0"/>
              <a:t> общедоступной информации </a:t>
            </a:r>
            <a:r>
              <a:rPr lang="ru-RU" b="1" dirty="0"/>
              <a:t>(введена Федеральным законом от 05.05.2014 N 97-ФЗ) 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/>
              <a:t>Статья 13. Информационные системы </a:t>
            </a:r>
            <a:endParaRPr lang="ru-RU" b="1" dirty="0" smtClean="0"/>
          </a:p>
          <a:p>
            <a:r>
              <a:rPr lang="ru-RU" b="1" dirty="0"/>
              <a:t>Статья 14. Государственные информационные системы </a:t>
            </a:r>
            <a:endParaRPr lang="ru-RU" b="1" dirty="0" smtClean="0"/>
          </a:p>
          <a:p>
            <a:endParaRPr lang="ru-RU" b="1" dirty="0"/>
          </a:p>
          <a:p>
            <a:r>
              <a:rPr lang="ru-RU" b="1" dirty="0"/>
              <a:t>Статья 15. Использование информационно-телекоммуникационных сетей </a:t>
            </a:r>
            <a:endParaRPr lang="ru-RU" b="1" dirty="0" smtClean="0"/>
          </a:p>
          <a:p>
            <a:r>
              <a:rPr lang="ru-RU" b="1" dirty="0"/>
              <a:t>Статья 15.1. </a:t>
            </a:r>
            <a:r>
              <a:rPr lang="ru-RU" dirty="0"/>
              <a:t>Единый реестр доменных имен, указателей страниц сайтов в сети "Интернет" и сетевых адресов, позволяющих идентифицировать сайты в сети "Интернет", содержащие информацию, распространение которой в Российской Федерации запрещено </a:t>
            </a:r>
            <a:r>
              <a:rPr lang="ru-RU" b="1" dirty="0"/>
              <a:t>(введена Федеральным законом от 28.07.</a:t>
            </a:r>
            <a:r>
              <a:rPr lang="ru-RU" b="1" dirty="0">
                <a:solidFill>
                  <a:srgbClr val="FF0000"/>
                </a:solidFill>
              </a:rPr>
              <a:t>2012</a:t>
            </a:r>
            <a:r>
              <a:rPr lang="ru-RU" b="1" dirty="0"/>
              <a:t> N 139-ФЗ) </a:t>
            </a:r>
          </a:p>
          <a:p>
            <a:r>
              <a:rPr lang="ru-RU" b="1" dirty="0"/>
              <a:t> Статья 15.2. </a:t>
            </a:r>
            <a:r>
              <a:rPr lang="ru-RU" dirty="0"/>
              <a:t>Порядок ограничения доступа к информации, распространяемой с нарушением авторских и (или) смежных прав (в ред. Федерального закона от 24.11.2014 N 364-ФЗ) </a:t>
            </a:r>
            <a:r>
              <a:rPr lang="ru-RU" b="1" dirty="0"/>
              <a:t>(введена Федеральным законом от 02.07.</a:t>
            </a:r>
            <a:r>
              <a:rPr lang="ru-RU" b="1" dirty="0">
                <a:solidFill>
                  <a:srgbClr val="FF0000"/>
                </a:solidFill>
              </a:rPr>
              <a:t>2013</a:t>
            </a:r>
            <a:r>
              <a:rPr lang="ru-RU" b="1" dirty="0"/>
              <a:t> N </a:t>
            </a:r>
            <a:r>
              <a:rPr lang="ru-RU" b="1" dirty="0" smtClean="0"/>
              <a:t>187-ФЗ</a:t>
            </a:r>
          </a:p>
          <a:p>
            <a:r>
              <a:rPr lang="ru-RU" b="1" dirty="0"/>
              <a:t>Статья </a:t>
            </a:r>
            <a:r>
              <a:rPr lang="ru-RU" b="1" dirty="0" smtClean="0"/>
              <a:t>15.3. </a:t>
            </a:r>
          </a:p>
          <a:p>
            <a:r>
              <a:rPr lang="ru-RU" b="1" dirty="0" smtClean="0"/>
              <a:t>Статья 15.4.</a:t>
            </a:r>
          </a:p>
          <a:p>
            <a:r>
              <a:rPr lang="ru-RU" b="1" dirty="0" smtClean="0"/>
              <a:t>Статья 15.5. </a:t>
            </a:r>
          </a:p>
          <a:p>
            <a:r>
              <a:rPr lang="ru-RU" b="1" dirty="0" smtClean="0"/>
              <a:t>Статья 15.6.</a:t>
            </a:r>
          </a:p>
          <a:p>
            <a:r>
              <a:rPr lang="ru-RU" b="1" dirty="0" smtClean="0"/>
              <a:t> </a:t>
            </a:r>
            <a:r>
              <a:rPr lang="ru-RU" b="1" dirty="0"/>
              <a:t>Статья </a:t>
            </a:r>
            <a:r>
              <a:rPr lang="ru-RU" b="1" dirty="0" smtClean="0"/>
              <a:t>15.7. 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27166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16216" y="6455115"/>
            <a:ext cx="2133600" cy="365125"/>
          </a:xfrm>
        </p:spPr>
        <p:txBody>
          <a:bodyPr/>
          <a:lstStyle/>
          <a:p>
            <a:fld id="{330F37FE-9DDE-4CBA-B2D6-EE5447B2304D}" type="slidenum">
              <a:rPr lang="ru-RU" smtClean="0"/>
              <a:t>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1792" y="2636912"/>
            <a:ext cx="89644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«О персональных </a:t>
            </a:r>
            <a:endParaRPr lang="ru-RU" sz="4400" b="1" dirty="0" smtClean="0"/>
          </a:p>
          <a:p>
            <a:pPr algn="ctr"/>
            <a:r>
              <a:rPr lang="ru-RU" sz="4400" b="1" dirty="0" smtClean="0"/>
              <a:t>данных</a:t>
            </a:r>
            <a:r>
              <a:rPr lang="ru-RU" sz="4400" b="1" dirty="0"/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856984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solidFill>
                  <a:srgbClr val="FF0000"/>
                </a:solidFill>
              </a:rPr>
              <a:t>ФЗ РФ от 27 июля 2006 года № </a:t>
            </a:r>
            <a:r>
              <a:rPr lang="ru-RU" sz="4000" b="1" dirty="0" smtClean="0">
                <a:solidFill>
                  <a:srgbClr val="FF0000"/>
                </a:solidFill>
              </a:rPr>
              <a:t>152-ФЗ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682864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6950</TotalTime>
  <Words>3159</Words>
  <Application>Microsoft Office PowerPoint</Application>
  <PresentationFormat>Экран (4:3)</PresentationFormat>
  <Paragraphs>455</Paragraphs>
  <Slides>45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НОРМАТИВНО- ПРАВОВОЕ РЕГУЛИРОВАНИЕ В СФЕРЕ  ИНФОРМАЦИОННОЙ БЕЗОПАСНОСТИ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Российские нормативно-правовые документы по работе с ПДн</vt:lpstr>
      <vt:lpstr> Нормативно-правовые основы ПДн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BULAT</dc:creator>
  <cp:lastModifiedBy>Людмила Александрова</cp:lastModifiedBy>
  <cp:revision>284</cp:revision>
  <dcterms:created xsi:type="dcterms:W3CDTF">2018-04-29T19:22:25Z</dcterms:created>
  <dcterms:modified xsi:type="dcterms:W3CDTF">2019-09-01T19:31:51Z</dcterms:modified>
</cp:coreProperties>
</file>