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307" r:id="rId2"/>
    <p:sldId id="306" r:id="rId3"/>
    <p:sldId id="308"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4" r:id="rId18"/>
    <p:sldId id="325" r:id="rId19"/>
    <p:sldId id="326"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45" y="-72"/>
      </p:cViewPr>
      <p:guideLst>
        <p:guide orient="horz" pos="2160"/>
        <p:guide pos="2880"/>
      </p:guideLst>
    </p:cSldViewPr>
  </p:slideViewPr>
  <p:notesTextViewPr>
    <p:cViewPr>
      <p:scale>
        <a:sx n="1" d="1"/>
        <a:sy n="1" d="1"/>
      </p:scale>
      <p:origin x="0" y="0"/>
    </p:cViewPr>
  </p:notesTextViewPr>
  <p:sorterViewPr>
    <p:cViewPr>
      <p:scale>
        <a:sx n="100" d="100"/>
        <a:sy n="100" d="100"/>
      </p:scale>
      <p:origin x="0" y="9317"/>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B24F97-3BB7-4C53-A29E-D4AEBD23CE09}" type="datetimeFigureOut">
              <a:rPr lang="ru-RU" smtClean="0"/>
              <a:t>01.09.2019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73FB7F-A2A2-487C-A77B-EEE9B8D01EE2}" type="slidenum">
              <a:rPr lang="ru-RU" smtClean="0"/>
              <a:t>‹#›</a:t>
            </a:fld>
            <a:endParaRPr lang="ru-RU"/>
          </a:p>
        </p:txBody>
      </p:sp>
    </p:spTree>
    <p:extLst>
      <p:ext uri="{BB962C8B-B14F-4D97-AF65-F5344CB8AC3E}">
        <p14:creationId xmlns:p14="http://schemas.microsoft.com/office/powerpoint/2010/main" val="4102490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D3B6E3B-D63D-4E62-8C12-2BEFD8701150}" type="datetimeFigureOut">
              <a:rPr lang="ru-RU" smtClean="0"/>
              <a:t>01.09.2019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ADDD64-C17D-4506-B8D1-759D59217D2E}"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D3B6E3B-D63D-4E62-8C12-2BEFD8701150}" type="datetimeFigureOut">
              <a:rPr lang="ru-RU" smtClean="0"/>
              <a:t>01.09.2019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ADDD64-C17D-4506-B8D1-759D59217D2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D3B6E3B-D63D-4E62-8C12-2BEFD8701150}" type="datetimeFigureOut">
              <a:rPr lang="ru-RU" smtClean="0"/>
              <a:t>01.09.2019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ADDD64-C17D-4506-B8D1-759D59217D2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D3B6E3B-D63D-4E62-8C12-2BEFD8701150}" type="datetimeFigureOut">
              <a:rPr lang="ru-RU" smtClean="0"/>
              <a:t>01.09.2019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ADDD64-C17D-4506-B8D1-759D59217D2E}"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D3B6E3B-D63D-4E62-8C12-2BEFD8701150}" type="datetimeFigureOut">
              <a:rPr lang="ru-RU" smtClean="0"/>
              <a:t>01.09.2019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ADDD64-C17D-4506-B8D1-759D59217D2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D3B6E3B-D63D-4E62-8C12-2BEFD8701150}" type="datetimeFigureOut">
              <a:rPr lang="ru-RU" smtClean="0"/>
              <a:t>01.09.2019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ADDD64-C17D-4506-B8D1-759D59217D2E}"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D3B6E3B-D63D-4E62-8C12-2BEFD8701150}" type="datetimeFigureOut">
              <a:rPr lang="ru-RU" smtClean="0"/>
              <a:t>01.09.2019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2ADDD64-C17D-4506-B8D1-759D59217D2E}"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D3B6E3B-D63D-4E62-8C12-2BEFD8701150}" type="datetimeFigureOut">
              <a:rPr lang="ru-RU" smtClean="0"/>
              <a:t>01.09.2019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2ADDD64-C17D-4506-B8D1-759D59217D2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3B6E3B-D63D-4E62-8C12-2BEFD8701150}" type="datetimeFigureOut">
              <a:rPr lang="ru-RU" smtClean="0"/>
              <a:t>01.09.2019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2ADDD64-C17D-4506-B8D1-759D59217D2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D3B6E3B-D63D-4E62-8C12-2BEFD8701150}" type="datetimeFigureOut">
              <a:rPr lang="ru-RU" smtClean="0"/>
              <a:t>01.09.2019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ADDD64-C17D-4506-B8D1-759D59217D2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D3B6E3B-D63D-4E62-8C12-2BEFD8701150}" type="datetimeFigureOut">
              <a:rPr lang="ru-RU" smtClean="0"/>
              <a:t>01.09.2019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ADDD64-C17D-4506-B8D1-759D59217D2E}"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4D3B6E3B-D63D-4E62-8C12-2BEFD8701150}" type="datetimeFigureOut">
              <a:rPr lang="ru-RU" smtClean="0"/>
              <a:t>01.09.2019</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C2ADDD64-C17D-4506-B8D1-759D59217D2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ÐÐ°ÑÑÐ¸Ð½ÐºÐ¸ Ð¿Ð¾ Ð·Ð°Ð¿ÑÐ¾ÑÑ Ð³Ð¾ÑÐ´ÑÐ¼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026217"/>
            <a:ext cx="7524328" cy="5816935"/>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2207" y="30679"/>
            <a:ext cx="8865436" cy="936104"/>
          </a:xfrm>
        </p:spPr>
        <p:txBody>
          <a:bodyPr>
            <a:noAutofit/>
          </a:bodyPr>
          <a:lstStyle/>
          <a:p>
            <a:pPr algn="ctr"/>
            <a:r>
              <a:rPr lang="ru-RU" sz="2800" dirty="0" smtClean="0">
                <a:solidFill>
                  <a:srgbClr val="FF0000"/>
                </a:solidFill>
              </a:rPr>
              <a:t>нормативно-правовые </a:t>
            </a:r>
            <a:r>
              <a:rPr lang="ru-RU" sz="2800" dirty="0">
                <a:solidFill>
                  <a:srgbClr val="FF0000"/>
                </a:solidFill>
              </a:rPr>
              <a:t>акты</a:t>
            </a:r>
            <a:br>
              <a:rPr lang="ru-RU" sz="2800" dirty="0">
                <a:solidFill>
                  <a:srgbClr val="FF0000"/>
                </a:solidFill>
              </a:rPr>
            </a:br>
            <a:r>
              <a:rPr lang="ru-RU" sz="2800" dirty="0">
                <a:solidFill>
                  <a:srgbClr val="FF0000"/>
                </a:solidFill>
              </a:rPr>
              <a:t> в сфере информационной безопасности</a:t>
            </a:r>
          </a:p>
        </p:txBody>
      </p:sp>
    </p:spTree>
    <p:extLst>
      <p:ext uri="{BB962C8B-B14F-4D97-AF65-F5344CB8AC3E}">
        <p14:creationId xmlns:p14="http://schemas.microsoft.com/office/powerpoint/2010/main" val="39718683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457200" y="274638"/>
            <a:ext cx="8291513" cy="706437"/>
          </a:xfrm>
          <a:solidFill>
            <a:schemeClr val="accent6">
              <a:lumMod val="20000"/>
              <a:lumOff val="80000"/>
            </a:schemeClr>
          </a:solidFill>
        </p:spPr>
        <p:txBody>
          <a:bodyPr/>
          <a:lstStyle/>
          <a:p>
            <a:pPr marL="0" indent="0" algn="ctr">
              <a:buNone/>
            </a:pPr>
            <a:r>
              <a:rPr lang="ru-RU" altLang="ru-RU" sz="3200" b="1" i="1" dirty="0"/>
              <a:t>Уголовный кодекс</a:t>
            </a:r>
          </a:p>
        </p:txBody>
      </p:sp>
      <p:sp>
        <p:nvSpPr>
          <p:cNvPr id="109571" name="Rectangle 3"/>
          <p:cNvSpPr>
            <a:spLocks noGrp="1" noChangeArrowheads="1"/>
          </p:cNvSpPr>
          <p:nvPr>
            <p:ph type="body" idx="4294967295"/>
          </p:nvPr>
        </p:nvSpPr>
        <p:spPr>
          <a:xfrm>
            <a:off x="0" y="1125538"/>
            <a:ext cx="9144000" cy="5732462"/>
          </a:xfrm>
          <a:prstGeom prst="rect">
            <a:avLst/>
          </a:prstGeom>
        </p:spPr>
        <p:txBody>
          <a:bodyPr/>
          <a:lstStyle/>
          <a:p>
            <a:pPr marL="45720" indent="0" algn="just">
              <a:lnSpc>
                <a:spcPct val="80000"/>
              </a:lnSpc>
              <a:buNone/>
            </a:pPr>
            <a:r>
              <a:rPr lang="ru-RU" altLang="ru-RU" sz="2000" b="1" dirty="0"/>
              <a:t>Статья 183</a:t>
            </a:r>
            <a:r>
              <a:rPr lang="ru-RU" altLang="ru-RU" sz="2000" dirty="0"/>
              <a:t>. Незаконное получение и разглашение сведений, составляющих коммерческую или банковскую тайну</a:t>
            </a:r>
          </a:p>
          <a:p>
            <a:pPr marL="45720" indent="0" algn="just">
              <a:lnSpc>
                <a:spcPct val="80000"/>
              </a:lnSpc>
              <a:buNone/>
            </a:pPr>
            <a:r>
              <a:rPr lang="ru-RU" altLang="ru-RU" sz="2000" dirty="0"/>
              <a:t>1. Собирание сведений, составляющих коммерческую или банковскую тайну, путем похищения документов, подкупа или угроз, а равно иным незаконным способом в целях разглашения либо незаконного использования этих сведений наказывается штрафом в размере от ста до двухсот минимальных размеров оплаты труда или в размере заработной платы или иного дохода осужденного за период от одного до двух месяцев либо лишением свободы на срок до двух лет.</a:t>
            </a:r>
          </a:p>
          <a:p>
            <a:pPr marL="45720" indent="0" algn="just">
              <a:lnSpc>
                <a:spcPct val="80000"/>
              </a:lnSpc>
              <a:buNone/>
            </a:pPr>
            <a:endParaRPr lang="ru-RU" altLang="ru-RU" sz="2000" dirty="0"/>
          </a:p>
          <a:p>
            <a:pPr marL="45720" indent="0" algn="just">
              <a:lnSpc>
                <a:spcPct val="80000"/>
              </a:lnSpc>
              <a:buNone/>
            </a:pPr>
            <a:r>
              <a:rPr lang="ru-RU" altLang="ru-RU" sz="2000" dirty="0"/>
              <a:t>2. Незаконные разглашение или использование сведений, составляющих коммерческую или банковскую тайну, без согласия их владельца, совершенные из корыстной или иной личной заинтересованности и причинившие крупный ущерб, наказываются штрафом в размере от двухсот до пятисот минимальных размеров оплаты труда или в размере заработной платы, или иного дохода осужденного за период от двух .до пяти месяцев либо лишением свободы на срок до трех лет со штрафом в размере до пятидесяти минимальных размеров оплаты труда или в размере заработной платы или иного дохода осужденного за период до одного месяца либо без такового.</a:t>
            </a:r>
          </a:p>
        </p:txBody>
      </p:sp>
    </p:spTree>
    <p:extLst>
      <p:ext uri="{BB962C8B-B14F-4D97-AF65-F5344CB8AC3E}">
        <p14:creationId xmlns:p14="http://schemas.microsoft.com/office/powerpoint/2010/main" val="3824037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57200" y="274638"/>
            <a:ext cx="8229600" cy="490537"/>
          </a:xfrm>
          <a:solidFill>
            <a:schemeClr val="accent6">
              <a:lumMod val="20000"/>
              <a:lumOff val="80000"/>
            </a:schemeClr>
          </a:solidFill>
        </p:spPr>
        <p:txBody>
          <a:bodyPr>
            <a:normAutofit fontScale="90000"/>
          </a:bodyPr>
          <a:lstStyle/>
          <a:p>
            <a:pPr marL="0" indent="0" algn="ctr">
              <a:buNone/>
            </a:pPr>
            <a:r>
              <a:rPr lang="ru-RU" altLang="ru-RU" sz="2800" b="1" i="1" dirty="0"/>
              <a:t>Уголовный кодекс</a:t>
            </a:r>
          </a:p>
        </p:txBody>
      </p:sp>
      <p:sp>
        <p:nvSpPr>
          <p:cNvPr id="110595" name="Rectangle 3"/>
          <p:cNvSpPr>
            <a:spLocks noGrp="1" noChangeArrowheads="1"/>
          </p:cNvSpPr>
          <p:nvPr>
            <p:ph type="body" idx="4294967295"/>
          </p:nvPr>
        </p:nvSpPr>
        <p:spPr>
          <a:xfrm>
            <a:off x="0" y="765175"/>
            <a:ext cx="9144000" cy="5903913"/>
          </a:xfrm>
          <a:prstGeom prst="rect">
            <a:avLst/>
          </a:prstGeom>
        </p:spPr>
        <p:txBody>
          <a:bodyPr/>
          <a:lstStyle/>
          <a:p>
            <a:pPr marL="45720" indent="0" algn="just">
              <a:lnSpc>
                <a:spcPct val="80000"/>
              </a:lnSpc>
              <a:buNone/>
            </a:pPr>
            <a:r>
              <a:rPr lang="ru-RU" altLang="ru-RU" sz="1800" b="1" dirty="0"/>
              <a:t>Статья 284</a:t>
            </a:r>
            <a:r>
              <a:rPr lang="ru-RU" altLang="ru-RU" sz="1800" dirty="0"/>
              <a:t>. Утрата документов, содержащих государственную тайну</a:t>
            </a:r>
          </a:p>
          <a:p>
            <a:pPr marL="45720" indent="0" algn="just">
              <a:lnSpc>
                <a:spcPct val="80000"/>
              </a:lnSpc>
              <a:buNone/>
            </a:pPr>
            <a:r>
              <a:rPr lang="ru-RU" altLang="ru-RU" sz="1800" dirty="0"/>
              <a:t>Нарушение лицом, имеющим допуск к государственной тайне, установленных правил обращения с содержащими государственную тайну документами, а равно с предметами, сведения о которых составляют государственную тайну, если это повлекло по неосторожности их утрату и наступление тяжких последствий, наказывается ограничением свободы на срок до трех лет  либо арестом на срок от четырех до шести месяцев, либо лишением свободы на срок до трех лет с лишением права занимать определенные должности или заниматься определенной деятельностью на срок до трех лет или без такового.</a:t>
            </a:r>
          </a:p>
          <a:p>
            <a:pPr marL="45720" indent="0" algn="just">
              <a:lnSpc>
                <a:spcPct val="80000"/>
              </a:lnSpc>
              <a:buNone/>
            </a:pPr>
            <a:endParaRPr lang="ru-RU" altLang="ru-RU" sz="1800" dirty="0"/>
          </a:p>
          <a:p>
            <a:pPr marL="45720" indent="0" algn="just">
              <a:lnSpc>
                <a:spcPct val="80000"/>
              </a:lnSpc>
              <a:buNone/>
            </a:pPr>
            <a:r>
              <a:rPr lang="ru-RU" altLang="ru-RU" sz="1800" b="1" dirty="0"/>
              <a:t>Статья 292</a:t>
            </a:r>
            <a:r>
              <a:rPr lang="ru-RU" altLang="ru-RU" sz="1800" dirty="0"/>
              <a:t>. Служебный подлог</a:t>
            </a:r>
          </a:p>
          <a:p>
            <a:pPr marL="45720" indent="0" algn="just">
              <a:lnSpc>
                <a:spcPct val="80000"/>
              </a:lnSpc>
              <a:buNone/>
            </a:pPr>
            <a:r>
              <a:rPr lang="ru-RU" altLang="ru-RU" sz="1800" dirty="0"/>
              <a:t>Служебный подлог, то есть внесение должностным лицом, а также государственным служащим или служащим органа местного самоуправления, не являющимся должностным лицом, в официальные документы заведомо ложных сведений, а равно внесение в указанные документы исправлений, искажающих их действительное содержание, если эти деяния совершены из корыстной или иной личной заинтересованности, наказываются штрафом в размере от ста до двухсот минимальных размеров оплаты труда или в размере заработной платы или иного дохода осужденного за период от одного до двух месяцев, либо обязательными работами на срок от ста восьмидесяти до двухсот сорока часов, либо исправительными работами на срок от одного года до двух лет, либо арестом на срок от трех до шести месяцев, либо лишением свободы на срок до двух лет.</a:t>
            </a:r>
          </a:p>
        </p:txBody>
      </p:sp>
    </p:spTree>
    <p:extLst>
      <p:ext uri="{BB962C8B-B14F-4D97-AF65-F5344CB8AC3E}">
        <p14:creationId xmlns:p14="http://schemas.microsoft.com/office/powerpoint/2010/main" val="13014586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457200" y="274638"/>
            <a:ext cx="8229600" cy="490537"/>
          </a:xfrm>
          <a:solidFill>
            <a:schemeClr val="accent6">
              <a:lumMod val="20000"/>
              <a:lumOff val="80000"/>
            </a:schemeClr>
          </a:solidFill>
        </p:spPr>
        <p:txBody>
          <a:bodyPr>
            <a:normAutofit fontScale="90000"/>
          </a:bodyPr>
          <a:lstStyle/>
          <a:p>
            <a:pPr marL="0" indent="0" algn="ctr">
              <a:buNone/>
            </a:pPr>
            <a:r>
              <a:rPr lang="ru-RU" altLang="ru-RU" sz="2800" b="1" i="1" dirty="0"/>
              <a:t>Уголовный кодекс</a:t>
            </a:r>
          </a:p>
        </p:txBody>
      </p:sp>
      <p:sp>
        <p:nvSpPr>
          <p:cNvPr id="111619" name="Rectangle 3"/>
          <p:cNvSpPr>
            <a:spLocks noGrp="1" noChangeArrowheads="1"/>
          </p:cNvSpPr>
          <p:nvPr>
            <p:ph type="body" idx="4294967295"/>
          </p:nvPr>
        </p:nvSpPr>
        <p:spPr>
          <a:xfrm>
            <a:off x="0" y="836613"/>
            <a:ext cx="9144000" cy="5749925"/>
          </a:xfrm>
          <a:prstGeom prst="rect">
            <a:avLst/>
          </a:prstGeom>
        </p:spPr>
        <p:txBody>
          <a:bodyPr/>
          <a:lstStyle/>
          <a:p>
            <a:pPr marL="45720" indent="0" algn="just">
              <a:lnSpc>
                <a:spcPct val="80000"/>
              </a:lnSpc>
              <a:buNone/>
            </a:pPr>
            <a:r>
              <a:rPr lang="ru-RU" altLang="ru-RU" sz="1800" b="1" dirty="0"/>
              <a:t>Статья 324</a:t>
            </a:r>
            <a:r>
              <a:rPr lang="ru-RU" altLang="ru-RU" sz="1800" dirty="0"/>
              <a:t>. Приобретение или сбыт официальных   документов и  государственных наград</a:t>
            </a:r>
          </a:p>
          <a:p>
            <a:pPr marL="45720" indent="0" algn="just">
              <a:lnSpc>
                <a:spcPct val="80000"/>
              </a:lnSpc>
              <a:buNone/>
            </a:pPr>
            <a:r>
              <a:rPr lang="ru-RU" altLang="ru-RU" sz="1800" dirty="0"/>
              <a:t>Незаконные приобретение или сбыт официальных документов, предоставляющих права или освобождающих от обязанностей, а также государственных наград Российской Федерации, РСФСР, СССР наказываются штрафом в размере от ста до двухсот минимальных размеров оплаты труда или в размере заработной платы или иного дохода осужденного за период от одного до двух месяцев, либо исправительными работами на срок до одного года, либо арестом на срок до трех месяцев.</a:t>
            </a:r>
          </a:p>
          <a:p>
            <a:pPr marL="45720" indent="0" algn="just">
              <a:lnSpc>
                <a:spcPct val="80000"/>
              </a:lnSpc>
              <a:buNone/>
            </a:pPr>
            <a:endParaRPr lang="ru-RU" altLang="ru-RU" sz="1800" dirty="0"/>
          </a:p>
          <a:p>
            <a:pPr marL="45720" indent="0" algn="just">
              <a:lnSpc>
                <a:spcPct val="80000"/>
              </a:lnSpc>
              <a:buNone/>
            </a:pPr>
            <a:r>
              <a:rPr lang="ru-RU" altLang="ru-RU" sz="1800" b="1" dirty="0"/>
              <a:t>Статья 325.</a:t>
            </a:r>
            <a:r>
              <a:rPr lang="ru-RU" altLang="ru-RU" sz="1800" dirty="0"/>
              <a:t> Похищение или повреждение документов, штампов, печатей</a:t>
            </a:r>
          </a:p>
          <a:p>
            <a:pPr marL="45720" indent="0" algn="just">
              <a:lnSpc>
                <a:spcPct val="80000"/>
              </a:lnSpc>
              <a:buNone/>
            </a:pPr>
            <a:r>
              <a:rPr lang="ru-RU" altLang="ru-RU" sz="1800" dirty="0"/>
              <a:t>1. Похищение, уничтожение, повреждение или сокрытие официальных документов, штампов или печатей, совершенные из корыстной или иной личной заинтересованности,  наказываются штрафом в размере от двухсот до пятисот минимальных размеров оплаты труда или в размере заработной платы или иного.</a:t>
            </a:r>
          </a:p>
          <a:p>
            <a:pPr marL="45720" indent="0" algn="just">
              <a:lnSpc>
                <a:spcPct val="80000"/>
              </a:lnSpc>
              <a:buNone/>
            </a:pPr>
            <a:r>
              <a:rPr lang="ru-RU" altLang="ru-RU" sz="1800" dirty="0"/>
              <a:t>2. Похищение у гражданина паспорта или другого личного документа  наказывается штрафом в размере от ста до двухсот минимальных размеров оплаты труда или в размере заработной платы или иного дохода осужденного за период от одного до двух месяцев, либо исправительными работами на срок до одного года, либо арестом на срок до трех месяцев.</a:t>
            </a:r>
          </a:p>
        </p:txBody>
      </p:sp>
    </p:spTree>
    <p:extLst>
      <p:ext uri="{BB962C8B-B14F-4D97-AF65-F5344CB8AC3E}">
        <p14:creationId xmlns:p14="http://schemas.microsoft.com/office/powerpoint/2010/main" val="2152946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457200" y="274638"/>
            <a:ext cx="8229600" cy="346075"/>
          </a:xfrm>
          <a:solidFill>
            <a:schemeClr val="accent6">
              <a:lumMod val="20000"/>
              <a:lumOff val="80000"/>
            </a:schemeClr>
          </a:solidFill>
        </p:spPr>
        <p:txBody>
          <a:bodyPr>
            <a:normAutofit fontScale="90000"/>
          </a:bodyPr>
          <a:lstStyle/>
          <a:p>
            <a:pPr marL="0" indent="0" algn="ctr">
              <a:buNone/>
            </a:pPr>
            <a:r>
              <a:rPr lang="ru-RU" altLang="ru-RU" sz="2800" b="1" i="1" dirty="0"/>
              <a:t>Уголовный кодекс</a:t>
            </a:r>
          </a:p>
        </p:txBody>
      </p:sp>
      <p:sp>
        <p:nvSpPr>
          <p:cNvPr id="112643" name="Rectangle 3"/>
          <p:cNvSpPr>
            <a:spLocks noGrp="1" noChangeArrowheads="1"/>
          </p:cNvSpPr>
          <p:nvPr>
            <p:ph type="body" idx="4294967295"/>
          </p:nvPr>
        </p:nvSpPr>
        <p:spPr>
          <a:xfrm>
            <a:off x="0" y="765175"/>
            <a:ext cx="9144000" cy="6092825"/>
          </a:xfrm>
          <a:prstGeom prst="rect">
            <a:avLst/>
          </a:prstGeom>
        </p:spPr>
        <p:txBody>
          <a:bodyPr/>
          <a:lstStyle/>
          <a:p>
            <a:pPr marL="45720" indent="0">
              <a:lnSpc>
                <a:spcPct val="80000"/>
              </a:lnSpc>
              <a:buNone/>
            </a:pPr>
            <a:r>
              <a:rPr lang="ru-RU" altLang="ru-RU" sz="2000" b="1" dirty="0"/>
              <a:t>Статья 327</a:t>
            </a:r>
            <a:r>
              <a:rPr lang="ru-RU" altLang="ru-RU" sz="2000" dirty="0"/>
              <a:t>. Подделка, изготовление или сбыт поддельных документов, государственных наград, штампов, печатей, бланков</a:t>
            </a:r>
          </a:p>
          <a:p>
            <a:pPr marL="45720" indent="0" algn="just">
              <a:lnSpc>
                <a:spcPct val="80000"/>
              </a:lnSpc>
              <a:buNone/>
            </a:pPr>
            <a:r>
              <a:rPr lang="ru-RU" altLang="ru-RU" sz="2000" dirty="0"/>
              <a:t>1. Подделка удостоверения или иного официального документа, предоставляющего права или освобождающего от обязанностей, в целях его использования либо сбыт такого документа, а равно изготовление в тех же целях или сбыт поддельных государственных наград Российской Федерации, РСФСР, СССР, штампов, печатей, бланков наказывается ограничением свободы на срок до трех лет  либо арестом на срок от четырех до шести месяцев, либо лишением свободы на срок до двух  лет.</a:t>
            </a:r>
          </a:p>
          <a:p>
            <a:pPr marL="45720" indent="0">
              <a:lnSpc>
                <a:spcPct val="80000"/>
              </a:lnSpc>
              <a:buNone/>
            </a:pPr>
            <a:endParaRPr lang="ru-RU" altLang="ru-RU" sz="2000" dirty="0"/>
          </a:p>
          <a:p>
            <a:pPr marL="45720" indent="0">
              <a:lnSpc>
                <a:spcPct val="80000"/>
              </a:lnSpc>
              <a:buNone/>
            </a:pPr>
            <a:r>
              <a:rPr lang="ru-RU" altLang="ru-RU" sz="2000" dirty="0"/>
              <a:t>2. Те же деяния, совершенные неоднократно, наказываются лишением свободы на срок до четырех лет.</a:t>
            </a:r>
          </a:p>
          <a:p>
            <a:pPr marL="45720" indent="0">
              <a:lnSpc>
                <a:spcPct val="80000"/>
              </a:lnSpc>
              <a:buNone/>
            </a:pPr>
            <a:endParaRPr lang="ru-RU" altLang="ru-RU" sz="2000" dirty="0"/>
          </a:p>
          <a:p>
            <a:pPr marL="45720" indent="0" algn="just">
              <a:lnSpc>
                <a:spcPct val="80000"/>
              </a:lnSpc>
              <a:buNone/>
            </a:pPr>
            <a:r>
              <a:rPr lang="ru-RU" altLang="ru-RU" sz="2000" dirty="0"/>
              <a:t>3. Использование заведомо подложного документа -наказывается штрафом в размере от ста до двухсот минимальных размеров оплаты труда или в размере заработной платы,  или иного дохода осужденного за период от одного до двух месяцев, либо обязательными работами на срок от ста восьмидесяти до двухсот сорока часов, либо исправительными работами на срок до двух лет, либо арестом на срок от трех до шести месяцев.</a:t>
            </a:r>
          </a:p>
        </p:txBody>
      </p:sp>
    </p:spTree>
    <p:extLst>
      <p:ext uri="{BB962C8B-B14F-4D97-AF65-F5344CB8AC3E}">
        <p14:creationId xmlns:p14="http://schemas.microsoft.com/office/powerpoint/2010/main" val="1009880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395288" y="0"/>
            <a:ext cx="8229600" cy="777875"/>
          </a:xfrm>
          <a:solidFill>
            <a:schemeClr val="accent6">
              <a:lumMod val="20000"/>
              <a:lumOff val="80000"/>
            </a:schemeClr>
          </a:solidFill>
        </p:spPr>
        <p:txBody>
          <a:bodyPr>
            <a:normAutofit fontScale="90000"/>
          </a:bodyPr>
          <a:lstStyle/>
          <a:p>
            <a:pPr marL="0" indent="0" algn="ctr">
              <a:buNone/>
            </a:pPr>
            <a:r>
              <a:rPr lang="ru-RU" altLang="ru-RU" sz="2800" b="1" i="1" dirty="0"/>
              <a:t>Уголовный кодекс </a:t>
            </a:r>
            <a:br>
              <a:rPr lang="ru-RU" altLang="ru-RU" sz="2800" b="1" i="1" dirty="0"/>
            </a:br>
            <a:r>
              <a:rPr lang="ru-RU" altLang="ru-RU" sz="2800" b="1" i="1" dirty="0"/>
              <a:t>(о компьютерных нарушениях)</a:t>
            </a:r>
          </a:p>
        </p:txBody>
      </p:sp>
      <p:sp>
        <p:nvSpPr>
          <p:cNvPr id="113667" name="Rectangle 3"/>
          <p:cNvSpPr>
            <a:spLocks noGrp="1" noChangeArrowheads="1"/>
          </p:cNvSpPr>
          <p:nvPr>
            <p:ph type="body" idx="4294967295"/>
          </p:nvPr>
        </p:nvSpPr>
        <p:spPr>
          <a:xfrm>
            <a:off x="0" y="1052513"/>
            <a:ext cx="9144000" cy="5805487"/>
          </a:xfrm>
          <a:prstGeom prst="rect">
            <a:avLst/>
          </a:prstGeom>
        </p:spPr>
        <p:txBody>
          <a:bodyPr/>
          <a:lstStyle/>
          <a:p>
            <a:pPr marL="45720" indent="0">
              <a:lnSpc>
                <a:spcPct val="80000"/>
              </a:lnSpc>
              <a:buNone/>
            </a:pPr>
            <a:r>
              <a:rPr lang="ru-RU" altLang="ru-RU" sz="2000" b="1" dirty="0"/>
              <a:t>Статья 272.</a:t>
            </a:r>
            <a:r>
              <a:rPr lang="ru-RU" altLang="ru-RU" sz="2000" dirty="0"/>
              <a:t> Неправомерный доступ к компьютерной информации </a:t>
            </a:r>
          </a:p>
          <a:p>
            <a:pPr marL="45720" indent="0" algn="just">
              <a:lnSpc>
                <a:spcPct val="80000"/>
              </a:lnSpc>
              <a:buNone/>
            </a:pPr>
            <a:r>
              <a:rPr lang="ru-RU" altLang="ru-RU" sz="2000" dirty="0"/>
              <a:t>1. Неправомерный доступ к </a:t>
            </a:r>
            <a:r>
              <a:rPr lang="ru-RU" altLang="ru-RU" sz="2000" b="1" i="1" dirty="0"/>
              <a:t>охраняемой законом компьютерной информации</a:t>
            </a:r>
            <a:r>
              <a:rPr lang="ru-RU" altLang="ru-RU" sz="2000" dirty="0"/>
              <a:t>, то есть информации на машинном носителе, в электронно-вычислительной машине (ЭВМ), системе ЭВМ или их сети, если это деяние повлекло уничтожение, блокирование, модификацию либо ко­пирование информации, нарушение работы ЭВМ, системы ЭВМ или их сети, наказывается штрафом в размере от двухсот до пятисот минималь­ных размеров оплаты труда или в размере заработной платы,  или иного дохода осужденного за период от двух до пяти месяцев, либо исправи­тельными работами на срок от шести месяцев до одного года, либо ли­шением свободы на срок до двух лет.</a:t>
            </a:r>
          </a:p>
          <a:p>
            <a:pPr marL="45720" indent="0">
              <a:lnSpc>
                <a:spcPct val="80000"/>
              </a:lnSpc>
              <a:buNone/>
            </a:pPr>
            <a:endParaRPr lang="ru-RU" altLang="ru-RU" sz="2000" dirty="0"/>
          </a:p>
          <a:p>
            <a:pPr marL="45720" indent="0" algn="just">
              <a:lnSpc>
                <a:spcPct val="80000"/>
              </a:lnSpc>
              <a:buNone/>
            </a:pPr>
            <a:r>
              <a:rPr lang="ru-RU" altLang="ru-RU" sz="2000" dirty="0"/>
              <a:t>2. То же деяние, совершенное группой лиц по предварительному сговору или организованной группой либо лицом с использованием своего служебного положения, а равно имеющим доступ к ЭВМ, систе­ме ЭВМ или их сети  наказывается штрафом в размере от пятисот до восьмисот мини­мальных размеров оплаты труда или в размере заработной платы или иного дохода осужденного за период от пяти до восьми месяцев, либо исправительными работами на срок от одного года до двух лет, либо арестом на срок от трех до шести месяцев, либо лишением свободы на срок до пяти лет.</a:t>
            </a:r>
          </a:p>
        </p:txBody>
      </p:sp>
    </p:spTree>
    <p:extLst>
      <p:ext uri="{BB962C8B-B14F-4D97-AF65-F5344CB8AC3E}">
        <p14:creationId xmlns:p14="http://schemas.microsoft.com/office/powerpoint/2010/main" val="3126937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395288" y="0"/>
            <a:ext cx="8229600" cy="777875"/>
          </a:xfrm>
          <a:solidFill>
            <a:schemeClr val="accent6">
              <a:lumMod val="20000"/>
              <a:lumOff val="80000"/>
            </a:schemeClr>
          </a:solidFill>
        </p:spPr>
        <p:txBody>
          <a:bodyPr>
            <a:normAutofit fontScale="90000"/>
          </a:bodyPr>
          <a:lstStyle/>
          <a:p>
            <a:pPr marL="0" indent="0" algn="ctr">
              <a:buNone/>
            </a:pPr>
            <a:r>
              <a:rPr lang="ru-RU" altLang="ru-RU" sz="2800" b="1" i="1" dirty="0"/>
              <a:t>Уголовный кодекс </a:t>
            </a:r>
            <a:br>
              <a:rPr lang="ru-RU" altLang="ru-RU" sz="2800" b="1" i="1" dirty="0"/>
            </a:br>
            <a:r>
              <a:rPr lang="ru-RU" altLang="ru-RU" sz="2800" b="1" i="1" dirty="0"/>
              <a:t>(о компьютерных нарушениях)</a:t>
            </a:r>
          </a:p>
        </p:txBody>
      </p:sp>
      <p:sp>
        <p:nvSpPr>
          <p:cNvPr id="114691" name="Rectangle 3"/>
          <p:cNvSpPr>
            <a:spLocks noGrp="1" noChangeArrowheads="1"/>
          </p:cNvSpPr>
          <p:nvPr>
            <p:ph type="body" idx="4294967295"/>
          </p:nvPr>
        </p:nvSpPr>
        <p:spPr>
          <a:xfrm>
            <a:off x="0" y="1052513"/>
            <a:ext cx="9144000" cy="5805487"/>
          </a:xfrm>
          <a:prstGeom prst="rect">
            <a:avLst/>
          </a:prstGeom>
        </p:spPr>
        <p:txBody>
          <a:bodyPr/>
          <a:lstStyle/>
          <a:p>
            <a:pPr marL="45720" indent="0">
              <a:lnSpc>
                <a:spcPct val="80000"/>
              </a:lnSpc>
              <a:buNone/>
            </a:pPr>
            <a:r>
              <a:rPr lang="ru-RU" altLang="ru-RU" sz="2000" b="1" dirty="0"/>
              <a:t>Статья 273.</a:t>
            </a:r>
            <a:r>
              <a:rPr lang="ru-RU" altLang="ru-RU" sz="2000" dirty="0"/>
              <a:t> Создание, использование и распространение вредоносных программ для ЭВМ </a:t>
            </a:r>
          </a:p>
          <a:p>
            <a:pPr marL="45720" indent="0">
              <a:lnSpc>
                <a:spcPct val="80000"/>
              </a:lnSpc>
              <a:buNone/>
            </a:pPr>
            <a:endParaRPr lang="ru-RU" altLang="ru-RU" sz="2000" dirty="0"/>
          </a:p>
          <a:p>
            <a:pPr marL="45720" indent="0" algn="just">
              <a:lnSpc>
                <a:spcPct val="80000"/>
              </a:lnSpc>
              <a:buNone/>
            </a:pPr>
            <a:r>
              <a:rPr lang="ru-RU" altLang="ru-RU" sz="2000" dirty="0"/>
              <a:t>1. Создание программ для ЭВМ или внесение изменений в существующие программы, заведомо приводящих к несанкционированному уничтожению, блокированию, модификации либо копированию информации, нарушению работы ЭВМ, системы ЭВМ или их сети, а равно использование либо распространение таких программ или машинных носителей с такими программами - наказываются  лишением свободы на срок до трех лет со штрафом в размере от двухсот до пятисот минимальных размеров оплаты труда или в размере заработной платы или иного дохода осужденного за период от двух до пяти месяцев. </a:t>
            </a:r>
          </a:p>
          <a:p>
            <a:pPr marL="45720" indent="0">
              <a:lnSpc>
                <a:spcPct val="80000"/>
              </a:lnSpc>
              <a:buNone/>
            </a:pPr>
            <a:endParaRPr lang="ru-RU" altLang="ru-RU" sz="2000" dirty="0"/>
          </a:p>
          <a:p>
            <a:pPr marL="45720" indent="0" algn="just">
              <a:lnSpc>
                <a:spcPct val="80000"/>
              </a:lnSpc>
              <a:buNone/>
            </a:pPr>
            <a:r>
              <a:rPr lang="ru-RU" altLang="ru-RU" sz="2000" dirty="0"/>
              <a:t>2. Те же деяния, повлекшие по неосторожности тяжкие последствия, - наказываются лишением свободы на срок от трех до семи лет.</a:t>
            </a:r>
          </a:p>
        </p:txBody>
      </p:sp>
    </p:spTree>
    <p:extLst>
      <p:ext uri="{BB962C8B-B14F-4D97-AF65-F5344CB8AC3E}">
        <p14:creationId xmlns:p14="http://schemas.microsoft.com/office/powerpoint/2010/main" val="2535957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395288" y="0"/>
            <a:ext cx="8229600" cy="777875"/>
          </a:xfrm>
          <a:solidFill>
            <a:schemeClr val="accent6">
              <a:lumMod val="20000"/>
              <a:lumOff val="80000"/>
            </a:schemeClr>
          </a:solidFill>
        </p:spPr>
        <p:txBody>
          <a:bodyPr>
            <a:normAutofit fontScale="90000"/>
          </a:bodyPr>
          <a:lstStyle/>
          <a:p>
            <a:pPr marL="0" indent="0" algn="ctr">
              <a:buNone/>
            </a:pPr>
            <a:r>
              <a:rPr lang="ru-RU" altLang="ru-RU" sz="2800" b="1" i="1" dirty="0"/>
              <a:t>Уголовный кодекс </a:t>
            </a:r>
            <a:br>
              <a:rPr lang="ru-RU" altLang="ru-RU" sz="2800" b="1" i="1" dirty="0"/>
            </a:br>
            <a:r>
              <a:rPr lang="ru-RU" altLang="ru-RU" sz="2800" b="1" i="1" dirty="0"/>
              <a:t>(о компьютерных нарушениях)</a:t>
            </a:r>
          </a:p>
        </p:txBody>
      </p:sp>
      <p:sp>
        <p:nvSpPr>
          <p:cNvPr id="115715" name="Rectangle 3"/>
          <p:cNvSpPr>
            <a:spLocks noGrp="1" noChangeArrowheads="1"/>
          </p:cNvSpPr>
          <p:nvPr>
            <p:ph type="body" idx="4294967295"/>
          </p:nvPr>
        </p:nvSpPr>
        <p:spPr>
          <a:xfrm>
            <a:off x="0" y="1052513"/>
            <a:ext cx="9144000" cy="5805487"/>
          </a:xfrm>
          <a:prstGeom prst="rect">
            <a:avLst/>
          </a:prstGeom>
        </p:spPr>
        <p:txBody>
          <a:bodyPr/>
          <a:lstStyle/>
          <a:p>
            <a:pPr marL="45720" indent="0">
              <a:lnSpc>
                <a:spcPct val="80000"/>
              </a:lnSpc>
              <a:buNone/>
            </a:pPr>
            <a:r>
              <a:rPr lang="ru-RU" altLang="ru-RU" sz="2400" b="1" dirty="0"/>
              <a:t>Статья 274</a:t>
            </a:r>
            <a:r>
              <a:rPr lang="ru-RU" altLang="ru-RU" sz="2400" dirty="0"/>
              <a:t>. Нарушение правил эксплуатации ЭВМ, системы ЭВМ или их сети </a:t>
            </a:r>
          </a:p>
          <a:p>
            <a:pPr marL="45720" indent="0">
              <a:lnSpc>
                <a:spcPct val="80000"/>
              </a:lnSpc>
              <a:buNone/>
            </a:pPr>
            <a:endParaRPr lang="ru-RU" altLang="ru-RU" sz="2400" dirty="0"/>
          </a:p>
          <a:p>
            <a:pPr marL="45720" indent="0" algn="just">
              <a:lnSpc>
                <a:spcPct val="80000"/>
              </a:lnSpc>
              <a:buNone/>
            </a:pPr>
            <a:r>
              <a:rPr lang="ru-RU" altLang="ru-RU" sz="2400" dirty="0"/>
              <a:t>1. Нарушение правил эксплуатации ЭВМ, системы ЭВМ или их сети лицом, имеющим доступ к ЭВМ, системе ЭВМ или их сети, повлекшее уничтожение, блокирование или модификацию </a:t>
            </a:r>
            <a:r>
              <a:rPr lang="ru-RU" altLang="ru-RU" sz="2400" b="1" i="1" dirty="0"/>
              <a:t>охраняемой законом информации</a:t>
            </a:r>
            <a:r>
              <a:rPr lang="ru-RU" altLang="ru-RU" sz="2400" dirty="0"/>
              <a:t> ЭВМ, если это деяние причинило существенный вред, - наказывается лишением права занимать определенные должности или заниматься определенной деятельностью на срок до пяти лет, либо обязательными работами на срок от ста восьмидесяти до двухсот сорока часов, либо ограничением свободы на срок до двух лет. </a:t>
            </a:r>
          </a:p>
          <a:p>
            <a:pPr marL="45720" indent="0">
              <a:lnSpc>
                <a:spcPct val="80000"/>
              </a:lnSpc>
              <a:buNone/>
            </a:pPr>
            <a:endParaRPr lang="ru-RU" altLang="ru-RU" sz="2400" dirty="0"/>
          </a:p>
          <a:p>
            <a:pPr marL="45720" indent="0" algn="just">
              <a:lnSpc>
                <a:spcPct val="80000"/>
              </a:lnSpc>
              <a:buNone/>
            </a:pPr>
            <a:r>
              <a:rPr lang="ru-RU" altLang="ru-RU" sz="2400" dirty="0"/>
              <a:t>2. То же деяние, повлекшее по неосторожности тяжкие последствия, - наказывается лишением свободы на срок до четырех лет.</a:t>
            </a:r>
          </a:p>
        </p:txBody>
      </p:sp>
    </p:spTree>
    <p:extLst>
      <p:ext uri="{BB962C8B-B14F-4D97-AF65-F5344CB8AC3E}">
        <p14:creationId xmlns:p14="http://schemas.microsoft.com/office/powerpoint/2010/main" val="1254236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59160"/>
          </a:xfrm>
          <a:solidFill>
            <a:srgbClr val="00B050"/>
          </a:solidFill>
          <a:effectLst/>
        </p:spPr>
        <p:txBody>
          <a:bodyPr>
            <a:normAutofit fontScale="90000"/>
          </a:bodyPr>
          <a:lstStyle/>
          <a:p>
            <a:pPr marL="0" indent="0" algn="ctr">
              <a:buNone/>
            </a:pPr>
            <a:r>
              <a:rPr lang="ru-RU" sz="3200" cap="none" dirty="0" smtClean="0">
                <a:solidFill>
                  <a:schemeClr val="bg1"/>
                </a:solidFill>
                <a:latin typeface="Arial" panose="020B0604020202020204" pitchFamily="34" charset="0"/>
                <a:cs typeface="Arial" panose="020B0604020202020204" pitchFamily="34" charset="0"/>
              </a:rPr>
              <a:t>	Административная ответственность за нарушение 	требований законодательства</a:t>
            </a:r>
            <a:endParaRPr lang="ru-RU" sz="3200" cap="none" dirty="0">
              <a:solidFill>
                <a:schemeClr val="bg1"/>
              </a:solidFill>
              <a:latin typeface="Arial" panose="020B0604020202020204" pitchFamily="34" charset="0"/>
              <a:cs typeface="Arial" panose="020B0604020202020204" pitchFamily="34" charset="0"/>
            </a:endParaRPr>
          </a:p>
        </p:txBody>
      </p:sp>
      <p:sp>
        <p:nvSpPr>
          <p:cNvPr id="3" name="Объект 2"/>
          <p:cNvSpPr>
            <a:spLocks noGrp="1"/>
          </p:cNvSpPr>
          <p:nvPr>
            <p:ph idx="4294967295"/>
          </p:nvPr>
        </p:nvSpPr>
        <p:spPr>
          <a:xfrm>
            <a:off x="179512" y="1059161"/>
            <a:ext cx="8856984" cy="5113040"/>
          </a:xfrm>
          <a:prstGeom prst="rect">
            <a:avLst/>
          </a:prstGeom>
        </p:spPr>
        <p:txBody>
          <a:bodyPr>
            <a:normAutofit fontScale="77500" lnSpcReduction="20000"/>
          </a:bodyPr>
          <a:lstStyle/>
          <a:p>
            <a:pPr marL="0" indent="0">
              <a:buNone/>
            </a:pPr>
            <a:r>
              <a:rPr lang="ru-RU" sz="2600" dirty="0" smtClean="0"/>
              <a:t>Административная </a:t>
            </a:r>
            <a:r>
              <a:rPr lang="ru-RU" sz="2600" dirty="0"/>
              <a:t>ответственность наступает согласно </a:t>
            </a:r>
            <a:r>
              <a:rPr lang="ru-RU" sz="2600" b="1" i="1" dirty="0" smtClean="0">
                <a:solidFill>
                  <a:srgbClr val="FF0000"/>
                </a:solidFill>
              </a:rPr>
              <a:t>«Кодексу </a:t>
            </a:r>
            <a:r>
              <a:rPr lang="ru-RU" sz="2600" b="1" i="1" dirty="0">
                <a:solidFill>
                  <a:srgbClr val="FF0000"/>
                </a:solidFill>
              </a:rPr>
              <a:t>об административных нарушениях </a:t>
            </a:r>
            <a:r>
              <a:rPr lang="ru-RU" sz="2600" b="1" i="1" dirty="0" smtClean="0">
                <a:solidFill>
                  <a:srgbClr val="FF0000"/>
                </a:solidFill>
              </a:rPr>
              <a:t>РФ»:</a:t>
            </a:r>
          </a:p>
          <a:p>
            <a:pPr marL="0" indent="0">
              <a:buNone/>
            </a:pPr>
            <a:endParaRPr lang="ru-RU" sz="2600" b="1" i="1" dirty="0">
              <a:solidFill>
                <a:srgbClr val="FF0000"/>
              </a:solidFill>
            </a:endParaRPr>
          </a:p>
          <a:p>
            <a:pPr marL="0" indent="0">
              <a:buNone/>
            </a:pPr>
            <a:r>
              <a:rPr lang="ru-RU" sz="2600" dirty="0"/>
              <a:t>Статья 5.39. </a:t>
            </a:r>
            <a:r>
              <a:rPr lang="ru-RU" sz="2600" dirty="0" smtClean="0"/>
              <a:t>Содержит</a:t>
            </a:r>
            <a:r>
              <a:rPr lang="ru-RU" sz="2600" b="1" dirty="0"/>
              <a:t> случай неправомерного отказа</a:t>
            </a:r>
            <a:r>
              <a:rPr lang="ru-RU" sz="2600" dirty="0"/>
              <a:t> в предоставлении информации </a:t>
            </a:r>
            <a:r>
              <a:rPr lang="ru-RU" sz="2600" dirty="0" smtClean="0"/>
              <a:t>гражданину.</a:t>
            </a:r>
          </a:p>
          <a:p>
            <a:pPr marL="0" indent="0">
              <a:buNone/>
            </a:pPr>
            <a:endParaRPr lang="ru-RU" sz="2600" dirty="0"/>
          </a:p>
          <a:p>
            <a:pPr marL="0" indent="0">
              <a:buNone/>
            </a:pPr>
            <a:r>
              <a:rPr lang="ru-RU" sz="2600" dirty="0"/>
              <a:t>Статья 13.11</a:t>
            </a:r>
            <a:r>
              <a:rPr lang="ru-RU" sz="2600" dirty="0" smtClean="0"/>
              <a:t>. </a:t>
            </a:r>
            <a:r>
              <a:rPr lang="ru-RU" sz="2600" dirty="0">
                <a:solidFill>
                  <a:srgbClr val="FF0000"/>
                </a:solidFill>
              </a:rPr>
              <a:t>Содержит нарушение </a:t>
            </a:r>
            <a:r>
              <a:rPr lang="ru-RU" sz="2600" dirty="0" smtClean="0">
                <a:solidFill>
                  <a:srgbClr val="FF0000"/>
                </a:solidFill>
              </a:rPr>
              <a:t>законодательства </a:t>
            </a:r>
            <a:r>
              <a:rPr lang="ru-RU" sz="2600" b="1" dirty="0">
                <a:solidFill>
                  <a:srgbClr val="FF0000"/>
                </a:solidFill>
              </a:rPr>
              <a:t>в</a:t>
            </a:r>
            <a:r>
              <a:rPr lang="ru-RU" sz="2600" dirty="0">
                <a:solidFill>
                  <a:srgbClr val="FF0000"/>
                </a:solidFill>
              </a:rPr>
              <a:t> </a:t>
            </a:r>
            <a:r>
              <a:rPr lang="ru-RU" sz="2600" b="1" dirty="0">
                <a:solidFill>
                  <a:srgbClr val="FF0000"/>
                </a:solidFill>
              </a:rPr>
              <a:t>области персональных данных. </a:t>
            </a:r>
            <a:endParaRPr lang="ru-RU" sz="2600" b="1" dirty="0" smtClean="0">
              <a:solidFill>
                <a:srgbClr val="FF0000"/>
              </a:solidFill>
            </a:endParaRPr>
          </a:p>
          <a:p>
            <a:pPr marL="0" indent="0">
              <a:buNone/>
            </a:pPr>
            <a:endParaRPr lang="ru-RU" sz="2600" b="1" dirty="0" smtClean="0">
              <a:solidFill>
                <a:srgbClr val="FF0000"/>
              </a:solidFill>
            </a:endParaRPr>
          </a:p>
          <a:p>
            <a:pPr marL="0" indent="0">
              <a:buNone/>
            </a:pPr>
            <a:r>
              <a:rPr lang="ru-RU" sz="2600" dirty="0" smtClean="0"/>
              <a:t>Статья </a:t>
            </a:r>
            <a:r>
              <a:rPr lang="ru-RU" sz="2600" dirty="0"/>
              <a:t>13.12. </a:t>
            </a:r>
            <a:r>
              <a:rPr lang="ru-RU" sz="2600" dirty="0" smtClean="0"/>
              <a:t>Содержит нарушение использования </a:t>
            </a:r>
            <a:r>
              <a:rPr lang="ru-RU" sz="2600" b="1" dirty="0"/>
              <a:t>несертифицированных информационных </a:t>
            </a:r>
            <a:r>
              <a:rPr lang="ru-RU" sz="2600" b="1" dirty="0" smtClean="0"/>
              <a:t>систем</a:t>
            </a:r>
          </a:p>
          <a:p>
            <a:pPr marL="0" indent="0">
              <a:buNone/>
            </a:pPr>
            <a:endParaRPr lang="ru-RU" sz="2600" b="1" dirty="0"/>
          </a:p>
          <a:p>
            <a:pPr marL="0" indent="0">
              <a:buNone/>
            </a:pPr>
            <a:r>
              <a:rPr lang="ru-RU" sz="2600" dirty="0"/>
              <a:t>Статья 13.14. </a:t>
            </a:r>
            <a:r>
              <a:rPr lang="ru-RU" sz="2600" dirty="0" smtClean="0"/>
              <a:t> </a:t>
            </a:r>
            <a:r>
              <a:rPr lang="ru-RU" sz="2600" dirty="0"/>
              <a:t>Содержит </a:t>
            </a:r>
            <a:r>
              <a:rPr lang="ru-RU" sz="2600" b="1" dirty="0">
                <a:solidFill>
                  <a:srgbClr val="006600"/>
                </a:solidFill>
              </a:rPr>
              <a:t>разглашение информации </a:t>
            </a:r>
            <a:r>
              <a:rPr lang="ru-RU" sz="2600" dirty="0"/>
              <a:t>с ограниченным доступом. </a:t>
            </a:r>
            <a:r>
              <a:rPr lang="ru-RU" sz="2600" dirty="0" smtClean="0"/>
              <a:t>.</a:t>
            </a:r>
          </a:p>
          <a:p>
            <a:pPr marL="0" indent="0">
              <a:buNone/>
            </a:pPr>
            <a:endParaRPr lang="ru-RU" sz="2600" dirty="0"/>
          </a:p>
          <a:p>
            <a:pPr marL="0" indent="0">
              <a:buNone/>
            </a:pPr>
            <a:r>
              <a:rPr lang="ru-RU" sz="2600" dirty="0"/>
              <a:t>Статья 13.25. Содержит нарушение </a:t>
            </a:r>
            <a:r>
              <a:rPr lang="ru-RU" sz="2600" b="1" dirty="0"/>
              <a:t>правил хранения </a:t>
            </a:r>
            <a:r>
              <a:rPr lang="ru-RU" sz="2600" dirty="0"/>
              <a:t>документов. </a:t>
            </a:r>
            <a:endParaRPr lang="ru-RU" sz="2600" dirty="0" smtClean="0"/>
          </a:p>
          <a:p>
            <a:pPr marL="0" indent="0">
              <a:buNone/>
            </a:pPr>
            <a:endParaRPr lang="ru-RU" dirty="0"/>
          </a:p>
        </p:txBody>
      </p:sp>
    </p:spTree>
    <p:extLst>
      <p:ext uri="{BB962C8B-B14F-4D97-AF65-F5344CB8AC3E}">
        <p14:creationId xmlns:p14="http://schemas.microsoft.com/office/powerpoint/2010/main" val="23018592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7881"/>
            <a:ext cx="9144000" cy="1059160"/>
          </a:xfrm>
          <a:solidFill>
            <a:srgbClr val="00B050"/>
          </a:solidFill>
          <a:effectLst/>
        </p:spPr>
        <p:txBody>
          <a:bodyPr>
            <a:normAutofit fontScale="90000"/>
          </a:bodyPr>
          <a:lstStyle/>
          <a:p>
            <a:pPr marL="0" indent="0" algn="ctr">
              <a:buNone/>
            </a:pPr>
            <a:r>
              <a:rPr lang="ru-RU" sz="3200" cap="none" dirty="0" smtClean="0">
                <a:solidFill>
                  <a:schemeClr val="bg1"/>
                </a:solidFill>
                <a:latin typeface="Arial" panose="020B0604020202020204" pitchFamily="34" charset="0"/>
                <a:cs typeface="Arial" panose="020B0604020202020204" pitchFamily="34" charset="0"/>
              </a:rPr>
              <a:t>	</a:t>
            </a:r>
            <a:r>
              <a:rPr lang="ru-RU" sz="3200" b="1" cap="none" dirty="0" smtClean="0">
                <a:solidFill>
                  <a:schemeClr val="bg1"/>
                </a:solidFill>
                <a:latin typeface="Arial" panose="020B0604020202020204" pitchFamily="34" charset="0"/>
                <a:cs typeface="Arial" panose="020B0604020202020204" pitchFamily="34" charset="0"/>
              </a:rPr>
              <a:t>Уголовная ответственность </a:t>
            </a:r>
            <a:r>
              <a:rPr lang="ru-RU" sz="3200" cap="none" dirty="0" smtClean="0">
                <a:solidFill>
                  <a:schemeClr val="bg1"/>
                </a:solidFill>
                <a:latin typeface="Arial" panose="020B0604020202020204" pitchFamily="34" charset="0"/>
                <a:cs typeface="Arial" panose="020B0604020202020204" pitchFamily="34" charset="0"/>
              </a:rPr>
              <a:t>за нарушение требований 	законодательства</a:t>
            </a:r>
            <a:endParaRPr lang="ru-RU" sz="3200" cap="none" dirty="0">
              <a:solidFill>
                <a:schemeClr val="bg1"/>
              </a:solidFill>
              <a:latin typeface="Arial" panose="020B0604020202020204" pitchFamily="34" charset="0"/>
              <a:cs typeface="Arial" panose="020B0604020202020204" pitchFamily="34" charset="0"/>
            </a:endParaRPr>
          </a:p>
        </p:txBody>
      </p:sp>
      <p:sp>
        <p:nvSpPr>
          <p:cNvPr id="3" name="Объект 2"/>
          <p:cNvSpPr>
            <a:spLocks noGrp="1"/>
          </p:cNvSpPr>
          <p:nvPr>
            <p:ph idx="4294967295"/>
          </p:nvPr>
        </p:nvSpPr>
        <p:spPr>
          <a:xfrm>
            <a:off x="395536" y="1021279"/>
            <a:ext cx="8466425" cy="5664529"/>
          </a:xfrm>
          <a:prstGeom prst="rect">
            <a:avLst/>
          </a:prstGeom>
        </p:spPr>
        <p:txBody>
          <a:bodyPr>
            <a:normAutofit fontScale="77500" lnSpcReduction="20000"/>
          </a:bodyPr>
          <a:lstStyle/>
          <a:p>
            <a:pPr marL="0" indent="0">
              <a:buNone/>
            </a:pPr>
            <a:endParaRPr lang="ru-RU" dirty="0" smtClean="0"/>
          </a:p>
          <a:p>
            <a:pPr marL="0" indent="0">
              <a:buNone/>
            </a:pPr>
            <a:r>
              <a:rPr lang="ru-RU" dirty="0" smtClean="0"/>
              <a:t>Уголовная </a:t>
            </a:r>
            <a:r>
              <a:rPr lang="ru-RU" dirty="0"/>
              <a:t>ответственность наступает согласно </a:t>
            </a:r>
            <a:r>
              <a:rPr lang="ru-RU" dirty="0" smtClean="0"/>
              <a:t>статьям </a:t>
            </a:r>
            <a:r>
              <a:rPr lang="ru-RU" i="1" dirty="0" smtClean="0"/>
              <a:t>«Уголовного </a:t>
            </a:r>
            <a:r>
              <a:rPr lang="ru-RU" i="1" dirty="0"/>
              <a:t>Кодекса </a:t>
            </a:r>
            <a:r>
              <a:rPr lang="ru-RU" i="1" dirty="0" smtClean="0"/>
              <a:t>РФ»:</a:t>
            </a:r>
            <a:endParaRPr lang="ru-RU" i="1" dirty="0"/>
          </a:p>
          <a:p>
            <a:pPr marL="0" indent="0">
              <a:buNone/>
            </a:pPr>
            <a:r>
              <a:rPr lang="ru-RU" dirty="0"/>
              <a:t>Статья 137. </a:t>
            </a:r>
            <a:r>
              <a:rPr lang="ru-RU" b="1" dirty="0"/>
              <a:t>Нарушение неприкосновенности частной </a:t>
            </a:r>
            <a:r>
              <a:rPr lang="ru-RU" b="1" dirty="0" smtClean="0"/>
              <a:t>жизни:</a:t>
            </a:r>
            <a:r>
              <a:rPr lang="ru-RU" b="1" dirty="0"/>
              <a:t>  </a:t>
            </a:r>
            <a:r>
              <a:rPr lang="ru-RU" dirty="0" smtClean="0"/>
              <a:t>Незаконный </a:t>
            </a:r>
            <a:r>
              <a:rPr lang="ru-RU" b="1" dirty="0" smtClean="0">
                <a:solidFill>
                  <a:srgbClr val="006600"/>
                </a:solidFill>
              </a:rPr>
              <a:t>сбор или распространение сведений </a:t>
            </a:r>
            <a:r>
              <a:rPr lang="ru-RU" dirty="0" smtClean="0"/>
              <a:t>о </a:t>
            </a:r>
            <a:r>
              <a:rPr lang="ru-RU" dirty="0"/>
              <a:t>частной жизни лица, составляющих его личную или семейную тайну, без его </a:t>
            </a:r>
            <a:r>
              <a:rPr lang="ru-RU" dirty="0" smtClean="0"/>
              <a:t>согласия.</a:t>
            </a:r>
          </a:p>
          <a:p>
            <a:pPr marL="0" indent="0">
              <a:buNone/>
            </a:pPr>
            <a:endParaRPr lang="ru-RU" dirty="0" smtClean="0"/>
          </a:p>
          <a:p>
            <a:pPr marL="0" indent="0">
              <a:buNone/>
            </a:pPr>
            <a:r>
              <a:rPr lang="ru-RU" dirty="0" smtClean="0"/>
              <a:t>Статья 140. </a:t>
            </a:r>
            <a:r>
              <a:rPr lang="ru-RU" b="1" dirty="0" smtClean="0"/>
              <a:t>Отказ </a:t>
            </a:r>
            <a:r>
              <a:rPr lang="ru-RU" b="1" dirty="0"/>
              <a:t>в предоставлении гражданину </a:t>
            </a:r>
            <a:r>
              <a:rPr lang="ru-RU" b="1" dirty="0" smtClean="0"/>
              <a:t>информации:</a:t>
            </a:r>
            <a:r>
              <a:rPr lang="ru-RU" b="1" dirty="0"/>
              <a:t>  </a:t>
            </a:r>
            <a:r>
              <a:rPr lang="ru-RU" dirty="0" smtClean="0"/>
              <a:t>Неправомерный </a:t>
            </a:r>
            <a:r>
              <a:rPr lang="ru-RU" dirty="0"/>
              <a:t>отказ </a:t>
            </a:r>
            <a:r>
              <a:rPr lang="ru-RU" dirty="0" smtClean="0"/>
              <a:t>должностного </a:t>
            </a:r>
            <a:r>
              <a:rPr lang="ru-RU" dirty="0"/>
              <a:t>лица в предоставлении собранных документов и материалов, затрагивающих права и свободы </a:t>
            </a:r>
            <a:r>
              <a:rPr lang="ru-RU" dirty="0" smtClean="0"/>
              <a:t>гражданина.</a:t>
            </a:r>
          </a:p>
          <a:p>
            <a:pPr marL="0" indent="0">
              <a:buNone/>
            </a:pPr>
            <a:endParaRPr lang="ru-RU" dirty="0"/>
          </a:p>
          <a:p>
            <a:pPr marL="0" indent="0">
              <a:buNone/>
            </a:pPr>
            <a:r>
              <a:rPr lang="ru-RU" dirty="0" smtClean="0"/>
              <a:t>Статья </a:t>
            </a:r>
            <a:r>
              <a:rPr lang="ru-RU" dirty="0"/>
              <a:t>272. </a:t>
            </a:r>
            <a:r>
              <a:rPr lang="ru-RU" b="1" dirty="0"/>
              <a:t>Неправомерный доступ к компьютерной </a:t>
            </a:r>
            <a:r>
              <a:rPr lang="ru-RU" b="1" dirty="0" smtClean="0"/>
              <a:t>информации:  </a:t>
            </a:r>
            <a:r>
              <a:rPr lang="ru-RU" dirty="0" smtClean="0"/>
              <a:t>Неправомерный</a:t>
            </a:r>
            <a:r>
              <a:rPr lang="ru-RU" b="1" dirty="0" smtClean="0">
                <a:solidFill>
                  <a:srgbClr val="006600"/>
                </a:solidFill>
              </a:rPr>
              <a:t> </a:t>
            </a:r>
            <a:r>
              <a:rPr lang="ru-RU" dirty="0" smtClean="0"/>
              <a:t>доступ </a:t>
            </a:r>
            <a:r>
              <a:rPr lang="ru-RU" dirty="0"/>
              <a:t>к </a:t>
            </a:r>
            <a:r>
              <a:rPr lang="ru-RU" b="1" dirty="0" smtClean="0">
                <a:solidFill>
                  <a:srgbClr val="006600"/>
                </a:solidFill>
              </a:rPr>
              <a:t>охраняемой законом компьютерной </a:t>
            </a:r>
            <a:r>
              <a:rPr lang="ru-RU" b="1" dirty="0">
                <a:solidFill>
                  <a:srgbClr val="006600"/>
                </a:solidFill>
              </a:rPr>
              <a:t>информации</a:t>
            </a:r>
            <a:r>
              <a:rPr lang="ru-RU" dirty="0"/>
              <a:t>, если это деяние повлекло уничтожение, блокирование, модификацию либо копирование компьютерной </a:t>
            </a:r>
            <a:r>
              <a:rPr lang="ru-RU" dirty="0" smtClean="0"/>
              <a:t>информации</a:t>
            </a:r>
          </a:p>
          <a:p>
            <a:pPr marL="0" indent="0">
              <a:buNone/>
            </a:pPr>
            <a:endParaRPr lang="ru-RU" dirty="0" smtClean="0"/>
          </a:p>
          <a:p>
            <a:pPr marL="0" indent="0">
              <a:buNone/>
            </a:pPr>
            <a:r>
              <a:rPr lang="ru-RU" dirty="0" smtClean="0"/>
              <a:t>Статья </a:t>
            </a:r>
            <a:r>
              <a:rPr lang="ru-RU" dirty="0"/>
              <a:t>274. </a:t>
            </a:r>
            <a:r>
              <a:rPr lang="ru-RU" b="1" dirty="0"/>
              <a:t>Нарушение правил эксплуатации ЭВМ</a:t>
            </a:r>
            <a:r>
              <a:rPr lang="ru-RU" dirty="0"/>
              <a:t>, системы ЭВМ или их </a:t>
            </a:r>
            <a:r>
              <a:rPr lang="ru-RU" dirty="0" smtClean="0"/>
              <a:t>сети</a:t>
            </a:r>
            <a:r>
              <a:rPr lang="ru-RU" b="1" dirty="0" smtClean="0"/>
              <a:t>:</a:t>
            </a:r>
            <a:r>
              <a:rPr lang="ru-RU" b="1" dirty="0"/>
              <a:t>  </a:t>
            </a:r>
            <a:r>
              <a:rPr lang="ru-RU" dirty="0" smtClean="0"/>
              <a:t>Нарушение </a:t>
            </a:r>
            <a:r>
              <a:rPr lang="ru-RU" dirty="0"/>
              <a:t>правил эксплуатации </a:t>
            </a:r>
            <a:r>
              <a:rPr lang="ru-RU" dirty="0" smtClean="0"/>
              <a:t>ЭВМ, </a:t>
            </a:r>
            <a:r>
              <a:rPr lang="ru-RU" b="1" dirty="0" smtClean="0">
                <a:solidFill>
                  <a:srgbClr val="006600"/>
                </a:solidFill>
              </a:rPr>
              <a:t>повлекшее </a:t>
            </a:r>
            <a:r>
              <a:rPr lang="ru-RU" b="1" dirty="0">
                <a:solidFill>
                  <a:srgbClr val="006600"/>
                </a:solidFill>
              </a:rPr>
              <a:t>уничтожение, блокирование или модификацию</a:t>
            </a:r>
            <a:r>
              <a:rPr lang="ru-RU" dirty="0"/>
              <a:t> охраняемой законом информации </a:t>
            </a:r>
            <a:r>
              <a:rPr lang="ru-RU" dirty="0" smtClean="0"/>
              <a:t>ЭВМ</a:t>
            </a:r>
            <a:r>
              <a:rPr lang="ru-RU" dirty="0"/>
              <a:t>.</a:t>
            </a:r>
          </a:p>
        </p:txBody>
      </p:sp>
    </p:spTree>
    <p:extLst>
      <p:ext uri="{BB962C8B-B14F-4D97-AF65-F5344CB8AC3E}">
        <p14:creationId xmlns:p14="http://schemas.microsoft.com/office/powerpoint/2010/main" val="16003013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7882"/>
            <a:ext cx="9144000" cy="1450657"/>
          </a:xfrm>
          <a:solidFill>
            <a:srgbClr val="00B050"/>
          </a:solidFill>
          <a:effectLst/>
        </p:spPr>
        <p:txBody>
          <a:bodyPr>
            <a:normAutofit fontScale="90000"/>
          </a:bodyPr>
          <a:lstStyle/>
          <a:p>
            <a:pPr marL="0" indent="0" algn="ctr">
              <a:buNone/>
            </a:pPr>
            <a:r>
              <a:rPr lang="ru-RU" sz="3200" cap="none" dirty="0" smtClean="0">
                <a:solidFill>
                  <a:schemeClr val="bg1"/>
                </a:solidFill>
                <a:latin typeface="Arial" panose="020B0604020202020204" pitchFamily="34" charset="0"/>
                <a:cs typeface="Arial" panose="020B0604020202020204" pitchFamily="34" charset="0"/>
              </a:rPr>
              <a:t>	</a:t>
            </a:r>
            <a:r>
              <a:rPr lang="ru-RU" sz="3200" b="1" cap="none" dirty="0" smtClean="0">
                <a:solidFill>
                  <a:schemeClr val="bg1"/>
                </a:solidFill>
                <a:latin typeface="Arial" panose="020B0604020202020204" pitchFamily="34" charset="0"/>
                <a:cs typeface="Arial" panose="020B0604020202020204" pitchFamily="34" charset="0"/>
              </a:rPr>
              <a:t>Дисциплинарная и материальная ответственность </a:t>
            </a:r>
            <a:r>
              <a:rPr lang="ru-RU" sz="3200" cap="none" dirty="0" smtClean="0">
                <a:solidFill>
                  <a:schemeClr val="bg1"/>
                </a:solidFill>
                <a:latin typeface="Arial" panose="020B0604020202020204" pitchFamily="34" charset="0"/>
                <a:cs typeface="Arial" panose="020B0604020202020204" pitchFamily="34" charset="0"/>
              </a:rPr>
              <a:t>за нарушение требований 	законодательства</a:t>
            </a:r>
            <a:endParaRPr lang="ru-RU" sz="3200" cap="none" dirty="0">
              <a:solidFill>
                <a:schemeClr val="bg1"/>
              </a:solidFill>
              <a:latin typeface="Arial" panose="020B0604020202020204" pitchFamily="34" charset="0"/>
              <a:cs typeface="Arial" panose="020B0604020202020204" pitchFamily="34" charset="0"/>
            </a:endParaRPr>
          </a:p>
        </p:txBody>
      </p:sp>
      <p:sp>
        <p:nvSpPr>
          <p:cNvPr id="3" name="Объект 2"/>
          <p:cNvSpPr>
            <a:spLocks noGrp="1"/>
          </p:cNvSpPr>
          <p:nvPr>
            <p:ph idx="4294967295"/>
          </p:nvPr>
        </p:nvSpPr>
        <p:spPr>
          <a:xfrm>
            <a:off x="802386" y="1021279"/>
            <a:ext cx="8059575" cy="5664529"/>
          </a:xfrm>
          <a:prstGeom prst="rect">
            <a:avLst/>
          </a:prstGeom>
        </p:spPr>
        <p:txBody>
          <a:bodyPr>
            <a:normAutofit/>
          </a:bodyPr>
          <a:lstStyle/>
          <a:p>
            <a:pPr marL="0" indent="0">
              <a:buNone/>
            </a:pPr>
            <a:endParaRPr lang="ru-RU" dirty="0" smtClean="0"/>
          </a:p>
          <a:p>
            <a:pPr marL="0" indent="0">
              <a:buNone/>
            </a:pPr>
            <a:r>
              <a:rPr lang="ru-RU" dirty="0" smtClean="0"/>
              <a:t>Дисциплинарная и материальная ответственность наступает </a:t>
            </a:r>
            <a:r>
              <a:rPr lang="ru-RU" dirty="0"/>
              <a:t>согласно </a:t>
            </a:r>
            <a:r>
              <a:rPr lang="ru-RU" dirty="0" smtClean="0"/>
              <a:t>статьям </a:t>
            </a:r>
            <a:r>
              <a:rPr lang="ru-RU" i="1" dirty="0" smtClean="0"/>
              <a:t>«Трудового </a:t>
            </a:r>
            <a:r>
              <a:rPr lang="ru-RU" i="1" dirty="0"/>
              <a:t>Кодекса </a:t>
            </a:r>
            <a:r>
              <a:rPr lang="ru-RU" i="1" dirty="0" smtClean="0"/>
              <a:t>РФ»: ст.57; п.6 ст.81; ст.90; ст. 192-195</a:t>
            </a:r>
          </a:p>
          <a:p>
            <a:pPr marL="0" indent="0">
              <a:buNone/>
            </a:pPr>
            <a:endParaRPr lang="ru-RU" i="1" dirty="0"/>
          </a:p>
          <a:p>
            <a:pPr marL="0" indent="0">
              <a:buNone/>
            </a:pPr>
            <a:endParaRPr lang="ru-RU" i="1" dirty="0" smtClean="0"/>
          </a:p>
          <a:p>
            <a:pPr marL="0" indent="0">
              <a:buNone/>
            </a:pPr>
            <a:r>
              <a:rPr lang="ru-RU" i="1" dirty="0" smtClean="0"/>
              <a:t>Гражданская ответственность </a:t>
            </a:r>
            <a:r>
              <a:rPr lang="ru-RU" dirty="0"/>
              <a:t>наступает согласно статьям </a:t>
            </a:r>
            <a:r>
              <a:rPr lang="ru-RU" i="1" dirty="0" smtClean="0"/>
              <a:t>«Гражданского </a:t>
            </a:r>
            <a:r>
              <a:rPr lang="ru-RU" i="1" dirty="0"/>
              <a:t>Кодекса РФ»: </a:t>
            </a:r>
            <a:r>
              <a:rPr lang="ru-RU" i="1" dirty="0" smtClean="0"/>
              <a:t>ст.12, 15, 16, 24, 26-28, 30, 39, 40, 48, 56, 60, 64, 66-70, 75, 78, 79, 150-152, 687, 706,804, 946, 1063, статьи главы 59 ГКРФ.</a:t>
            </a:r>
            <a:endParaRPr lang="ru-RU" i="1" dirty="0"/>
          </a:p>
        </p:txBody>
      </p:sp>
    </p:spTree>
    <p:extLst>
      <p:ext uri="{BB962C8B-B14F-4D97-AF65-F5344CB8AC3E}">
        <p14:creationId xmlns:p14="http://schemas.microsoft.com/office/powerpoint/2010/main" val="35559692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251520" y="620689"/>
            <a:ext cx="8640960" cy="3168352"/>
          </a:xfrm>
          <a:solidFill>
            <a:schemeClr val="accent3">
              <a:lumMod val="40000"/>
              <a:lumOff val="60000"/>
            </a:schemeClr>
          </a:solidFill>
        </p:spPr>
        <p:txBody>
          <a:bodyPr/>
          <a:lstStyle/>
          <a:p>
            <a:pPr algn="ctr"/>
            <a:r>
              <a:rPr lang="ru-RU" sz="2400" b="1" dirty="0" smtClean="0"/>
              <a:t>Гражданская, </a:t>
            </a:r>
          </a:p>
          <a:p>
            <a:pPr algn="ctr"/>
            <a:r>
              <a:rPr lang="ru-RU" sz="2400" b="1" dirty="0" smtClean="0"/>
              <a:t>административная </a:t>
            </a:r>
            <a:r>
              <a:rPr lang="ru-RU" sz="2400" b="1" dirty="0"/>
              <a:t>и </a:t>
            </a:r>
            <a:r>
              <a:rPr lang="ru-RU" sz="2400" b="1" dirty="0" smtClean="0"/>
              <a:t>уголовная</a:t>
            </a:r>
            <a:endParaRPr lang="ru-RU" sz="2400" b="1" dirty="0" smtClean="0"/>
          </a:p>
          <a:p>
            <a:pPr algn="ctr"/>
            <a:r>
              <a:rPr lang="ru-RU" sz="2400" b="1" dirty="0" smtClean="0"/>
              <a:t>ответственность </a:t>
            </a:r>
          </a:p>
          <a:p>
            <a:pPr algn="ctr"/>
            <a:r>
              <a:rPr lang="ru-RU" sz="2400" b="1" dirty="0" smtClean="0"/>
              <a:t>в </a:t>
            </a:r>
            <a:r>
              <a:rPr lang="ru-RU" sz="2400" b="1" dirty="0"/>
              <a:t>сфере информационной безопасности</a:t>
            </a:r>
          </a:p>
        </p:txBody>
      </p:sp>
      <p:sp>
        <p:nvSpPr>
          <p:cNvPr id="3" name="Заголовок 2"/>
          <p:cNvSpPr>
            <a:spLocks noGrp="1"/>
          </p:cNvSpPr>
          <p:nvPr>
            <p:ph type="ctrTitle"/>
          </p:nvPr>
        </p:nvSpPr>
        <p:spPr>
          <a:xfrm>
            <a:off x="899592" y="188641"/>
            <a:ext cx="7175351" cy="144016"/>
          </a:xfrm>
        </p:spPr>
        <p:txBody>
          <a:bodyPr/>
          <a:lstStyle/>
          <a:p>
            <a:pPr marL="182880" indent="0">
              <a:buNone/>
            </a:pPr>
            <a:endParaRPr lang="ru-RU" sz="100" dirty="0"/>
          </a:p>
        </p:txBody>
      </p:sp>
    </p:spTree>
    <p:extLst>
      <p:ext uri="{BB962C8B-B14F-4D97-AF65-F5344CB8AC3E}">
        <p14:creationId xmlns:p14="http://schemas.microsoft.com/office/powerpoint/2010/main" val="2640371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57200" y="0"/>
            <a:ext cx="8229600" cy="765175"/>
          </a:xfrm>
          <a:solidFill>
            <a:schemeClr val="accent6">
              <a:lumMod val="20000"/>
              <a:lumOff val="80000"/>
            </a:schemeClr>
          </a:solidFill>
        </p:spPr>
        <p:txBody>
          <a:bodyPr>
            <a:normAutofit/>
          </a:bodyPr>
          <a:lstStyle/>
          <a:p>
            <a:pPr marL="0" indent="0" algn="ctr">
              <a:buNone/>
            </a:pPr>
            <a:r>
              <a:rPr lang="ru-RU" altLang="ru-RU" sz="2800" b="1" i="1" dirty="0" smtClean="0"/>
              <a:t>Конституция </a:t>
            </a:r>
            <a:r>
              <a:rPr lang="ru-RU" altLang="ru-RU" sz="2800" b="1" i="1" dirty="0"/>
              <a:t>РФ</a:t>
            </a:r>
            <a:r>
              <a:rPr lang="ru-RU" altLang="ru-RU" sz="4000" dirty="0"/>
              <a:t> </a:t>
            </a:r>
          </a:p>
        </p:txBody>
      </p:sp>
      <p:sp>
        <p:nvSpPr>
          <p:cNvPr id="101379" name="Rectangle 3"/>
          <p:cNvSpPr>
            <a:spLocks noGrp="1" noChangeArrowheads="1"/>
          </p:cNvSpPr>
          <p:nvPr>
            <p:ph type="body" idx="4294967295"/>
          </p:nvPr>
        </p:nvSpPr>
        <p:spPr>
          <a:xfrm>
            <a:off x="0" y="981075"/>
            <a:ext cx="9144000" cy="5876925"/>
          </a:xfrm>
          <a:prstGeom prst="rect">
            <a:avLst/>
          </a:prstGeom>
        </p:spPr>
        <p:txBody>
          <a:bodyPr/>
          <a:lstStyle/>
          <a:p>
            <a:pPr marL="45720" indent="0">
              <a:lnSpc>
                <a:spcPct val="80000"/>
              </a:lnSpc>
              <a:buNone/>
            </a:pPr>
            <a:r>
              <a:rPr lang="ru-RU" altLang="ru-RU" sz="2000" dirty="0"/>
              <a:t>Статья 24</a:t>
            </a:r>
          </a:p>
          <a:p>
            <a:pPr marL="45720" indent="0">
              <a:lnSpc>
                <a:spcPct val="80000"/>
              </a:lnSpc>
              <a:buNone/>
            </a:pPr>
            <a:r>
              <a:rPr lang="ru-RU" altLang="ru-RU" sz="2000" b="1" dirty="0"/>
              <a:t>1. Сбор, хранение, использование и распространение информации о частной жизни лица без его согласия не допускаются.</a:t>
            </a:r>
          </a:p>
          <a:p>
            <a:pPr marL="45720" indent="0">
              <a:lnSpc>
                <a:spcPct val="80000"/>
              </a:lnSpc>
              <a:buNone/>
            </a:pPr>
            <a:r>
              <a:rPr lang="ru-RU" altLang="ru-RU" sz="2000" b="1" dirty="0"/>
              <a:t>2. Органы государственной власти и органы местного самоуправления, их должностные лица обязаны обеспечить каждому возможность ознакомления с документами и материалами, непосредственно затрагивающими его права и свободы, если иное не предусмотрено законом.</a:t>
            </a:r>
          </a:p>
          <a:p>
            <a:pPr marL="45720" indent="0">
              <a:lnSpc>
                <a:spcPct val="80000"/>
              </a:lnSpc>
              <a:buNone/>
            </a:pPr>
            <a:endParaRPr lang="ru-RU" altLang="ru-RU" sz="2000" b="1" dirty="0"/>
          </a:p>
          <a:p>
            <a:pPr marL="45720" indent="0">
              <a:lnSpc>
                <a:spcPct val="80000"/>
              </a:lnSpc>
              <a:buNone/>
            </a:pPr>
            <a:r>
              <a:rPr lang="ru-RU" altLang="ru-RU" sz="2000" dirty="0"/>
              <a:t>Статья 29</a:t>
            </a:r>
          </a:p>
          <a:p>
            <a:pPr marL="45720" indent="0">
              <a:lnSpc>
                <a:spcPct val="80000"/>
              </a:lnSpc>
              <a:buNone/>
            </a:pPr>
            <a:r>
              <a:rPr lang="ru-RU" altLang="ru-RU" sz="2000" dirty="0"/>
              <a:t>4</a:t>
            </a:r>
            <a:r>
              <a:rPr lang="ru-RU" altLang="ru-RU" sz="2000" b="1" dirty="0"/>
              <a:t>. Каждый имеет право свободно искать, получать, передавать, производить и распространять информацию любым законным способом. Перечень сведений, составляющих государственную тайну, определяется федеральным законом.</a:t>
            </a:r>
          </a:p>
          <a:p>
            <a:pPr marL="45720" indent="0">
              <a:lnSpc>
                <a:spcPct val="80000"/>
              </a:lnSpc>
              <a:buNone/>
            </a:pPr>
            <a:r>
              <a:rPr lang="ru-RU" altLang="ru-RU" sz="2000" b="1" dirty="0"/>
              <a:t>5. Гарантируется свобода массовой информации. Цензура запрещается.</a:t>
            </a:r>
          </a:p>
        </p:txBody>
      </p:sp>
    </p:spTree>
    <p:extLst>
      <p:ext uri="{BB962C8B-B14F-4D97-AF65-F5344CB8AC3E}">
        <p14:creationId xmlns:p14="http://schemas.microsoft.com/office/powerpoint/2010/main" val="1095687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457200" y="274638"/>
            <a:ext cx="8229600" cy="69850"/>
          </a:xfrm>
        </p:spPr>
        <p:txBody>
          <a:bodyPr>
            <a:noAutofit/>
          </a:bodyPr>
          <a:lstStyle/>
          <a:p>
            <a:endParaRPr lang="ru-RU" altLang="ru-RU" sz="800" dirty="0"/>
          </a:p>
        </p:txBody>
      </p:sp>
      <p:sp>
        <p:nvSpPr>
          <p:cNvPr id="106499" name="Rectangle 3"/>
          <p:cNvSpPr>
            <a:spLocks noGrp="1" noChangeArrowheads="1"/>
          </p:cNvSpPr>
          <p:nvPr>
            <p:ph type="body" idx="4294967295"/>
          </p:nvPr>
        </p:nvSpPr>
        <p:spPr>
          <a:xfrm>
            <a:off x="457200" y="1556791"/>
            <a:ext cx="8229600" cy="4569371"/>
          </a:xfrm>
          <a:prstGeom prst="rect">
            <a:avLst/>
          </a:prstGeom>
          <a:solidFill>
            <a:schemeClr val="bg1">
              <a:lumMod val="95000"/>
            </a:schemeClr>
          </a:solidFill>
        </p:spPr>
        <p:txBody>
          <a:bodyPr/>
          <a:lstStyle/>
          <a:p>
            <a:pPr>
              <a:buFontTx/>
              <a:buNone/>
            </a:pPr>
            <a:r>
              <a:rPr lang="ru-RU" altLang="ru-RU" dirty="0"/>
              <a:t>В </a:t>
            </a:r>
            <a:r>
              <a:rPr lang="ru-RU" altLang="ru-RU" i="1" dirty="0"/>
              <a:t>Гражданском кодексе РФ (ГК)</a:t>
            </a:r>
            <a:r>
              <a:rPr lang="ru-RU" altLang="ru-RU" dirty="0"/>
              <a:t> есть статьи о:</a:t>
            </a:r>
          </a:p>
          <a:p>
            <a:pPr>
              <a:buFontTx/>
              <a:buNone/>
            </a:pPr>
            <a:endParaRPr lang="ru-RU" altLang="ru-RU" dirty="0"/>
          </a:p>
          <a:p>
            <a:pPr>
              <a:buFontTx/>
              <a:buNone/>
            </a:pPr>
            <a:r>
              <a:rPr lang="ru-RU" altLang="ru-RU" dirty="0"/>
              <a:t> - «Служебной и коммерческой тайне», </a:t>
            </a:r>
          </a:p>
          <a:p>
            <a:pPr>
              <a:buFontTx/>
              <a:buNone/>
            </a:pPr>
            <a:r>
              <a:rPr lang="ru-RU" altLang="ru-RU" dirty="0"/>
              <a:t> - «Интеллектуальной собственности», </a:t>
            </a:r>
          </a:p>
          <a:p>
            <a:pPr>
              <a:buFontTx/>
              <a:buNone/>
            </a:pPr>
            <a:r>
              <a:rPr lang="ru-RU" altLang="ru-RU" dirty="0"/>
              <a:t>- «Банковской тайне», </a:t>
            </a:r>
          </a:p>
          <a:p>
            <a:pPr>
              <a:buFontTx/>
              <a:buNone/>
            </a:pPr>
            <a:r>
              <a:rPr lang="ru-RU" altLang="ru-RU" dirty="0"/>
              <a:t>- «Тайне страхования»</a:t>
            </a:r>
          </a:p>
          <a:p>
            <a:pPr>
              <a:buFontTx/>
              <a:buNone/>
            </a:pPr>
            <a:r>
              <a:rPr lang="ru-RU" altLang="ru-RU" dirty="0"/>
              <a:t>и другие. </a:t>
            </a:r>
          </a:p>
        </p:txBody>
      </p:sp>
    </p:spTree>
    <p:extLst>
      <p:ext uri="{BB962C8B-B14F-4D97-AF65-F5344CB8AC3E}">
        <p14:creationId xmlns:p14="http://schemas.microsoft.com/office/powerpoint/2010/main" val="2940934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755576" y="116632"/>
            <a:ext cx="8229600" cy="633412"/>
          </a:xfrm>
          <a:solidFill>
            <a:schemeClr val="accent6">
              <a:lumMod val="20000"/>
              <a:lumOff val="80000"/>
            </a:schemeClr>
          </a:solidFill>
        </p:spPr>
        <p:txBody>
          <a:bodyPr>
            <a:normAutofit fontScale="90000"/>
          </a:bodyPr>
          <a:lstStyle/>
          <a:p>
            <a:pPr marL="0" indent="0" algn="ctr">
              <a:buNone/>
            </a:pPr>
            <a:r>
              <a:rPr lang="ru-RU" altLang="ru-RU" sz="2800" b="1" i="1" dirty="0"/>
              <a:t>Гражданский кодекс РФ</a:t>
            </a:r>
            <a:r>
              <a:rPr lang="ru-RU" altLang="ru-RU" sz="4000" i="1" dirty="0"/>
              <a:t> </a:t>
            </a:r>
            <a:r>
              <a:rPr lang="ru-RU" altLang="ru-RU" sz="4000" dirty="0"/>
              <a:t> </a:t>
            </a:r>
          </a:p>
        </p:txBody>
      </p:sp>
      <p:sp>
        <p:nvSpPr>
          <p:cNvPr id="102403" name="Rectangle 3"/>
          <p:cNvSpPr>
            <a:spLocks noGrp="1" noChangeArrowheads="1"/>
          </p:cNvSpPr>
          <p:nvPr>
            <p:ph type="body" idx="4294967295"/>
          </p:nvPr>
        </p:nvSpPr>
        <p:spPr>
          <a:xfrm>
            <a:off x="0" y="908050"/>
            <a:ext cx="9144000" cy="5949950"/>
          </a:xfrm>
          <a:prstGeom prst="rect">
            <a:avLst/>
          </a:prstGeom>
        </p:spPr>
        <p:txBody>
          <a:bodyPr/>
          <a:lstStyle/>
          <a:p>
            <a:pPr marL="45720" indent="0" algn="just">
              <a:lnSpc>
                <a:spcPct val="80000"/>
              </a:lnSpc>
              <a:buNone/>
            </a:pPr>
            <a:r>
              <a:rPr lang="ru-RU" altLang="ru-RU" sz="2000" dirty="0"/>
              <a:t>Статья 139. Служебная и коммерческая тайна </a:t>
            </a:r>
          </a:p>
          <a:p>
            <a:pPr marL="45720" indent="0" algn="just">
              <a:lnSpc>
                <a:spcPct val="80000"/>
              </a:lnSpc>
              <a:buNone/>
            </a:pPr>
            <a:r>
              <a:rPr lang="ru-RU" altLang="ru-RU" sz="2000" b="1" dirty="0"/>
              <a:t>1. Информация составляет служебную или коммерческую тайну в случае, когда информация имеет действительную или потенциальную коммерческую ценность в силу неизвестности ее третьим лицам, к ней нет свободного доступа на законном основании и обладатель информации принимает меры к охране ее конфиденциальности. Сведения, которые не могут составлять служебную или коммерческую тайну, определяются законом и иными правовыми актами. </a:t>
            </a:r>
          </a:p>
          <a:p>
            <a:pPr marL="45720" indent="0" algn="just">
              <a:lnSpc>
                <a:spcPct val="80000"/>
              </a:lnSpc>
              <a:buNone/>
            </a:pPr>
            <a:endParaRPr lang="ru-RU" altLang="ru-RU" sz="2000" b="1" dirty="0"/>
          </a:p>
          <a:p>
            <a:pPr marL="45720" indent="0" algn="just">
              <a:lnSpc>
                <a:spcPct val="80000"/>
              </a:lnSpc>
              <a:buNone/>
            </a:pPr>
            <a:r>
              <a:rPr lang="ru-RU" altLang="ru-RU" sz="2000" b="1" dirty="0"/>
              <a:t>2. Информация, составляющая служебную или коммерческую тайну, защищается способами, предусмотренными настоящим Кодексом и другими законами. Лица, незаконными методами получившие информацию, которая составляет служебную или коммерческую тайну, обязаны возместить причиненные убытки. Такая же обязанность возлагается на работников, разгласивших служебную или коммерческую тайну вопреки трудовому договору, в том числе контракту, и на контрагентов, сделавших это вопреки гражданско-правовому договору. </a:t>
            </a:r>
          </a:p>
        </p:txBody>
      </p:sp>
    </p:spTree>
    <p:extLst>
      <p:ext uri="{BB962C8B-B14F-4D97-AF65-F5344CB8AC3E}">
        <p14:creationId xmlns:p14="http://schemas.microsoft.com/office/powerpoint/2010/main" val="2238206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251520" y="188640"/>
            <a:ext cx="8784976" cy="1143000"/>
          </a:xfrm>
          <a:solidFill>
            <a:schemeClr val="accent6">
              <a:lumMod val="20000"/>
              <a:lumOff val="80000"/>
            </a:schemeClr>
          </a:solidFill>
        </p:spPr>
        <p:txBody>
          <a:bodyPr/>
          <a:lstStyle/>
          <a:p>
            <a:pPr marL="0" indent="0" algn="ctr">
              <a:buNone/>
            </a:pPr>
            <a:r>
              <a:rPr lang="ru-RU" altLang="ru-RU" sz="3200" b="1" i="1" dirty="0"/>
              <a:t>Закон РФ «О государственной тайне»</a:t>
            </a:r>
            <a:r>
              <a:rPr lang="ru-RU" altLang="ru-RU" dirty="0"/>
              <a:t> </a:t>
            </a:r>
          </a:p>
        </p:txBody>
      </p:sp>
      <p:sp>
        <p:nvSpPr>
          <p:cNvPr id="103427" name="Rectangle 3"/>
          <p:cNvSpPr>
            <a:spLocks noGrp="1" noChangeArrowheads="1"/>
          </p:cNvSpPr>
          <p:nvPr>
            <p:ph type="body" idx="4294967295"/>
          </p:nvPr>
        </p:nvSpPr>
        <p:spPr>
          <a:xfrm>
            <a:off x="467544" y="1700808"/>
            <a:ext cx="8229600" cy="4525963"/>
          </a:xfrm>
          <a:prstGeom prst="rect">
            <a:avLst/>
          </a:prstGeom>
        </p:spPr>
        <p:txBody>
          <a:bodyPr>
            <a:normAutofit lnSpcReduction="10000"/>
          </a:bodyPr>
          <a:lstStyle/>
          <a:p>
            <a:pPr marL="45720" indent="0" algn="just">
              <a:lnSpc>
                <a:spcPct val="90000"/>
              </a:lnSpc>
              <a:buNone/>
            </a:pPr>
            <a:r>
              <a:rPr lang="ru-RU" altLang="ru-RU" sz="2400" b="1" dirty="0"/>
              <a:t>вводятся :</a:t>
            </a:r>
          </a:p>
          <a:p>
            <a:pPr marL="45720" indent="0" algn="just">
              <a:lnSpc>
                <a:spcPct val="90000"/>
              </a:lnSpc>
              <a:buNone/>
            </a:pPr>
            <a:r>
              <a:rPr lang="ru-RU" altLang="ru-RU" sz="2400" dirty="0"/>
              <a:t> понятие «государственная тайна»,  </a:t>
            </a:r>
          </a:p>
          <a:p>
            <a:pPr marL="45720" indent="0" algn="just">
              <a:lnSpc>
                <a:spcPct val="90000"/>
              </a:lnSpc>
              <a:buNone/>
            </a:pPr>
            <a:r>
              <a:rPr lang="ru-RU" altLang="ru-RU" sz="2400" dirty="0"/>
              <a:t>перечень сведений составляющих государственную тайну</a:t>
            </a:r>
          </a:p>
          <a:p>
            <a:pPr marL="45720" indent="0" algn="just">
              <a:lnSpc>
                <a:spcPct val="90000"/>
              </a:lnSpc>
              <a:buNone/>
            </a:pPr>
            <a:r>
              <a:rPr lang="ru-RU" altLang="ru-RU" sz="2400" dirty="0">
                <a:solidFill>
                  <a:srgbClr val="FF0000"/>
                </a:solidFill>
              </a:rPr>
              <a:t>перечень сведений, которые не могут быть отнесены к государственной тайне. </a:t>
            </a:r>
          </a:p>
          <a:p>
            <a:pPr marL="45720" indent="0" algn="just">
              <a:lnSpc>
                <a:spcPct val="90000"/>
              </a:lnSpc>
              <a:buNone/>
            </a:pPr>
            <a:r>
              <a:rPr lang="ru-RU" altLang="ru-RU" sz="2400" dirty="0"/>
              <a:t>процедура отнесения  сведений к государственной тайне,</a:t>
            </a:r>
          </a:p>
          <a:p>
            <a:pPr marL="45720" indent="0" algn="just">
              <a:lnSpc>
                <a:spcPct val="90000"/>
              </a:lnSpc>
              <a:buNone/>
            </a:pPr>
            <a:r>
              <a:rPr lang="ru-RU" altLang="ru-RU" sz="2400" dirty="0"/>
              <a:t>процедура снятия ограничений, вызванных понятием государственная тайна, </a:t>
            </a:r>
          </a:p>
          <a:p>
            <a:pPr marL="45720" indent="0" algn="just">
              <a:lnSpc>
                <a:spcPct val="90000"/>
              </a:lnSpc>
              <a:buNone/>
            </a:pPr>
            <a:r>
              <a:rPr lang="ru-RU" altLang="ru-RU" sz="2400" dirty="0"/>
              <a:t>мероприятия по защите сведений составляющих государственную тайну и т.п.</a:t>
            </a:r>
          </a:p>
        </p:txBody>
      </p:sp>
    </p:spTree>
    <p:extLst>
      <p:ext uri="{BB962C8B-B14F-4D97-AF65-F5344CB8AC3E}">
        <p14:creationId xmlns:p14="http://schemas.microsoft.com/office/powerpoint/2010/main" val="3742587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468313" y="0"/>
            <a:ext cx="8229600" cy="633413"/>
          </a:xfrm>
          <a:solidFill>
            <a:schemeClr val="accent6">
              <a:lumMod val="20000"/>
              <a:lumOff val="80000"/>
            </a:schemeClr>
          </a:solidFill>
        </p:spPr>
        <p:txBody>
          <a:bodyPr>
            <a:normAutofit fontScale="90000"/>
          </a:bodyPr>
          <a:lstStyle/>
          <a:p>
            <a:pPr marL="0" indent="0" algn="ctr">
              <a:buNone/>
            </a:pPr>
            <a:r>
              <a:rPr lang="ru-RU" altLang="ru-RU" sz="2800" b="1" i="1" dirty="0"/>
              <a:t>Уголовный кодекс</a:t>
            </a:r>
            <a:r>
              <a:rPr lang="ru-RU" altLang="ru-RU" sz="4000" dirty="0"/>
              <a:t> </a:t>
            </a:r>
          </a:p>
        </p:txBody>
      </p:sp>
      <p:sp>
        <p:nvSpPr>
          <p:cNvPr id="104451" name="Rectangle 3"/>
          <p:cNvSpPr>
            <a:spLocks noGrp="1" noChangeArrowheads="1"/>
          </p:cNvSpPr>
          <p:nvPr>
            <p:ph type="body" idx="4294967295"/>
          </p:nvPr>
        </p:nvSpPr>
        <p:spPr>
          <a:xfrm>
            <a:off x="0" y="908050"/>
            <a:ext cx="9144000" cy="5949950"/>
          </a:xfrm>
          <a:prstGeom prst="rect">
            <a:avLst/>
          </a:prstGeom>
        </p:spPr>
        <p:txBody>
          <a:bodyPr/>
          <a:lstStyle/>
          <a:p>
            <a:pPr marL="45720" indent="0" algn="just">
              <a:lnSpc>
                <a:spcPct val="80000"/>
              </a:lnSpc>
              <a:buNone/>
            </a:pPr>
            <a:r>
              <a:rPr lang="ru-RU" altLang="ru-RU" sz="1800" b="1" dirty="0"/>
              <a:t>Статья 138</a:t>
            </a:r>
            <a:r>
              <a:rPr lang="ru-RU" altLang="ru-RU" sz="1800" dirty="0"/>
              <a:t>. Нарушение тайны переписки, телефонных переговоров, почтовых, телеграфных или иных сообщений</a:t>
            </a:r>
          </a:p>
          <a:p>
            <a:pPr marL="45720" indent="0" algn="just">
              <a:lnSpc>
                <a:spcPct val="80000"/>
              </a:lnSpc>
              <a:buNone/>
            </a:pPr>
            <a:r>
              <a:rPr lang="ru-RU" altLang="ru-RU" sz="1800" dirty="0"/>
              <a:t>1. Нарушение тайны переписки, телефонных переговоров, почтовых, телеграфных или иных сообщений граждан наказывается штрафом в размере от пятидесяти до ста минимальных размеров оплаты труда или в размере заработной платы,  или иного дохода осужденного за период до одного месяца, либо обязательными работами на срок от ста двадцати до ста восьмидесяти часов, либо исправительными работами на срок до одного года.</a:t>
            </a:r>
          </a:p>
          <a:p>
            <a:pPr marL="45720" indent="0" algn="just">
              <a:lnSpc>
                <a:spcPct val="80000"/>
              </a:lnSpc>
              <a:buNone/>
            </a:pPr>
            <a:r>
              <a:rPr lang="ru-RU" altLang="ru-RU" sz="1800" dirty="0"/>
              <a:t>2. То же деяние, совершенное лицом с использованием своего служебного положения или специальных технических средств, предназначенных для негласного получения информации, наказывается штрафом в размере от ста до трехсот минимальных размеров оплаты труда или в размере заработной платы, или иного дохода осужденного за период от одного до трех месяцев, либо лишениям права занимать определенные должности или заниматься определенной деятельностью на срок от двух до пяти лет, либо арестом на срок от двух до четырех месяцев.</a:t>
            </a:r>
          </a:p>
          <a:p>
            <a:pPr marL="45720" indent="0" algn="just">
              <a:lnSpc>
                <a:spcPct val="80000"/>
              </a:lnSpc>
              <a:buNone/>
            </a:pPr>
            <a:r>
              <a:rPr lang="ru-RU" altLang="ru-RU" sz="1800" dirty="0"/>
              <a:t>3. Незаконные производство, сбыт или приобретение в .целях сбыта специальных технических средств, предназначенных для негласного получения информации, наказываются штрафом в размере, от двухсот до пятисот минимальных размеров оплаты труда или в размере заработной платы, или иного дохода осужденного за период от двух до пяти месяцев, либо ограничением свободы на срок до трех лет, либо лишением свободы на срок до трех лет с лишением права занимать определенные должности или заниматься определенной деятельностью на срок до трех лет.</a:t>
            </a:r>
          </a:p>
        </p:txBody>
      </p:sp>
    </p:spTree>
    <p:extLst>
      <p:ext uri="{BB962C8B-B14F-4D97-AF65-F5344CB8AC3E}">
        <p14:creationId xmlns:p14="http://schemas.microsoft.com/office/powerpoint/2010/main" val="2318096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457200" y="274638"/>
            <a:ext cx="8229600" cy="561975"/>
          </a:xfrm>
          <a:solidFill>
            <a:schemeClr val="accent6">
              <a:lumMod val="20000"/>
              <a:lumOff val="80000"/>
            </a:schemeClr>
          </a:solidFill>
        </p:spPr>
        <p:txBody>
          <a:bodyPr/>
          <a:lstStyle/>
          <a:p>
            <a:pPr marL="0" indent="0" algn="ctr">
              <a:buNone/>
            </a:pPr>
            <a:r>
              <a:rPr lang="ru-RU" altLang="ru-RU" sz="2800" b="1" i="1" dirty="0"/>
              <a:t>Уголовный кодекс</a:t>
            </a:r>
          </a:p>
        </p:txBody>
      </p:sp>
      <p:sp>
        <p:nvSpPr>
          <p:cNvPr id="107523" name="Rectangle 3"/>
          <p:cNvSpPr>
            <a:spLocks noGrp="1" noChangeArrowheads="1"/>
          </p:cNvSpPr>
          <p:nvPr>
            <p:ph type="body" idx="4294967295"/>
          </p:nvPr>
        </p:nvSpPr>
        <p:spPr>
          <a:xfrm>
            <a:off x="0" y="836613"/>
            <a:ext cx="8686800" cy="6021387"/>
          </a:xfrm>
          <a:prstGeom prst="rect">
            <a:avLst/>
          </a:prstGeom>
        </p:spPr>
        <p:txBody>
          <a:bodyPr/>
          <a:lstStyle/>
          <a:p>
            <a:pPr marL="45720" indent="0" algn="just">
              <a:lnSpc>
                <a:spcPct val="90000"/>
              </a:lnSpc>
              <a:buNone/>
            </a:pPr>
            <a:r>
              <a:rPr lang="ru-RU" altLang="ru-RU" sz="2400" b="1" dirty="0" smtClean="0"/>
              <a:t>Статья 140.</a:t>
            </a:r>
            <a:r>
              <a:rPr lang="ru-RU" altLang="ru-RU" sz="2400" dirty="0" smtClean="0"/>
              <a:t> Отказ в предоставлении гражданину информации </a:t>
            </a:r>
          </a:p>
          <a:p>
            <a:pPr marL="45720" indent="0" algn="just">
              <a:lnSpc>
                <a:spcPct val="90000"/>
              </a:lnSpc>
              <a:buNone/>
            </a:pPr>
            <a:r>
              <a:rPr lang="ru-RU" altLang="ru-RU" sz="2400" dirty="0" smtClean="0"/>
              <a:t>Неправомерный </a:t>
            </a:r>
            <a:r>
              <a:rPr lang="ru-RU" altLang="ru-RU" sz="2400" dirty="0"/>
              <a:t>отказ должностного лица в предоставлении собранных в установленном порядке документов и материалов, непосредственно затрагивающих права и свободы гражданина, либо предоставление гражданину неполной или заведомо ложной информации, если эти деяния причинили вред правам и законным интересам граждан, наказываются штрафом в размере от двухсот до пятисот минимальных размеров оплаты труда или в размере заработной платы, или иного дохода осужденного за период от двух до пяти месяцев либо лишением права занимать определенные должности или заниматься определенной деятельностью на срок от двух до пяти лет.</a:t>
            </a:r>
          </a:p>
        </p:txBody>
      </p:sp>
    </p:spTree>
    <p:extLst>
      <p:ext uri="{BB962C8B-B14F-4D97-AF65-F5344CB8AC3E}">
        <p14:creationId xmlns:p14="http://schemas.microsoft.com/office/powerpoint/2010/main" val="2504401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57200" y="274638"/>
            <a:ext cx="8147050" cy="633412"/>
          </a:xfrm>
          <a:solidFill>
            <a:schemeClr val="accent6">
              <a:lumMod val="20000"/>
              <a:lumOff val="80000"/>
            </a:schemeClr>
          </a:solidFill>
        </p:spPr>
        <p:txBody>
          <a:bodyPr/>
          <a:lstStyle/>
          <a:p>
            <a:pPr marL="0" indent="0" algn="ctr">
              <a:buNone/>
            </a:pPr>
            <a:r>
              <a:rPr lang="ru-RU" altLang="ru-RU" sz="3200" b="1" i="1" dirty="0"/>
              <a:t>Уголовный кодекс</a:t>
            </a:r>
          </a:p>
        </p:txBody>
      </p:sp>
      <p:sp>
        <p:nvSpPr>
          <p:cNvPr id="108547" name="Rectangle 3"/>
          <p:cNvSpPr>
            <a:spLocks noGrp="1" noChangeArrowheads="1"/>
          </p:cNvSpPr>
          <p:nvPr>
            <p:ph type="body" idx="4294967295"/>
          </p:nvPr>
        </p:nvSpPr>
        <p:spPr>
          <a:xfrm>
            <a:off x="0" y="1125538"/>
            <a:ext cx="9144000" cy="5472112"/>
          </a:xfrm>
          <a:prstGeom prst="rect">
            <a:avLst/>
          </a:prstGeom>
        </p:spPr>
        <p:txBody>
          <a:bodyPr/>
          <a:lstStyle/>
          <a:p>
            <a:pPr marL="45720" indent="0">
              <a:lnSpc>
                <a:spcPct val="80000"/>
              </a:lnSpc>
              <a:buNone/>
            </a:pPr>
            <a:r>
              <a:rPr lang="ru-RU" altLang="ru-RU" sz="2000" b="1" dirty="0"/>
              <a:t>Статья 180</a:t>
            </a:r>
            <a:r>
              <a:rPr lang="ru-RU" altLang="ru-RU" sz="2000" dirty="0"/>
              <a:t>. Незаконное использование товарного знака </a:t>
            </a:r>
          </a:p>
          <a:p>
            <a:pPr marL="45720" indent="0">
              <a:lnSpc>
                <a:spcPct val="80000"/>
              </a:lnSpc>
              <a:buNone/>
            </a:pPr>
            <a:r>
              <a:rPr lang="ru-RU" altLang="ru-RU" sz="2000" dirty="0"/>
              <a:t>1. Незаконное использование чужого товарного знака, знака обслуживания, наименования места происхождения товара или сходных с ними обозначений для однородных товаров, если это деяние совершено неоднократно или причинило крупный ущерб, наказывается штрафом в размере от двухсот до четырехсот минимальных размеров оплаты труда или в размере заработной платы,  или иного дохода осужденного за период от двух до четырех месяцев, либо обязательными работами на срок от ста восьмидесяти до двухсот сорока часов, либо исправительными работами на срок до двух лет.</a:t>
            </a:r>
          </a:p>
          <a:p>
            <a:pPr marL="45720" indent="0">
              <a:lnSpc>
                <a:spcPct val="80000"/>
              </a:lnSpc>
              <a:buNone/>
            </a:pPr>
            <a:endParaRPr lang="ru-RU" altLang="ru-RU" sz="2000" dirty="0"/>
          </a:p>
          <a:p>
            <a:pPr marL="45720" indent="0">
              <a:lnSpc>
                <a:spcPct val="80000"/>
              </a:lnSpc>
              <a:buNone/>
            </a:pPr>
            <a:r>
              <a:rPr lang="ru-RU" altLang="ru-RU" sz="2000" dirty="0"/>
              <a:t>2. Незаконное использование предупредительной маркировки в отношении не зарегистрированного в Российской Федерации товарного знака или наименования места происхождения товара, если это деяние совершено неоднократно или причинило крупный ущерб, наказывается штрафом в размере от ста до двухсот минимальных размеров оплаты труда или в размере заработной платы или иного дохода осужденного за период от одного до двух месяцев, либо обязательными работами на срок от ста двадцати до ста восьмидесяти часов, либо исправительными работами на срок до одного года.</a:t>
            </a:r>
          </a:p>
        </p:txBody>
      </p:sp>
    </p:spTree>
    <p:extLst>
      <p:ext uri="{BB962C8B-B14F-4D97-AF65-F5344CB8AC3E}">
        <p14:creationId xmlns:p14="http://schemas.microsoft.com/office/powerpoint/2010/main" val="3272851514"/>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3254</TotalTime>
  <Words>2235</Words>
  <Application>Microsoft Office PowerPoint</Application>
  <PresentationFormat>Экран (4:3)</PresentationFormat>
  <Paragraphs>116</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Воздушный поток</vt:lpstr>
      <vt:lpstr>нормативно-правовые акты  в сфере информационной безопасности</vt:lpstr>
      <vt:lpstr>Презентация PowerPoint</vt:lpstr>
      <vt:lpstr>Конституция РФ </vt:lpstr>
      <vt:lpstr>Презентация PowerPoint</vt:lpstr>
      <vt:lpstr>Гражданский кодекс РФ  </vt:lpstr>
      <vt:lpstr>Закон РФ «О государственной тайне» </vt:lpstr>
      <vt:lpstr>Уголовный кодекс </vt:lpstr>
      <vt:lpstr>Уголовный кодекс</vt:lpstr>
      <vt:lpstr>Уголовный кодекс</vt:lpstr>
      <vt:lpstr>Уголовный кодекс</vt:lpstr>
      <vt:lpstr>Уголовный кодекс</vt:lpstr>
      <vt:lpstr>Уголовный кодекс</vt:lpstr>
      <vt:lpstr>Уголовный кодекс</vt:lpstr>
      <vt:lpstr>Уголовный кодекс  (о компьютерных нарушениях)</vt:lpstr>
      <vt:lpstr>Уголовный кодекс  (о компьютерных нарушениях)</vt:lpstr>
      <vt:lpstr>Уголовный кодекс  (о компьютерных нарушениях)</vt:lpstr>
      <vt:lpstr> Административная ответственность за нарушение  требований законодательства</vt:lpstr>
      <vt:lpstr> Уголовная ответственность за нарушение требований  законодательства</vt:lpstr>
      <vt:lpstr> Дисциплинарная и материальная ответственность за нарушение требований  законодательства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Ludmila</dc:creator>
  <cp:lastModifiedBy>Людмила Александрова</cp:lastModifiedBy>
  <cp:revision>54</cp:revision>
  <dcterms:created xsi:type="dcterms:W3CDTF">2015-02-16T19:50:45Z</dcterms:created>
  <dcterms:modified xsi:type="dcterms:W3CDTF">2019-09-01T19:30:35Z</dcterms:modified>
</cp:coreProperties>
</file>