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20" r:id="rId1"/>
  </p:sldMasterIdLst>
  <p:notesMasterIdLst>
    <p:notesMasterId r:id="rId16"/>
  </p:notesMasterIdLst>
  <p:sldIdLst>
    <p:sldId id="256" r:id="rId2"/>
    <p:sldId id="348" r:id="rId3"/>
    <p:sldId id="547" r:id="rId4"/>
    <p:sldId id="550" r:id="rId5"/>
    <p:sldId id="549" r:id="rId6"/>
    <p:sldId id="536" r:id="rId7"/>
    <p:sldId id="337" r:id="rId8"/>
    <p:sldId id="545" r:id="rId9"/>
    <p:sldId id="431" r:id="rId10"/>
    <p:sldId id="432" r:id="rId11"/>
    <p:sldId id="433" r:id="rId12"/>
    <p:sldId id="441" r:id="rId13"/>
    <p:sldId id="553" r:id="rId14"/>
    <p:sldId id="55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йрат Каюмов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CC00"/>
    <a:srgbClr val="FF0000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4660"/>
  </p:normalViewPr>
  <p:slideViewPr>
    <p:cSldViewPr>
      <p:cViewPr varScale="1">
        <p:scale>
          <a:sx n="80" d="100"/>
          <a:sy n="80" d="100"/>
        </p:scale>
        <p:origin x="-144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B9CD1-F9EC-4E94-B201-2B158378EBB0}" type="datetimeFigureOut">
              <a:rPr lang="ru-RU" smtClean="0"/>
              <a:t>01.09.2019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E6B4C-5BCC-4AC9-BA36-90A790E16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717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E6B4C-5BCC-4AC9-BA36-90A790E1605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529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2B868-6DAA-4611-AA90-BD36E5DE01AE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6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8B68-9211-4F29-9F4D-0036725E387C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032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24E41-9C9E-43F7-8F0B-5DF2814B54CE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06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6CBC-DCD2-4DD9-AA17-7FB9AED213E7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62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C285-524D-44CB-84B1-5A893D29A274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72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830B2-5B88-42DB-A002-0766150D2FA4}" type="datetime1">
              <a:rPr lang="ru-RU" smtClean="0"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02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6C63-9B17-475F-AA2E-1653FCDEF0E2}" type="datetime1">
              <a:rPr lang="ru-RU" smtClean="0"/>
              <a:t>01.09.2019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38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B1A2-A6AD-4B9F-971C-65B3EF7C0844}" type="datetime1">
              <a:rPr lang="ru-RU" smtClean="0"/>
              <a:t>01.09.2019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79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16E4-F599-443F-9965-1A642C4D9E77}" type="datetime1">
              <a:rPr lang="ru-RU" smtClean="0"/>
              <a:t>01.09.2019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96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7289-FFF6-486F-A533-1CE303629374}" type="datetime1">
              <a:rPr lang="ru-RU" smtClean="0"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35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1882-B690-4D18-8A57-93062B86FD12}" type="datetime1">
              <a:rPr lang="ru-RU" smtClean="0"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60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3B036-CC22-465E-8DE2-88E99E385A9F}" type="datetime1">
              <a:rPr lang="ru-RU" smtClean="0"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F37FE-9DDE-4CBA-B2D6-EE5447B23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3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B%D0%B8%D1%82%D0%B8%D0%BA%D0%B0_%D0%B1%D0%B5%D0%B7%D0%BE%D0%BF%D0%B0%D1%81%D0%BD%D0%BE%D1%81%D1%82%D0%B8" TargetMode="External"/><Relationship Id="rId3" Type="http://schemas.openxmlformats.org/officeDocument/2006/relationships/hyperlink" Target="https://ru.wikipedia.org/wiki/CIO" TargetMode="External"/><Relationship Id="rId7" Type="http://schemas.openxmlformats.org/officeDocument/2006/relationships/hyperlink" Target="https://ru.wikipedia.org/wiki/ISO_27000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98%D0%BD%D1%84%D0%BE%D1%80%D0%BC%D0%B0%D1%86%D0%B8%D0%BE%D0%BD%D0%BD%D0%B0%D1%8F_%D0%B1%D0%B5%D0%B7%D0%BE%D0%BF%D0%B0%D1%81%D0%BD%D0%BE%D1%81%D1%82%D1%8C" TargetMode="External"/><Relationship Id="rId5" Type="http://schemas.openxmlformats.org/officeDocument/2006/relationships/hyperlink" Target="https://ru.wikipedia.org/wiki/CEO" TargetMode="External"/><Relationship Id="rId4" Type="http://schemas.openxmlformats.org/officeDocument/2006/relationships/hyperlink" Target="https://ru.wikipedia.org/wiki/CSO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4624" y="620688"/>
            <a:ext cx="7543800" cy="2388096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smtClean="0"/>
              <a:t>ОСНОВЫ ИНФОРМАЦИОННОЙ БЕЗОПАСНОСТИ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6597352"/>
            <a:ext cx="6858000" cy="5449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 algn="r"/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70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765194"/>
            <a:ext cx="903649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ru-RU" altLang="ru-RU" sz="2000" dirty="0" smtClean="0"/>
          </a:p>
          <a:p>
            <a:pPr marL="285750" indent="-285750">
              <a:buFontTx/>
              <a:buChar char="-"/>
            </a:pPr>
            <a:r>
              <a:rPr lang="ru-RU" sz="2800" b="1" i="1" dirty="0">
                <a:solidFill>
                  <a:srgbClr val="FF0000"/>
                </a:solidFill>
              </a:rPr>
              <a:t>информационные системы</a:t>
            </a:r>
            <a:r>
              <a:rPr lang="ru-RU" sz="2800" b="1" i="1" dirty="0"/>
              <a:t>,</a:t>
            </a:r>
          </a:p>
          <a:p>
            <a:pPr marL="285750" indent="-285750">
              <a:buFontTx/>
              <a:buChar char="-"/>
            </a:pPr>
            <a:endParaRPr lang="ru-RU" sz="2800" b="1" i="1" dirty="0"/>
          </a:p>
          <a:p>
            <a:pPr marL="285750" indent="-285750">
              <a:buFontTx/>
              <a:buChar char="-"/>
            </a:pPr>
            <a:r>
              <a:rPr lang="ru-RU" sz="2800" i="1" dirty="0"/>
              <a:t> </a:t>
            </a:r>
            <a:r>
              <a:rPr lang="ru-RU" sz="2800" b="1" i="1" dirty="0"/>
              <a:t>информационно-телекоммуникационные сети</a:t>
            </a:r>
            <a:r>
              <a:rPr lang="ru-RU" sz="2800" i="1" dirty="0" smtClean="0"/>
              <a:t>,</a:t>
            </a:r>
          </a:p>
          <a:p>
            <a:pPr marL="285750" indent="-285750">
              <a:buFontTx/>
              <a:buChar char="-"/>
            </a:pPr>
            <a:endParaRPr lang="ru-RU" sz="2800" i="1" dirty="0"/>
          </a:p>
          <a:p>
            <a:pPr marL="285750" indent="-285750">
              <a:buFontTx/>
              <a:buChar char="-"/>
            </a:pPr>
            <a:r>
              <a:rPr lang="ru-RU" sz="2800" i="1" dirty="0"/>
              <a:t> автоматизированные системы </a:t>
            </a:r>
            <a:r>
              <a:rPr lang="ru-RU" sz="2800" i="1" dirty="0" smtClean="0"/>
              <a:t>управления</a:t>
            </a:r>
          </a:p>
          <a:p>
            <a:pPr marL="285750" indent="-285750">
              <a:buFontTx/>
              <a:buChar char="-"/>
            </a:pPr>
            <a:endParaRPr lang="ru-RU" sz="2800" i="1" dirty="0" smtClean="0"/>
          </a:p>
          <a:p>
            <a:pPr marL="285750" indent="-285750">
              <a:buFontTx/>
              <a:buChar char="-"/>
            </a:pPr>
            <a:endParaRPr lang="ru-RU" sz="2000" i="1" dirty="0"/>
          </a:p>
          <a:p>
            <a:pPr marL="285750" indent="-285750">
              <a:buFontTx/>
              <a:buChar char="-"/>
            </a:pPr>
            <a:r>
              <a:rPr lang="ru-RU" altLang="ru-RU" sz="2000" dirty="0" smtClean="0"/>
              <a:t>информационные </a:t>
            </a:r>
            <a:r>
              <a:rPr lang="ru-RU" altLang="ru-RU" sz="2000" dirty="0"/>
              <a:t>ресурсы (БД, различные </a:t>
            </a:r>
            <a:r>
              <a:rPr lang="ru-RU" altLang="ru-RU" sz="2000" dirty="0" smtClean="0"/>
              <a:t>фонды и т.п.)</a:t>
            </a:r>
          </a:p>
          <a:p>
            <a:pPr marL="285750" indent="-285750">
              <a:buFontTx/>
              <a:buChar char="-"/>
            </a:pPr>
            <a:endParaRPr lang="ru-RU" altLang="ru-RU" sz="2000" dirty="0"/>
          </a:p>
          <a:p>
            <a:pPr marL="285750" indent="-285750">
              <a:buFontTx/>
              <a:buChar char="-"/>
            </a:pPr>
            <a:r>
              <a:rPr lang="ru-RU" altLang="ru-RU" sz="2000" dirty="0" smtClean="0"/>
              <a:t>- информационные технологии</a:t>
            </a:r>
            <a:endParaRPr lang="ru-RU" altLang="ru-RU" sz="2000" dirty="0"/>
          </a:p>
          <a:p>
            <a:pPr marL="285750" indent="-285750">
              <a:buFontTx/>
              <a:buChar char="-"/>
            </a:pPr>
            <a:endParaRPr lang="ru-RU" sz="2000" i="1" dirty="0" smtClean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ru-RU" altLang="ru-RU" sz="2000" dirty="0"/>
              <a:t>Технические средства, предназначенные для обработки информации</a:t>
            </a:r>
          </a:p>
          <a:p>
            <a:pPr marL="342900" indent="-342900">
              <a:lnSpc>
                <a:spcPct val="90000"/>
              </a:lnSpc>
              <a:buFontTx/>
              <a:buChar char="-"/>
            </a:pPr>
            <a:endParaRPr lang="ru-RU" altLang="ru-RU" sz="2000" dirty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ru-RU" altLang="ru-RU" sz="2000" dirty="0"/>
              <a:t>Средства защиты информации</a:t>
            </a:r>
          </a:p>
          <a:p>
            <a:pPr>
              <a:lnSpc>
                <a:spcPct val="90000"/>
              </a:lnSpc>
            </a:pPr>
            <a:endParaRPr lang="ru-RU" altLang="ru-RU" sz="2000" dirty="0"/>
          </a:p>
          <a:p>
            <a:pPr>
              <a:lnSpc>
                <a:spcPct val="90000"/>
              </a:lnSpc>
            </a:pPr>
            <a:r>
              <a:rPr lang="ru-RU" altLang="ru-RU" sz="20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/>
              <a:t>объекты информатизации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05152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6632"/>
            <a:ext cx="8928992" cy="115212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altLang="ru-RU" sz="2800" b="1" i="1" dirty="0"/>
              <a:t>Модель защищенной информационной системы (ЗИС</a:t>
            </a:r>
            <a:r>
              <a:rPr lang="ru-RU" altLang="ru-RU" sz="2800" b="1" i="1" dirty="0" smtClean="0"/>
              <a:t>)</a:t>
            </a:r>
            <a:br>
              <a:rPr lang="ru-RU" altLang="ru-RU" sz="2800" b="1" i="1" dirty="0" smtClean="0"/>
            </a:br>
            <a:r>
              <a:rPr lang="ru-RU" altLang="ru-RU" sz="2000" b="1" i="1" dirty="0" smtClean="0"/>
              <a:t>(вопрос : когда возникает проблема защиты информации?)</a:t>
            </a:r>
            <a:endParaRPr lang="ru-RU" altLang="ru-RU" sz="2000" b="1" i="1" dirty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992" y="1556793"/>
            <a:ext cx="9020504" cy="5184576"/>
          </a:xfrm>
        </p:spPr>
        <p:txBody>
          <a:bodyPr>
            <a:normAutofit fontScale="85000" lnSpcReduction="10000"/>
          </a:bodyPr>
          <a:lstStyle/>
          <a:p>
            <a:pPr>
              <a:buFontTx/>
              <a:buNone/>
            </a:pPr>
            <a:r>
              <a:rPr lang="ru-RU" altLang="ru-RU" b="1" dirty="0"/>
              <a:t>Основные компоненты (ЗИС):</a:t>
            </a:r>
          </a:p>
          <a:p>
            <a:pPr>
              <a:buFontTx/>
              <a:buNone/>
            </a:pPr>
            <a:endParaRPr lang="ru-RU" altLang="ru-RU" b="1" dirty="0"/>
          </a:p>
          <a:p>
            <a:pPr>
              <a:buFontTx/>
              <a:buNone/>
            </a:pPr>
            <a:r>
              <a:rPr lang="ru-RU" altLang="ru-RU" dirty="0"/>
              <a:t>- Источник информации,</a:t>
            </a:r>
          </a:p>
          <a:p>
            <a:pPr>
              <a:buFontTx/>
              <a:buChar char="-"/>
            </a:pPr>
            <a:r>
              <a:rPr lang="ru-RU" altLang="ru-RU" dirty="0" smtClean="0"/>
              <a:t>Пользователь,</a:t>
            </a:r>
          </a:p>
          <a:p>
            <a:pPr>
              <a:buFontTx/>
              <a:buChar char="-"/>
            </a:pPr>
            <a:r>
              <a:rPr lang="ru-RU" altLang="ru-RU" dirty="0" smtClean="0"/>
              <a:t>Информационный процесс (сбор, хранение, обработка, передача)</a:t>
            </a:r>
          </a:p>
          <a:p>
            <a:pPr>
              <a:buFontTx/>
              <a:buChar char="-"/>
            </a:pPr>
            <a:endParaRPr lang="ru-RU" altLang="ru-RU" dirty="0"/>
          </a:p>
          <a:p>
            <a:pPr>
              <a:buFontTx/>
              <a:buNone/>
            </a:pPr>
            <a:r>
              <a:rPr lang="ru-RU" altLang="ru-RU" dirty="0"/>
              <a:t>- Компоненты информационной </a:t>
            </a:r>
            <a:r>
              <a:rPr lang="ru-RU" altLang="ru-RU" dirty="0" smtClean="0"/>
              <a:t>системы: (подсистемы </a:t>
            </a:r>
            <a:r>
              <a:rPr lang="ru-RU" altLang="ru-RU" dirty="0"/>
              <a:t>сбора, хранения, обработки, передачи </a:t>
            </a:r>
            <a:r>
              <a:rPr lang="ru-RU" altLang="ru-RU" dirty="0" smtClean="0"/>
              <a:t>информации),</a:t>
            </a:r>
            <a:endParaRPr lang="ru-RU" altLang="ru-RU" dirty="0"/>
          </a:p>
          <a:p>
            <a:pPr>
              <a:buFontTx/>
              <a:buNone/>
            </a:pPr>
            <a:r>
              <a:rPr lang="ru-RU" altLang="ru-RU" dirty="0"/>
              <a:t>- Злоумышленник, </a:t>
            </a:r>
          </a:p>
          <a:p>
            <a:pPr>
              <a:buFontTx/>
              <a:buNone/>
            </a:pPr>
            <a:r>
              <a:rPr lang="ru-RU" altLang="ru-RU" dirty="0"/>
              <a:t>- Система защиты</a:t>
            </a:r>
          </a:p>
        </p:txBody>
      </p:sp>
    </p:spTree>
    <p:extLst>
      <p:ext uri="{BB962C8B-B14F-4D97-AF65-F5344CB8AC3E}">
        <p14:creationId xmlns:p14="http://schemas.microsoft.com/office/powerpoint/2010/main" val="1071315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84520" y="0"/>
            <a:ext cx="8928992" cy="115212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2800" b="1" i="1" dirty="0"/>
              <a:t>Направления информационной безопасности</a:t>
            </a:r>
            <a:endParaRPr lang="ru-RU" altLang="ru-RU" sz="2000" b="1" i="1" dirty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992" y="1556793"/>
            <a:ext cx="9020504" cy="5184576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правовая защита</a:t>
            </a:r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организационная </a:t>
            </a:r>
            <a:r>
              <a:rPr lang="ru-RU" b="1" dirty="0"/>
              <a:t>защита </a:t>
            </a:r>
            <a:endParaRPr lang="ru-RU" b="1" dirty="0" smtClean="0"/>
          </a:p>
          <a:p>
            <a:endParaRPr lang="ru-RU" b="1" dirty="0"/>
          </a:p>
          <a:p>
            <a:endParaRPr lang="ru-RU" b="1" dirty="0"/>
          </a:p>
          <a:p>
            <a:r>
              <a:rPr lang="ru-RU" b="1" dirty="0" smtClean="0"/>
              <a:t>инженерно-техническая</a:t>
            </a:r>
            <a:endParaRPr lang="ru-RU" b="1" dirty="0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18565"/>
            <a:ext cx="324460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4932040" y="2780928"/>
            <a:ext cx="3940429" cy="4284223"/>
            <a:chOff x="1650523" y="857"/>
            <a:chExt cx="5038776" cy="5616996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0764" y="857"/>
              <a:ext cx="4212747" cy="5616996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90781">
              <a:off x="5213759" y="1392267"/>
              <a:ext cx="1475540" cy="241312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832594">
              <a:off x="1650523" y="1299801"/>
              <a:ext cx="1772795" cy="2486567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4850" y="1327164"/>
              <a:ext cx="2053922" cy="22462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261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13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55576" y="2204864"/>
            <a:ext cx="7704856" cy="1261884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ЗАДАНИЕ НА ДОМ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75739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660232" y="6441893"/>
            <a:ext cx="21336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14</a:t>
            </a:fld>
            <a:endParaRPr lang="ru-RU"/>
          </a:p>
        </p:txBody>
      </p:sp>
      <p:pic>
        <p:nvPicPr>
          <p:cNvPr id="3" name="Рисунок 2" descr="n_703D9-du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6172" y="836712"/>
            <a:ext cx="4278059" cy="27506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260648"/>
            <a:ext cx="8856984" cy="523220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КТО ЭТО или ЧТО ЭТО???</a:t>
            </a:r>
            <a:endParaRPr lang="ru-RU" sz="2800" b="1" dirty="0"/>
          </a:p>
        </p:txBody>
      </p:sp>
      <p:pic>
        <p:nvPicPr>
          <p:cNvPr id="5" name="Picture 6" descr="Картинки по запросу hacking icon">
            <a:extLst>
              <a:ext uri="{FF2B5EF4-FFF2-40B4-BE49-F238E27FC236}">
                <a16:creationId xmlns:a16="http://schemas.microsoft.com/office/drawing/2014/main" xmlns="" id="{BC643EAA-3DE1-4637-A5F0-0128B9CB1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560" y="4077072"/>
            <a:ext cx="151216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ÐÐ°ÑÑÐ¸Ð½ÐºÐ¸ Ð¿Ð¾ Ð·Ð°Ð¿ÑÐ¾ÑÑ Ð²ÑÐ±Ð¾ÑÑ Ð¡Ð¨Ð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20" y="783868"/>
            <a:ext cx="4311655" cy="383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ÐÐ°ÑÑÐ¸Ð½ÐºÐ¸ Ð¿Ð¾ Ð·Ð°Ð¿ÑÐ¾ÑÑ ÑÑÑÑÐºÐ¸Ð¹ ÑÐ°ÐºÐµÑ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172" y="3587370"/>
            <a:ext cx="2538116" cy="323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64" y="3655646"/>
            <a:ext cx="1858365" cy="320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8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-14816"/>
            <a:ext cx="3954016" cy="87099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СОДЕРЖАНИЕ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96336" y="6309320"/>
            <a:ext cx="762000" cy="365125"/>
          </a:xfrm>
        </p:spPr>
        <p:txBody>
          <a:bodyPr/>
          <a:lstStyle/>
          <a:p>
            <a:fld id="{330F37FE-9DDE-4CBA-B2D6-EE5447B2304D}" type="slidenum">
              <a:rPr lang="ru-RU" smtClean="0"/>
              <a:t>2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" y="658816"/>
            <a:ext cx="914400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  <a:ea typeface="+mj-ea"/>
                <a:cs typeface="+mj-cs"/>
              </a:rPr>
              <a:t>. Основные понятия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" y="1155058"/>
            <a:ext cx="914400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  <a:t>2. </a:t>
            </a:r>
            <a:r>
              <a:rPr lang="ru-RU" sz="2400" b="1" dirty="0" smtClean="0">
                <a:solidFill>
                  <a:srgbClr val="FF0000"/>
                </a:solidFill>
                <a:ea typeface="+mj-ea"/>
                <a:cs typeface="+mj-cs"/>
              </a:rPr>
              <a:t>Объекты информационной защиты</a:t>
            </a:r>
            <a:endParaRPr lang="ru-RU" sz="2400" b="1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2598" y="1772816"/>
            <a:ext cx="9144000" cy="37856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3</a:t>
            </a:r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.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Направления информационной безопасности (правовая защита, организационная защита и инженерно-техническая)</a:t>
            </a:r>
          </a:p>
          <a:p>
            <a:pPr algn="just"/>
            <a:r>
              <a:rPr lang="ru-RU" sz="2400" dirty="0" smtClean="0"/>
              <a:t>4.</a:t>
            </a:r>
            <a:r>
              <a:rPr lang="ru-RU" sz="2400" b="1" dirty="0"/>
              <a:t> </a:t>
            </a:r>
            <a:r>
              <a:rPr lang="ru-RU" sz="2400" b="1" dirty="0" smtClean="0"/>
              <a:t>Задачи защищенной информационной системы</a:t>
            </a:r>
          </a:p>
          <a:p>
            <a:pPr algn="just"/>
            <a:r>
              <a:rPr lang="ru-RU" sz="2400" b="1" dirty="0" smtClean="0"/>
              <a:t>5. Основные принципы построения защищенной информационной системы</a:t>
            </a:r>
          </a:p>
          <a:p>
            <a:pPr algn="just"/>
            <a:r>
              <a:rPr lang="ru-RU" sz="2400" b="1" dirty="0" smtClean="0"/>
              <a:t>6. Концепция построения защищенной информационной системы</a:t>
            </a:r>
          </a:p>
          <a:p>
            <a:pPr algn="just"/>
            <a:r>
              <a:rPr lang="ru-RU" sz="2400" b="1" dirty="0" smtClean="0"/>
              <a:t>7. Методология построения защищенных информационных систем (угрозы - степень риска – выбор методов и средств)</a:t>
            </a:r>
          </a:p>
          <a:p>
            <a:pPr algn="just"/>
            <a:r>
              <a:rPr lang="ru-RU" sz="2400" b="1" dirty="0" smtClean="0"/>
              <a:t>8. Концепция, политика, программа информационной безопасности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" y="5805264"/>
            <a:ext cx="915660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endParaRPr lang="ru-RU" sz="2400" dirty="0">
              <a:solidFill>
                <a:srgbClr val="00206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6646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49006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dirty="0"/>
              <a:t>Термин «безопасность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Безопасность – </a:t>
            </a:r>
            <a:r>
              <a:rPr lang="ru-RU" dirty="0">
                <a:solidFill>
                  <a:srgbClr val="FF0000"/>
                </a:solidFill>
              </a:rPr>
              <a:t>отсутствие опасности</a:t>
            </a:r>
            <a:r>
              <a:rPr lang="ru-RU" dirty="0"/>
              <a:t>– </a:t>
            </a:r>
            <a:r>
              <a:rPr lang="ru-RU" dirty="0" err="1" smtClean="0"/>
              <a:t>В.Даль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Безопасность – </a:t>
            </a:r>
            <a:r>
              <a:rPr lang="ru-RU" dirty="0">
                <a:solidFill>
                  <a:srgbClr val="FF0000"/>
                </a:solidFill>
              </a:rPr>
              <a:t>состояние, при котором не угрожает опасность</a:t>
            </a:r>
            <a:r>
              <a:rPr lang="ru-RU" dirty="0"/>
              <a:t>– </a:t>
            </a:r>
            <a:r>
              <a:rPr lang="ru-RU" dirty="0" err="1" smtClean="0"/>
              <a:t>С.Ожегов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 Безопасность – </a:t>
            </a:r>
            <a:r>
              <a:rPr lang="ru-RU" dirty="0">
                <a:solidFill>
                  <a:srgbClr val="FF0000"/>
                </a:solidFill>
              </a:rPr>
              <a:t>состояние защищенности </a:t>
            </a:r>
            <a:r>
              <a:rPr lang="ru-RU" dirty="0"/>
              <a:t>жизненно важных интересов личности, общества и государства от внутренних и внешних угроз– ФЗ «О безопасности</a:t>
            </a:r>
            <a:r>
              <a:rPr lang="ru-RU" dirty="0" smtClean="0"/>
              <a:t>»</a:t>
            </a:r>
          </a:p>
          <a:p>
            <a:endParaRPr lang="ru-RU" dirty="0"/>
          </a:p>
          <a:p>
            <a:r>
              <a:rPr lang="ru-RU" dirty="0"/>
              <a:t>Безопасность информации - </a:t>
            </a:r>
            <a:r>
              <a:rPr lang="ru-RU" dirty="0">
                <a:solidFill>
                  <a:srgbClr val="FF0000"/>
                </a:solidFill>
              </a:rPr>
              <a:t>деятельность, направленная на предотвращение или существенное затруднение несанкционированного доступа к информации</a:t>
            </a:r>
            <a:r>
              <a:rPr lang="ru-RU" dirty="0"/>
              <a:t> (или воздействия на информацию)– ФСТЭК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64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ЧТО </a:t>
            </a:r>
            <a:r>
              <a:rPr lang="ru-RU" sz="3100" dirty="0"/>
              <a:t>ТАКОЕ ИНФОРМАЦИОННАЯ БЕЗОПАСНОСТЬ?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/>
              <a:t>ИБ – это не универсальное, не стандартное понятие. Оно персонифицировано в каждой конкретной ситуации, для каждой конкретной организации, для каждого конкретного CISO– В одной и той же компании, разные CISO могут по-разному заниматься ИБ– В одной и той же компании при одном и том же CISO, но разных CEO, ИБ может двигаться в разных направлениях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pPr algn="just"/>
            <a:r>
              <a:rPr lang="ru-RU" sz="2800" dirty="0"/>
              <a:t>ИБ – это понятие, зависящее от множества факторов/элементов. От этого будет зависеть и спектр рассматриваемого/учитываемого законодательства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713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43204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280920" cy="53285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/>
              <a:t>CISO</a:t>
            </a:r>
            <a:r>
              <a:rPr lang="ru-RU" dirty="0"/>
              <a:t> (</a:t>
            </a:r>
            <a:r>
              <a:rPr lang="ru-RU" dirty="0" err="1">
                <a:hlinkClick r:id="rId2" tooltip="Английский язык"/>
              </a:rPr>
              <a:t>англ.</a:t>
            </a:r>
            <a:r>
              <a:rPr lang="ru-RU" i="1" dirty="0" err="1"/>
              <a:t>Chief</a:t>
            </a:r>
            <a:r>
              <a:rPr lang="ru-RU" i="1" dirty="0"/>
              <a:t> </a:t>
            </a:r>
            <a:r>
              <a:rPr lang="ru-RU" i="1" dirty="0" err="1"/>
              <a:t>Information</a:t>
            </a:r>
            <a:r>
              <a:rPr lang="ru-RU" i="1" dirty="0"/>
              <a:t> </a:t>
            </a:r>
            <a:r>
              <a:rPr lang="ru-RU" i="1" dirty="0" err="1"/>
              <a:t>Security</a:t>
            </a:r>
            <a:r>
              <a:rPr lang="ru-RU" i="1" dirty="0"/>
              <a:t> </a:t>
            </a:r>
            <a:r>
              <a:rPr lang="ru-RU" i="1" dirty="0" err="1"/>
              <a:t>Officer</a:t>
            </a:r>
            <a:r>
              <a:rPr lang="ru-RU" dirty="0"/>
              <a:t>) — руководитель отдела Информационной безопасности, (главный) директор по информационной безопасности. CISO может подчиняться как </a:t>
            </a:r>
            <a:r>
              <a:rPr lang="ru-RU" dirty="0">
                <a:hlinkClick r:id="rId3" tooltip="CIO"/>
              </a:rPr>
              <a:t>CIO</a:t>
            </a:r>
            <a:r>
              <a:rPr lang="ru-RU" dirty="0"/>
              <a:t>, </a:t>
            </a:r>
            <a:r>
              <a:rPr lang="ru-RU" dirty="0">
                <a:hlinkClick r:id="rId4" tooltip="CSO"/>
              </a:rPr>
              <a:t>CSO</a:t>
            </a:r>
            <a:r>
              <a:rPr lang="ru-RU" dirty="0"/>
              <a:t>, так и </a:t>
            </a:r>
            <a:r>
              <a:rPr lang="ru-RU" dirty="0">
                <a:hlinkClick r:id="rId5" tooltip="CEO"/>
              </a:rPr>
              <a:t>CEO</a:t>
            </a:r>
            <a:r>
              <a:rPr lang="ru-RU" dirty="0"/>
              <a:t>. Часто используют определение "Ответственный по информационной безопасности</a:t>
            </a:r>
            <a:r>
              <a:rPr lang="ru-RU" dirty="0" smtClean="0"/>
              <a:t>".</a:t>
            </a:r>
          </a:p>
          <a:p>
            <a:endParaRPr lang="ru-RU" dirty="0"/>
          </a:p>
          <a:p>
            <a:pPr algn="just"/>
            <a:r>
              <a:rPr lang="ru-RU" dirty="0"/>
              <a:t>В обязанности CISO входит обеспечение </a:t>
            </a:r>
            <a:r>
              <a:rPr lang="ru-RU" dirty="0">
                <a:hlinkClick r:id="rId6" tooltip="Информационная безопасность"/>
              </a:rPr>
              <a:t>защиты информации</a:t>
            </a:r>
            <a:r>
              <a:rPr lang="ru-RU" dirty="0"/>
              <a:t>, внедрение и эксплуатация </a:t>
            </a:r>
            <a:r>
              <a:rPr lang="ru-RU" dirty="0">
                <a:hlinkClick r:id="rId7" tooltip="ISO 27000"/>
              </a:rPr>
              <a:t>СУИБ</a:t>
            </a:r>
            <a:r>
              <a:rPr lang="ru-RU" dirty="0"/>
              <a:t>, определение и утверждение </a:t>
            </a:r>
            <a:r>
              <a:rPr lang="ru-RU" dirty="0">
                <a:hlinkClick r:id="rId8" tooltip="Политика безопасности"/>
              </a:rPr>
              <a:t>Политики Информационной Безопасности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6771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132680"/>
            <a:ext cx="878497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ПОНЯТИЯ</a:t>
            </a:r>
            <a:endParaRPr lang="ru-RU" sz="2400" b="1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768" y="902122"/>
            <a:ext cx="8928992" cy="553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2000" b="1" dirty="0" smtClean="0">
                <a:solidFill>
                  <a:srgbClr val="FF0000"/>
                </a:solidFill>
                <a:latin typeface="Open Sans"/>
              </a:rPr>
              <a:t>информационная безопасность </a:t>
            </a:r>
            <a:r>
              <a:rPr lang="ru-RU" altLang="ru-RU" sz="2000" dirty="0" smtClean="0">
                <a:solidFill>
                  <a:srgbClr val="000000"/>
                </a:solidFill>
                <a:latin typeface="Open Sans"/>
              </a:rPr>
              <a:t>– </a:t>
            </a:r>
            <a:r>
              <a:rPr lang="ru-RU" sz="2000" b="1" dirty="0" smtClean="0">
                <a:solidFill>
                  <a:srgbClr val="FF0000"/>
                </a:solidFill>
              </a:rPr>
              <a:t>состояние </a:t>
            </a:r>
            <a:r>
              <a:rPr lang="ru-RU" sz="2000" dirty="0"/>
              <a:t>сохранности информационных ресурсов </a:t>
            </a:r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FF0000"/>
                </a:solidFill>
              </a:rPr>
              <a:t>безопасность </a:t>
            </a:r>
            <a:r>
              <a:rPr lang="ru-RU" sz="2000" b="1" dirty="0">
                <a:solidFill>
                  <a:srgbClr val="FF0000"/>
                </a:solidFill>
              </a:rPr>
              <a:t>информации </a:t>
            </a:r>
            <a:r>
              <a:rPr lang="ru-RU" sz="2000" dirty="0"/>
              <a:t>— </a:t>
            </a:r>
            <a:r>
              <a:rPr lang="ru-RU" sz="2000" b="1" dirty="0">
                <a:solidFill>
                  <a:srgbClr val="FF0000"/>
                </a:solidFill>
              </a:rPr>
              <a:t>состояние</a:t>
            </a:r>
            <a:r>
              <a:rPr lang="ru-RU" sz="2000" b="1" dirty="0"/>
              <a:t> </a:t>
            </a:r>
            <a:r>
              <a:rPr lang="ru-RU" sz="2000" dirty="0"/>
              <a:t>защищенности данных, при котором обеспечиваются их конфиденциальность, доступность и целостность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b="1" dirty="0"/>
              <a:t>Безопасность информации </a:t>
            </a:r>
            <a:r>
              <a:rPr lang="ru-RU" sz="2000" dirty="0"/>
              <a:t>определяется отсутствием недопустимого риска, связанного с утечкой информации по техническим каналам, несанкционированными и непреднамеренными воздействиями на данные и (или) на другие ресурсы автоматизированной информационной системы, используемые в автоматизированной системе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b="1" dirty="0">
                <a:solidFill>
                  <a:srgbClr val="FF0000"/>
                </a:solidFill>
              </a:rPr>
              <a:t>Защита информации 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(деятельность) </a:t>
            </a:r>
            <a:r>
              <a:rPr lang="ru-RU" sz="2000" dirty="0" smtClean="0"/>
              <a:t>-  совокупность</a:t>
            </a:r>
            <a:r>
              <a:rPr lang="ru-RU" sz="2000" dirty="0"/>
              <a:t> методов и средств</a:t>
            </a:r>
            <a:r>
              <a:rPr lang="ru-RU" sz="2000" dirty="0" smtClean="0"/>
              <a:t>,</a:t>
            </a:r>
          </a:p>
          <a:p>
            <a:r>
              <a:rPr lang="ru-RU" sz="2000" dirty="0"/>
              <a:t> обеспечивающих целостность, конфиденциальность, достоверность, аутентичность и доступность информации в условиях воздействия на нее угроз </a:t>
            </a:r>
            <a:r>
              <a:rPr lang="ru-RU" sz="2000" dirty="0" smtClean="0"/>
              <a:t>естественного или</a:t>
            </a:r>
            <a:r>
              <a:rPr lang="ru-RU" sz="2000" dirty="0"/>
              <a:t> искусственного </a:t>
            </a:r>
            <a:r>
              <a:rPr lang="ru-RU" sz="2000" dirty="0" smtClean="0"/>
              <a:t>характера.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 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00775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132680"/>
            <a:ext cx="878497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ПОНЯТИЯ</a:t>
            </a:r>
            <a:endParaRPr lang="ru-RU" sz="2400" b="1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4" y="585166"/>
            <a:ext cx="8928992" cy="615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информация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 - сведения (сообщения, данные) независимо от формы их представления;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  <a:cs typeface="Arial" pitchFamily="34" charset="0"/>
            </a:endParaRPr>
          </a:p>
          <a:p>
            <a:pPr algn="just"/>
            <a:r>
              <a:rPr lang="ru-RU" altLang="ru-RU" sz="2000" b="1" dirty="0">
                <a:solidFill>
                  <a:srgbClr val="000000"/>
                </a:solidFill>
                <a:latin typeface="Open Sans"/>
              </a:rPr>
              <a:t>информационная система </a:t>
            </a:r>
            <a:r>
              <a:rPr lang="ru-RU" altLang="ru-RU" sz="2000" dirty="0">
                <a:solidFill>
                  <a:srgbClr val="000000"/>
                </a:solidFill>
                <a:latin typeface="Open Sans"/>
              </a:rPr>
              <a:t>- совокупность содержащейся в базах данных информации и обеспечивающих ее обработку информационных технологий и технических средств</a:t>
            </a:r>
            <a:r>
              <a:rPr lang="ru-RU" altLang="ru-RU" sz="2000" dirty="0" smtClean="0">
                <a:solidFill>
                  <a:srgbClr val="000000"/>
                </a:solidFill>
                <a:latin typeface="Open Sans"/>
              </a:rPr>
              <a:t>;</a:t>
            </a:r>
          </a:p>
          <a:p>
            <a:pPr lvl="0" algn="just" eaLnBrk="0" hangingPunct="0"/>
            <a:endParaRPr lang="ru-RU" altLang="ru-RU" sz="2000" dirty="0"/>
          </a:p>
          <a:p>
            <a:pPr lvl="0" algn="just" eaLnBrk="0" hangingPunct="0"/>
            <a:r>
              <a:rPr lang="ru-RU" altLang="ru-RU" sz="2000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ru-RU" altLang="ru-RU" sz="2000" b="1" dirty="0">
                <a:solidFill>
                  <a:srgbClr val="000000"/>
                </a:solidFill>
                <a:latin typeface="Open Sans"/>
              </a:rPr>
              <a:t>информационно-телекоммуникационная сеть </a:t>
            </a:r>
            <a:r>
              <a:rPr lang="ru-RU" altLang="ru-RU" sz="2000" dirty="0">
                <a:solidFill>
                  <a:srgbClr val="000000"/>
                </a:solidFill>
                <a:latin typeface="Open Sans"/>
              </a:rPr>
              <a:t>- технологическая система, предназначенная для передачи по линиям связи информации, доступ к которой осуществляется с использованием средств вычислительной техники</a:t>
            </a:r>
            <a:r>
              <a:rPr lang="ru-RU" altLang="ru-RU" sz="2000" dirty="0" smtClean="0">
                <a:solidFill>
                  <a:srgbClr val="000000"/>
                </a:solidFill>
                <a:latin typeface="Open Sans"/>
              </a:rPr>
              <a:t>;</a:t>
            </a:r>
          </a:p>
          <a:p>
            <a:pPr lvl="0" algn="just" eaLnBrk="0" hangingPunct="0"/>
            <a:endParaRPr lang="ru-RU" altLang="ru-RU" sz="2000" dirty="0">
              <a:solidFill>
                <a:srgbClr val="000000"/>
              </a:solidFill>
              <a:latin typeface="Open Sans"/>
            </a:endParaRPr>
          </a:p>
          <a:p>
            <a:pPr lvl="0" algn="just" eaLnBrk="0" hangingPunct="0"/>
            <a:r>
              <a:rPr lang="ru-RU" sz="2000" b="1" dirty="0"/>
              <a:t>критическая информационная инфраструктура </a:t>
            </a:r>
            <a:r>
              <a:rPr lang="ru-RU" sz="2000" dirty="0"/>
              <a:t>- объекты критической информационной инфраструктуры, а также сети электросвязи, используемые для организации взаимодействия таких объектов</a:t>
            </a:r>
            <a:endParaRPr lang="ru-RU" altLang="ru-RU" sz="2000" dirty="0" smtClean="0">
              <a:solidFill>
                <a:srgbClr val="000000"/>
              </a:solidFill>
              <a:latin typeface="Open Sans"/>
            </a:endParaRPr>
          </a:p>
          <a:p>
            <a:pPr lvl="0" algn="just" eaLnBrk="0" hangingPunct="0"/>
            <a:endParaRPr lang="ru-RU" altLang="ru-RU" sz="2000" dirty="0">
              <a:solidFill>
                <a:srgbClr val="000000"/>
              </a:solidFill>
              <a:latin typeface="Open Sans"/>
            </a:endParaRPr>
          </a:p>
          <a:p>
            <a:pPr lvl="0" algn="just" eaLnBrk="0" hangingPunct="0"/>
            <a:r>
              <a:rPr lang="ru-RU" altLang="ru-RU" sz="2000" b="1" dirty="0">
                <a:solidFill>
                  <a:srgbClr val="FF0000"/>
                </a:solidFill>
              </a:rPr>
              <a:t>конфиденциальность информации </a:t>
            </a:r>
            <a:r>
              <a:rPr lang="ru-RU" altLang="ru-RU" sz="2000" dirty="0"/>
              <a:t>- </a:t>
            </a:r>
            <a:r>
              <a:rPr lang="ru-RU" altLang="ru-RU" sz="2000" dirty="0" smtClean="0"/>
              <a:t>обязательное </a:t>
            </a:r>
            <a:r>
              <a:rPr lang="ru-RU" altLang="ru-RU" sz="2000" dirty="0"/>
              <a:t>для выполнения лицом, получившим доступ к определенной информации, требование не </a:t>
            </a:r>
            <a:r>
              <a:rPr lang="ru-RU" altLang="ru-RU" sz="2000" b="1" dirty="0">
                <a:solidFill>
                  <a:srgbClr val="FF0000"/>
                </a:solidFill>
              </a:rPr>
              <a:t>передавать такую информацию третьим лицам </a:t>
            </a:r>
            <a:r>
              <a:rPr lang="ru-RU" altLang="ru-RU" sz="2000" dirty="0"/>
              <a:t>без согласия ее обладателя;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537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Рисунок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67454" y="2806389"/>
            <a:ext cx="360000" cy="270000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99225" y="2770370"/>
            <a:ext cx="270000" cy="360000"/>
          </a:xfrm>
          <a:prstGeom prst="rect">
            <a:avLst/>
          </a:prstGeom>
        </p:spPr>
      </p:pic>
      <p:cxnSp>
        <p:nvCxnSpPr>
          <p:cNvPr id="52" name="Прямая соединительная линия 51"/>
          <p:cNvCxnSpPr/>
          <p:nvPr/>
        </p:nvCxnSpPr>
        <p:spPr>
          <a:xfrm flipV="1">
            <a:off x="2069224" y="2701604"/>
            <a:ext cx="2365490" cy="687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4434714" y="2701603"/>
            <a:ext cx="2377740" cy="597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Рисунок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02800">
            <a:off x="4254715" y="2821059"/>
            <a:ext cx="360000" cy="270000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292" y="3051198"/>
            <a:ext cx="540000" cy="720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11" y="3051198"/>
            <a:ext cx="540000" cy="72000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565" y="3075234"/>
            <a:ext cx="540000" cy="720000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49" y="3125988"/>
            <a:ext cx="540000" cy="720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32" y="3155978"/>
            <a:ext cx="540000" cy="72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4102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Информационная </a:t>
            </a:r>
            <a:r>
              <a:rPr lang="ru-RU" sz="2400" dirty="0"/>
              <a:t>структура - совокупность структур организации</a:t>
            </a:r>
            <a:r>
              <a:rPr lang="ru-RU" sz="2400" b="1" dirty="0">
                <a:solidFill>
                  <a:srgbClr val="FF0000"/>
                </a:solidFill>
              </a:rPr>
              <a:t>, обеспечивающих доступ и информационным ресурсам</a:t>
            </a:r>
            <a:endParaRPr lang="ru-RU" sz="2400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11" y="4755716"/>
            <a:ext cx="1080000" cy="1440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870" y="3125988"/>
            <a:ext cx="540000" cy="720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123" y="4755716"/>
            <a:ext cx="1080000" cy="144000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609" y="4755716"/>
            <a:ext cx="1080000" cy="1440000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714" y="3115227"/>
            <a:ext cx="540000" cy="72000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633" y="3115227"/>
            <a:ext cx="540000" cy="720000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987" y="3139263"/>
            <a:ext cx="540000" cy="720000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871" y="3190017"/>
            <a:ext cx="540000" cy="720000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454" y="3220007"/>
            <a:ext cx="540000" cy="72000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293" y="3190017"/>
            <a:ext cx="540000" cy="720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286" y="3101494"/>
            <a:ext cx="540000" cy="72000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205" y="3101494"/>
            <a:ext cx="540000" cy="720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559" y="3125530"/>
            <a:ext cx="540000" cy="720000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443" y="3176284"/>
            <a:ext cx="540000" cy="720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026" y="3206274"/>
            <a:ext cx="540000" cy="7200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865" y="3176284"/>
            <a:ext cx="540000" cy="720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012" y="2994560"/>
            <a:ext cx="1080000" cy="1440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196" y="3051198"/>
            <a:ext cx="1080000" cy="14400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609" y="2956060"/>
            <a:ext cx="1080000" cy="1440000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982" y="1696062"/>
            <a:ext cx="624044" cy="832059"/>
          </a:xfrm>
          <a:prstGeom prst="rect">
            <a:avLst/>
          </a:prstGeom>
        </p:spPr>
      </p:pic>
      <p:sp>
        <p:nvSpPr>
          <p:cNvPr id="68" name="Овал 67">
            <a:hlinkClick r:id="" action="ppaction://noaction"/>
          </p:cNvPr>
          <p:cNvSpPr/>
          <p:nvPr/>
        </p:nvSpPr>
        <p:spPr>
          <a:xfrm>
            <a:off x="6318529" y="1677073"/>
            <a:ext cx="716030" cy="9632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>
            <a:hlinkClick r:id="" action="ppaction://noaction"/>
          </p:cNvPr>
          <p:cNvSpPr/>
          <p:nvPr/>
        </p:nvSpPr>
        <p:spPr>
          <a:xfrm>
            <a:off x="3603578" y="2455869"/>
            <a:ext cx="1641416" cy="218855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>
            <a:hlinkClick r:id="" action="ppaction://noaction"/>
          </p:cNvPr>
          <p:cNvSpPr/>
          <p:nvPr/>
        </p:nvSpPr>
        <p:spPr>
          <a:xfrm>
            <a:off x="1166540" y="4725338"/>
            <a:ext cx="1203341" cy="1664881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>
            <a:hlinkClick r:id="" action="ppaction://noaction"/>
          </p:cNvPr>
          <p:cNvSpPr txBox="1"/>
          <p:nvPr/>
        </p:nvSpPr>
        <p:spPr>
          <a:xfrm>
            <a:off x="3731763" y="2077746"/>
            <a:ext cx="19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2"/>
                </a:solidFill>
                <a:hlinkClick r:id="" action="ppaction://noaction"/>
              </a:rPr>
              <a:t>КАНАЛ ПЕРЕДАЧИ</a:t>
            </a:r>
            <a:endParaRPr lang="ru-RU" u="sng" dirty="0">
              <a:solidFill>
                <a:schemeClr val="accent2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1601" y="4356005"/>
            <a:ext cx="312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2"/>
                </a:solidFill>
                <a:hlinkClick r:id="" action="ppaction://noaction"/>
              </a:rPr>
              <a:t>ПОТРЕБИТЕЛЬ ИНФОРМАЦИИ</a:t>
            </a:r>
            <a:endParaRPr lang="ru-RU" u="sng" dirty="0">
              <a:solidFill>
                <a:schemeClr val="accent2"/>
              </a:solidFill>
            </a:endParaRPr>
          </a:p>
        </p:txBody>
      </p:sp>
      <p:sp>
        <p:nvSpPr>
          <p:cNvPr id="73" name="Прямоугольник 72">
            <a:hlinkClick r:id="" action="ppaction://noaction"/>
          </p:cNvPr>
          <p:cNvSpPr/>
          <p:nvPr/>
        </p:nvSpPr>
        <p:spPr>
          <a:xfrm>
            <a:off x="7164032" y="1783624"/>
            <a:ext cx="1872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solidFill>
                  <a:schemeClr val="accent2"/>
                </a:solidFill>
                <a:hlinkClick r:id="" action="ppaction://noaction"/>
              </a:rPr>
              <a:t>ИНФОРМАЦИОННЫЕ РЕСУРСЫ</a:t>
            </a:r>
            <a:endParaRPr lang="ru-RU" sz="1400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20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45833E-6 7.77778E-6 L 0.00729 -0.08148 L 0.02396 -0.11481 L 0.28438 -0.11851 L 0.28542 7.77778E-6 " pathEditMode="relative" ptsTypes="AAAAA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75E-6 -1.48148E-6 L -0.02605 -0.10926 L -0.54896 -0.1037 L -0.575 -0.0037 " pathEditMode="relative" rAng="0" ptsTypes="AAAA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750" y="-546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375E-6 -7.40741E-7 L 0.02812 -0.09074 L 0.55 -0.10185 L 0.57916 0.00926 " pathEditMode="relative" ptsTypes="AAAA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.41667E-6 -7.40741E-7 L -0.00416 -0.13333 L -0.27291 -0.12963 L -0.28958 -0.02777 " pathEditMode="relative" ptsTypes="AAAA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6.66667E-6 8.67362E-19 L 0.00209 -0.11111 L 0.26458 -0.1 L 0.29583 0.00556 " pathEditMode="relative" ptsTypes="AAAA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33333E-6 -1.48148E-6 L -0.01875 -0.10556 L -0.275 -0.10926 L -0.27812 -0.00556 " pathEditMode="relative" ptsTypes="AAAA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5" grpId="0" animBg="1"/>
      <p:bldP spid="6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37FE-9DDE-4CBA-B2D6-EE5447B2304D}" type="slidenum">
              <a:rPr lang="ru-RU" smtClean="0"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765194"/>
            <a:ext cx="9036496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altLang="ru-RU" sz="2400" dirty="0" smtClean="0"/>
              <a:t>- </a:t>
            </a:r>
            <a:r>
              <a:rPr lang="ru-RU" altLang="ru-RU" sz="2000" dirty="0" smtClean="0"/>
              <a:t>Архивные </a:t>
            </a:r>
            <a:r>
              <a:rPr lang="ru-RU" altLang="ru-RU" sz="2000" dirty="0"/>
              <a:t>фонды документированной информации (фонды музеев, библиотек, архивов, базы данных</a:t>
            </a:r>
            <a:r>
              <a:rPr lang="ru-RU" altLang="ru-RU" sz="2000" dirty="0" smtClean="0"/>
              <a:t>)</a:t>
            </a:r>
          </a:p>
          <a:p>
            <a:pPr marL="342900" indent="-342900">
              <a:lnSpc>
                <a:spcPct val="90000"/>
              </a:lnSpc>
              <a:buFontTx/>
              <a:buChar char="-"/>
            </a:pPr>
            <a:endParaRPr lang="ru-RU" altLang="ru-RU" sz="2000" dirty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ru-RU" altLang="ru-RU" sz="2000" dirty="0" smtClean="0"/>
              <a:t>Любые </a:t>
            </a:r>
            <a:r>
              <a:rPr lang="ru-RU" altLang="ru-RU" sz="2000" dirty="0"/>
              <a:t>формы и источники </a:t>
            </a:r>
            <a:r>
              <a:rPr lang="ru-RU" altLang="ru-RU" sz="2000" dirty="0" smtClean="0"/>
              <a:t>информации</a:t>
            </a:r>
            <a:endParaRPr lang="ru-RU" altLang="ru-RU" sz="2000" dirty="0"/>
          </a:p>
          <a:p>
            <a:pPr marL="342900" indent="-342900">
              <a:lnSpc>
                <a:spcPct val="90000"/>
              </a:lnSpc>
              <a:buFontTx/>
              <a:buChar char="-"/>
            </a:pPr>
            <a:endParaRPr lang="ru-RU" altLang="ru-RU" sz="2000" dirty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ru-RU" altLang="ru-RU" sz="2000" dirty="0" smtClean="0"/>
              <a:t>Государственные</a:t>
            </a:r>
            <a:r>
              <a:rPr lang="ru-RU" altLang="ru-RU" sz="2000" dirty="0"/>
              <a:t>, муниципальные и иные информационные </a:t>
            </a:r>
            <a:r>
              <a:rPr lang="ru-RU" altLang="ru-RU" sz="2000" dirty="0" smtClean="0"/>
              <a:t>системы</a:t>
            </a:r>
          </a:p>
          <a:p>
            <a:pPr marL="342900" indent="-342900">
              <a:lnSpc>
                <a:spcPct val="90000"/>
              </a:lnSpc>
              <a:buFontTx/>
              <a:buChar char="-"/>
            </a:pPr>
            <a:endParaRPr lang="ru-RU" altLang="ru-RU" sz="2000" dirty="0"/>
          </a:p>
          <a:p>
            <a:pPr>
              <a:lnSpc>
                <a:spcPct val="90000"/>
              </a:lnSpc>
            </a:pPr>
            <a:r>
              <a:rPr lang="ru-RU" altLang="ru-RU" sz="2000" dirty="0" smtClean="0"/>
              <a:t>-  Делопроизводство </a:t>
            </a:r>
            <a:r>
              <a:rPr lang="ru-RU" altLang="ru-RU" sz="2000" dirty="0"/>
              <a:t>и документооборот - как система обработки информации.</a:t>
            </a:r>
          </a:p>
          <a:p>
            <a:pPr>
              <a:lnSpc>
                <a:spcPct val="90000"/>
              </a:lnSpc>
            </a:pPr>
            <a:endParaRPr lang="ru-RU" altLang="ru-RU" sz="2000" dirty="0" smtClean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ru-RU" altLang="ru-RU" sz="2000" dirty="0" smtClean="0"/>
              <a:t>Информационно-телекоммуникационные </a:t>
            </a:r>
            <a:r>
              <a:rPr lang="ru-RU" altLang="ru-RU" sz="2000" dirty="0"/>
              <a:t>сети </a:t>
            </a:r>
            <a:r>
              <a:rPr lang="ru-RU" altLang="ru-RU" sz="2000" dirty="0" smtClean="0"/>
              <a:t> (</a:t>
            </a:r>
            <a:r>
              <a:rPr lang="ru-RU" altLang="ru-RU" sz="2000" dirty="0"/>
              <a:t>средство обеспечения объекта информатизации) </a:t>
            </a:r>
            <a:endParaRPr lang="ru-RU" altLang="ru-RU" sz="2000" dirty="0" smtClean="0"/>
          </a:p>
          <a:p>
            <a:pPr>
              <a:lnSpc>
                <a:spcPct val="90000"/>
              </a:lnSpc>
            </a:pPr>
            <a:endParaRPr lang="ru-RU" altLang="ru-RU" sz="2000" dirty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ru-RU" altLang="ru-RU" sz="2000" dirty="0" smtClean="0"/>
              <a:t>Технические </a:t>
            </a:r>
            <a:r>
              <a:rPr lang="ru-RU" altLang="ru-RU" sz="2000" dirty="0"/>
              <a:t>средства, предназначенные для обработки </a:t>
            </a:r>
            <a:r>
              <a:rPr lang="ru-RU" altLang="ru-RU" sz="2000" dirty="0" smtClean="0"/>
              <a:t>информации</a:t>
            </a:r>
          </a:p>
          <a:p>
            <a:pPr marL="342900" indent="-342900">
              <a:lnSpc>
                <a:spcPct val="90000"/>
              </a:lnSpc>
              <a:buFontTx/>
              <a:buChar char="-"/>
            </a:pPr>
            <a:endParaRPr lang="ru-RU" altLang="ru-RU" sz="2000" dirty="0" smtClean="0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ru-RU" altLang="ru-RU" sz="2000" dirty="0" smtClean="0"/>
              <a:t>Средства </a:t>
            </a:r>
            <a:r>
              <a:rPr lang="ru-RU" altLang="ru-RU" sz="2000" dirty="0"/>
              <a:t>защиты </a:t>
            </a:r>
            <a:r>
              <a:rPr lang="ru-RU" altLang="ru-RU" sz="2000" dirty="0" smtClean="0"/>
              <a:t>информации</a:t>
            </a:r>
          </a:p>
          <a:p>
            <a:pPr>
              <a:lnSpc>
                <a:spcPct val="90000"/>
              </a:lnSpc>
            </a:pPr>
            <a:endParaRPr lang="ru-RU" altLang="ru-RU" sz="2000" dirty="0"/>
          </a:p>
          <a:p>
            <a:pPr>
              <a:lnSpc>
                <a:spcPct val="90000"/>
              </a:lnSpc>
            </a:pPr>
            <a:r>
              <a:rPr lang="ru-RU" altLang="ru-RU" sz="2000" dirty="0" smtClean="0"/>
              <a:t> -  Информационные </a:t>
            </a:r>
            <a:r>
              <a:rPr lang="ru-RU" altLang="ru-RU" sz="2000" dirty="0"/>
              <a:t>ресурсы.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/>
              <a:t>объекты информатизации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24889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6802</TotalTime>
  <Words>588</Words>
  <Application>Microsoft Office PowerPoint</Application>
  <PresentationFormat>Экран (4:3)</PresentationFormat>
  <Paragraphs>111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ОСНОВЫ ИНФОРМАЦИОННОЙ БЕЗОПАСНОСТИ</vt:lpstr>
      <vt:lpstr>Презентация PowerPoint</vt:lpstr>
      <vt:lpstr>Термин «безопасность»</vt:lpstr>
      <vt:lpstr> ЧТО ТАКОЕ ИНФОРМАЦИОННАЯ БЕЗОПАСНОСТЬ? </vt:lpstr>
      <vt:lpstr>Презентация PowerPoint</vt:lpstr>
      <vt:lpstr>Презентация PowerPoint</vt:lpstr>
      <vt:lpstr>Презентация PowerPoint</vt:lpstr>
      <vt:lpstr>Информационная структура - совокупность структур организации, обеспечивающих доступ и информационным ресурсам</vt:lpstr>
      <vt:lpstr>Презентация PowerPoint</vt:lpstr>
      <vt:lpstr>Презентация PowerPoint</vt:lpstr>
      <vt:lpstr>Модель защищенной информационной системы (ЗИС) (вопрос : когда возникает проблема защиты информации?)</vt:lpstr>
      <vt:lpstr>Направления информационной безопасности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BULAT</dc:creator>
  <cp:lastModifiedBy>Людмила Александрова</cp:lastModifiedBy>
  <cp:revision>270</cp:revision>
  <dcterms:created xsi:type="dcterms:W3CDTF">2018-04-29T19:22:25Z</dcterms:created>
  <dcterms:modified xsi:type="dcterms:W3CDTF">2019-09-01T14:06:06Z</dcterms:modified>
</cp:coreProperties>
</file>