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58" r:id="rId9"/>
    <p:sldId id="261" r:id="rId10"/>
    <p:sldId id="262" r:id="rId11"/>
    <p:sldId id="269" r:id="rId12"/>
    <p:sldId id="263" r:id="rId13"/>
    <p:sldId id="264" r:id="rId14"/>
    <p:sldId id="265" r:id="rId15"/>
    <p:sldId id="266" r:id="rId16"/>
    <p:sldId id="267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18" autoAdjust="0"/>
    <p:restoredTop sz="94660"/>
  </p:normalViewPr>
  <p:slideViewPr>
    <p:cSldViewPr>
      <p:cViewPr varScale="1">
        <p:scale>
          <a:sx n="66" d="100"/>
          <a:sy n="66" d="100"/>
        </p:scale>
        <p:origin x="90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749CA-A5B5-4A2A-A0E0-C267D814BE79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2ECBA-E4A6-4E2A-8506-1B9D3BF095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845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36875-E477-4C78-A719-7C70A50D3E0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591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вт 05.01.21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.me/dataleak" TargetMode="External"/><Relationship Id="rId2" Type="http://schemas.openxmlformats.org/officeDocument/2006/relationships/hyperlink" Target="https://www.ptsecurity.com/ru-ru/research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ptsecurity.com/ru-ru/research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t.me/dataleak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/>
          <a:lstStyle/>
          <a:p>
            <a:r>
              <a:rPr lang="ru-RU" dirty="0"/>
              <a:t>Защита информации в компьютерных сетях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к.т.н., доцент </a:t>
            </a:r>
            <a:r>
              <a:rPr lang="ru-RU" dirty="0" smtClean="0"/>
              <a:t>кафедры </a:t>
            </a:r>
            <a:r>
              <a:rPr lang="ru-RU" dirty="0"/>
              <a:t>СИБ Ахметвалеев Амир </a:t>
            </a:r>
            <a:r>
              <a:rPr lang="ru-RU" dirty="0" smtClean="0"/>
              <a:t>Муратович</a:t>
            </a:r>
            <a:endParaRPr lang="ru-RU" dirty="0"/>
          </a:p>
          <a:p>
            <a:r>
              <a:rPr lang="en-US" dirty="0"/>
              <a:t>e-mail</a:t>
            </a:r>
            <a:r>
              <a:rPr lang="en-US"/>
              <a:t>: </a:t>
            </a:r>
            <a:r>
              <a:rPr lang="en-US" smtClean="0"/>
              <a:t>Amir.Akhmetvaleev@gmail.com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2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459304"/>
            <a:ext cx="8229600" cy="1143000"/>
          </a:xfrm>
        </p:spPr>
        <p:txBody>
          <a:bodyPr/>
          <a:lstStyle/>
          <a:p>
            <a:r>
              <a:rPr lang="ru-RU" dirty="0"/>
              <a:t>Киберинциденты в 2019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4" name="Объект 3" descr="Рисунок 3. Объекты атак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2" y="1988840"/>
            <a:ext cx="8716535" cy="39059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</p:spTree>
    <p:extLst>
      <p:ext uri="{BB962C8B-B14F-4D97-AF65-F5344CB8AC3E}">
        <p14:creationId xmlns:p14="http://schemas.microsoft.com/office/powerpoint/2010/main" val="2867851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5747"/>
            <a:ext cx="8229600" cy="1143000"/>
          </a:xfrm>
        </p:spPr>
        <p:txBody>
          <a:bodyPr/>
          <a:lstStyle/>
          <a:p>
            <a:r>
              <a:rPr lang="ru-RU" dirty="0"/>
              <a:t>Используемые методы атак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  <p:pic>
        <p:nvPicPr>
          <p:cNvPr id="5" name="Объект 4" descr="Рисунок 8. Методы атак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7" y="1700808"/>
            <a:ext cx="8612246" cy="44892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525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048" y="459304"/>
            <a:ext cx="8229600" cy="1143000"/>
          </a:xfrm>
        </p:spPr>
        <p:txBody>
          <a:bodyPr/>
          <a:lstStyle/>
          <a:p>
            <a:r>
              <a:rPr lang="ru-RU" dirty="0"/>
              <a:t>Способы распространения ВПО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  <p:pic>
        <p:nvPicPr>
          <p:cNvPr id="5" name="Объект 5" descr="Рисунок 9. Способы распространения ВПО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8752672" cy="3225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0690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Соотношение </a:t>
            </a:r>
            <a:r>
              <a:rPr lang="ru-RU" dirty="0"/>
              <a:t>использованного ВПО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  <p:pic>
        <p:nvPicPr>
          <p:cNvPr id="5" name="Объект 4" descr="Рисунок 7. Типы вредоносного ПО (доля атак с использованием ВПО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776864" cy="54557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4799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6971"/>
            <a:ext cx="8229600" cy="1143000"/>
          </a:xfrm>
        </p:spPr>
        <p:txBody>
          <a:bodyPr/>
          <a:lstStyle/>
          <a:p>
            <a:r>
              <a:rPr lang="ru-RU" dirty="0"/>
              <a:t>Цель изучения дисциплины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Обучение:</a:t>
            </a:r>
          </a:p>
          <a:p>
            <a:pPr>
              <a:buFontTx/>
              <a:buChar char="-"/>
            </a:pPr>
            <a:r>
              <a:rPr lang="ru-RU" dirty="0"/>
              <a:t>технологиям,</a:t>
            </a:r>
          </a:p>
          <a:p>
            <a:pPr>
              <a:buFontTx/>
              <a:buChar char="-"/>
            </a:pPr>
            <a:r>
              <a:rPr lang="ru-RU" dirty="0"/>
              <a:t>принципам,</a:t>
            </a:r>
          </a:p>
          <a:p>
            <a:pPr>
              <a:buFontTx/>
              <a:buChar char="-"/>
            </a:pPr>
            <a:r>
              <a:rPr lang="ru-RU" dirty="0"/>
              <a:t>методам </a:t>
            </a:r>
          </a:p>
          <a:p>
            <a:pPr>
              <a:buFontTx/>
              <a:buChar char="-"/>
            </a:pPr>
            <a:r>
              <a:rPr lang="ru-RU" dirty="0"/>
              <a:t>и средствам защиты данных и программного обеспечения </a:t>
            </a:r>
          </a:p>
          <a:p>
            <a:pPr marL="0" indent="0">
              <a:buNone/>
            </a:pPr>
            <a:r>
              <a:rPr lang="ru-RU" dirty="0"/>
              <a:t>от различных типов угроз с привлечением </a:t>
            </a:r>
          </a:p>
          <a:p>
            <a:pPr>
              <a:buFontTx/>
              <a:buChar char="-"/>
            </a:pPr>
            <a:r>
              <a:rPr lang="ru-RU" dirty="0"/>
              <a:t>программных </a:t>
            </a:r>
          </a:p>
          <a:p>
            <a:pPr>
              <a:buFontTx/>
              <a:buChar char="-"/>
            </a:pPr>
            <a:r>
              <a:rPr lang="ru-RU" dirty="0"/>
              <a:t>и аппаратных средств защиты, </a:t>
            </a:r>
          </a:p>
          <a:p>
            <a:pPr>
              <a:buFontTx/>
              <a:buChar char="-"/>
            </a:pPr>
            <a:r>
              <a:rPr lang="ru-RU" dirty="0"/>
              <a:t>а также аналитического анализа серьезности угроз информационной безопасности сети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</p:spTree>
    <p:extLst>
      <p:ext uri="{BB962C8B-B14F-4D97-AF65-F5344CB8AC3E}">
        <p14:creationId xmlns:p14="http://schemas.microsoft.com/office/powerpoint/2010/main" val="1031155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3418"/>
            <a:ext cx="8229600" cy="1143000"/>
          </a:xfrm>
        </p:spPr>
        <p:txBody>
          <a:bodyPr/>
          <a:lstStyle/>
          <a:p>
            <a:r>
              <a:rPr lang="ru-RU" dirty="0"/>
              <a:t>Основные задачи дисциплины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r>
              <a:rPr lang="ru-RU" dirty="0"/>
              <a:t>изучение основных понятий и положений проведения исследований, связанных с обеспечением информационной безопасности в компьютерных сетях;</a:t>
            </a:r>
          </a:p>
          <a:p>
            <a:r>
              <a:rPr lang="ru-RU" dirty="0"/>
              <a:t>знакомство с программными и программно-аппаратными средствами защиты программ и данных от типовых угроз информационной безопасности в сети;</a:t>
            </a:r>
          </a:p>
          <a:p>
            <a:r>
              <a:rPr lang="ru-RU" dirty="0"/>
              <a:t>знакомство с основными подходами к активному аудиту компьютерных сетей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</p:spTree>
    <p:extLst>
      <p:ext uri="{BB962C8B-B14F-4D97-AF65-F5344CB8AC3E}">
        <p14:creationId xmlns:p14="http://schemas.microsoft.com/office/powerpoint/2010/main" val="823632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средства защиты информации в компьютерных сетях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/>
          </a:bodyPr>
          <a:lstStyle/>
          <a:p>
            <a:r>
              <a:rPr lang="ru-RU" sz="3600" b="1" dirty="0"/>
              <a:t>Сканеры безопасности и </a:t>
            </a:r>
            <a:r>
              <a:rPr lang="ru-RU" sz="3600" b="1" dirty="0" err="1"/>
              <a:t>эксплойты</a:t>
            </a:r>
            <a:endParaRPr lang="ru-RU" sz="3600" b="1" dirty="0"/>
          </a:p>
          <a:p>
            <a:r>
              <a:rPr lang="ru-RU" sz="3600" b="1" dirty="0"/>
              <a:t>Межсетевые экраны и фильтры</a:t>
            </a:r>
          </a:p>
          <a:p>
            <a:r>
              <a:rPr lang="ru-RU" sz="3600" b="1" dirty="0"/>
              <a:t>Построение </a:t>
            </a:r>
            <a:r>
              <a:rPr lang="en-US" sz="3600" b="1" dirty="0"/>
              <a:t>VPN</a:t>
            </a:r>
          </a:p>
          <a:p>
            <a:r>
              <a:rPr lang="ru-RU" sz="3600" b="1" dirty="0"/>
              <a:t>Системы обнаружения </a:t>
            </a:r>
            <a:r>
              <a:rPr lang="ru-RU" sz="3600" b="1" dirty="0" smtClean="0"/>
              <a:t>вторжений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</p:spTree>
    <p:extLst>
      <p:ext uri="{BB962C8B-B14F-4D97-AF65-F5344CB8AC3E}">
        <p14:creationId xmlns:p14="http://schemas.microsoft.com/office/powerpoint/2010/main" val="122367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Основные </a:t>
            </a:r>
            <a:r>
              <a:rPr lang="ru-RU" sz="4000" dirty="0" smtClean="0"/>
              <a:t>понятия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ГОСТ </a:t>
            </a:r>
            <a:r>
              <a:rPr lang="ru-RU" dirty="0"/>
              <a:t>Р 50922-96 </a:t>
            </a:r>
            <a:r>
              <a:rPr lang="ru-RU" dirty="0" smtClean="0"/>
              <a:t>«Защита </a:t>
            </a:r>
            <a:r>
              <a:rPr lang="ru-RU" dirty="0"/>
              <a:t>информации. Основные термины и </a:t>
            </a:r>
            <a:r>
              <a:rPr lang="ru-RU" dirty="0" smtClean="0"/>
              <a:t>определения».</a:t>
            </a:r>
          </a:p>
          <a:p>
            <a:pPr algn="just"/>
            <a:r>
              <a:rPr lang="ru-RU" dirty="0"/>
              <a:t>Настоящий стандарт устанавливает основные термины и определения понятий в области защиты информации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/>
              <a:t>Термины, установленные настоящим стандартом, обязательны для применения во всех видах документации и литературы по защите информации, входящих в сферу работ по стандартизации и (или) использующих результаты этих работ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31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Защита информации</a:t>
            </a:r>
            <a:r>
              <a:rPr lang="ru-RU" dirty="0" smtClean="0"/>
              <a:t> – деятельность по предотвращению </a:t>
            </a:r>
            <a:r>
              <a:rPr lang="ru-RU" dirty="0"/>
              <a:t>утечки защищаемой информации, несанкционированных и непреднамеренных воздействий на защищаемую </a:t>
            </a:r>
            <a:r>
              <a:rPr lang="ru-RU" dirty="0" smtClean="0"/>
              <a:t>информацию</a:t>
            </a:r>
          </a:p>
          <a:p>
            <a:r>
              <a:rPr lang="ru-RU" b="1" dirty="0" smtClean="0"/>
              <a:t>Объект защиты – </a:t>
            </a:r>
            <a:r>
              <a:rPr lang="ru-RU" dirty="0" smtClean="0"/>
              <a:t>информация, или носитель информации, или информационный процесс, в отношении которого необходимо обеспечивать защиту в соответствии с поставленной целью ЗИ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882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Цель ЗИ </a:t>
            </a:r>
            <a:r>
              <a:rPr lang="ru-RU" dirty="0" smtClean="0"/>
              <a:t>– желаемый результат ЗИ (предотвращение ущерба в рез-те возможной утечки, несанкционированного или непреднамеренного воздействия)</a:t>
            </a:r>
          </a:p>
          <a:p>
            <a:r>
              <a:rPr lang="ru-RU" b="1" dirty="0" smtClean="0"/>
              <a:t>Эффективность ЗИ </a:t>
            </a:r>
            <a:r>
              <a:rPr lang="ru-RU" dirty="0"/>
              <a:t>– </a:t>
            </a:r>
            <a:r>
              <a:rPr lang="ru-RU" dirty="0" smtClean="0"/>
              <a:t>соответствие результатов поставленной цели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60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AutoNum type="arabicPeriod"/>
            </a:pPr>
            <a:r>
              <a:rPr lang="ru-RU" dirty="0"/>
              <a:t>Шаньгин Ф.Ф. Защита компьютерной информации. Эффективные методы и средства. – М. : ДМК Пресс, 2008. – 544 с. : ил.</a:t>
            </a:r>
          </a:p>
          <a:p>
            <a:pPr>
              <a:buAutoNum type="arabicPeriod"/>
            </a:pPr>
            <a:endParaRPr lang="ru-RU" dirty="0"/>
          </a:p>
          <a:p>
            <a:pPr>
              <a:buAutoNum type="arabicPeriod"/>
            </a:pPr>
            <a:r>
              <a:rPr lang="ru-RU" dirty="0"/>
              <a:t>Олифер В.Г., Олифер Н.А. Безопасность компьютерных сетей. – М. : Горячая линия-Телеком, 2016. – 644 с. : ил.</a:t>
            </a:r>
          </a:p>
          <a:p>
            <a:pPr>
              <a:buAutoNum type="arabicPeriod"/>
            </a:pPr>
            <a:endParaRPr lang="ru-RU" dirty="0"/>
          </a:p>
          <a:p>
            <a:pPr>
              <a:buAutoNum type="arabicPeriod"/>
            </a:pPr>
            <a:r>
              <a:rPr lang="ru-RU" dirty="0"/>
              <a:t>Максим Мерритт, Поллино Д. Безопасность беспроводных сетей. – М. : Компания АйТи ; ДМК Пресс, 2004. – 288 с. : ил.</a:t>
            </a:r>
          </a:p>
          <a:p>
            <a:pPr>
              <a:buAutoNum type="arabicPeriod"/>
            </a:pPr>
            <a:endParaRPr lang="ru-RU" dirty="0"/>
          </a:p>
          <a:p>
            <a:pPr>
              <a:buAutoNum type="arabicPeriod"/>
            </a:pPr>
            <a:r>
              <a:rPr lang="ru-RU" dirty="0"/>
              <a:t>Исследовательский центр </a:t>
            </a:r>
            <a:r>
              <a:rPr lang="en-US" dirty="0"/>
              <a:t>Positive Research</a:t>
            </a:r>
            <a:r>
              <a:rPr lang="ru-RU" dirty="0"/>
              <a:t> – </a:t>
            </a:r>
            <a:r>
              <a:rPr lang="en-US" dirty="0">
                <a:hlinkClick r:id="rId2"/>
              </a:rPr>
              <a:t>https://www.ptsecurity.com/ru-ru/research/</a:t>
            </a:r>
            <a:endParaRPr lang="ru-RU" dirty="0"/>
          </a:p>
          <a:p>
            <a:pPr>
              <a:buAutoNum type="arabicPeriod"/>
            </a:pPr>
            <a:endParaRPr lang="ru-RU" dirty="0"/>
          </a:p>
          <a:p>
            <a:pPr>
              <a:buAutoNum type="arabicPeriod"/>
            </a:pPr>
            <a:r>
              <a:rPr lang="ru-RU" dirty="0"/>
              <a:t>Телеграм-канал «Утечки информации» - </a:t>
            </a:r>
            <a:r>
              <a:rPr lang="en-US" dirty="0">
                <a:hlinkClick r:id="rId3"/>
              </a:rPr>
              <a:t>https://t.me/dataleak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69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Защита информации от утечки </a:t>
            </a:r>
            <a:r>
              <a:rPr lang="ru-RU" dirty="0" smtClean="0"/>
              <a:t>– предотвращение </a:t>
            </a:r>
            <a:r>
              <a:rPr lang="ru-RU" dirty="0"/>
              <a:t>неконтролируемого распространения защищаемой </a:t>
            </a:r>
            <a:r>
              <a:rPr lang="ru-RU" dirty="0" smtClean="0"/>
              <a:t>информации</a:t>
            </a:r>
          </a:p>
          <a:p>
            <a:r>
              <a:rPr lang="ru-RU" b="1" dirty="0"/>
              <a:t>Защита информации от разглашения </a:t>
            </a:r>
            <a:r>
              <a:rPr lang="ru-RU" dirty="0" smtClean="0"/>
              <a:t>–предотвращение </a:t>
            </a:r>
            <a:r>
              <a:rPr lang="ru-RU" dirty="0"/>
              <a:t>несанкционированного доведения защищаемой информации до неконтролируемого количества получателей информации.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27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Защита информации от несанкционированного воздействия </a:t>
            </a:r>
            <a:r>
              <a:rPr lang="ru-RU" dirty="0" smtClean="0"/>
              <a:t>– предотвращение </a:t>
            </a:r>
            <a:r>
              <a:rPr lang="ru-RU" dirty="0"/>
              <a:t>воздействия на защищаемую информацию с нарушением установленных прав и правил на изменение информации, приводящего к искажению, уничтожению, копированию, блокированию доступа к информации, а также к утрате, уничтожению или сбою </a:t>
            </a:r>
            <a:r>
              <a:rPr lang="ru-RU" dirty="0" smtClean="0"/>
              <a:t>носителя </a:t>
            </a:r>
            <a:r>
              <a:rPr lang="ru-RU" dirty="0"/>
              <a:t>информации.</a:t>
            </a:r>
          </a:p>
          <a:p>
            <a:r>
              <a:rPr lang="ru-RU" b="1" dirty="0"/>
              <a:t>Защита информации от непреднамеренного воздействия </a:t>
            </a:r>
            <a:r>
              <a:rPr lang="ru-RU" dirty="0" smtClean="0"/>
              <a:t>– предотвращение </a:t>
            </a:r>
            <a:r>
              <a:rPr lang="ru-RU" dirty="0"/>
              <a:t>воздействия на защищаемую информацию ошибок пользователя информацией, сбоя технических и программных средств информационных систем, а также природных явлений или иных нецеленаправленных на изменение информации </a:t>
            </a:r>
            <a:r>
              <a:rPr lang="ru-RU" dirty="0" smtClean="0"/>
              <a:t>воздействий</a:t>
            </a:r>
          </a:p>
          <a:p>
            <a:r>
              <a:rPr lang="ru-RU" b="1" dirty="0" smtClean="0"/>
              <a:t>Защита </a:t>
            </a:r>
            <a:r>
              <a:rPr lang="ru-RU" b="1" dirty="0"/>
              <a:t>от несанкционированного доступа (НСД)</a:t>
            </a:r>
            <a:r>
              <a:rPr lang="ru-RU" dirty="0"/>
              <a:t> – деятельность по предотвращению получения защищаемой информации заинтересованным субъектом с нарушением </a:t>
            </a:r>
            <a:r>
              <a:rPr lang="ru-RU" dirty="0" smtClean="0"/>
              <a:t>прав </a:t>
            </a:r>
            <a:r>
              <a:rPr lang="ru-RU" dirty="0"/>
              <a:t>или правил </a:t>
            </a:r>
            <a:r>
              <a:rPr lang="ru-RU" dirty="0" smtClean="0"/>
              <a:t>доступа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67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ru-RU" b="1" dirty="0" smtClean="0"/>
              <a:t>Сетевая безопасность </a:t>
            </a:r>
            <a:r>
              <a:rPr lang="ru-RU" dirty="0" smtClean="0"/>
              <a:t>–  </a:t>
            </a:r>
            <a:r>
              <a:rPr lang="ru-RU" dirty="0"/>
              <a:t>защищенность компьютерных </a:t>
            </a:r>
            <a:r>
              <a:rPr lang="ru-RU" dirty="0" smtClean="0"/>
              <a:t>сетей, их </a:t>
            </a:r>
            <a:r>
              <a:rPr lang="ru-RU" dirty="0"/>
              <a:t>сервисов </a:t>
            </a:r>
            <a:r>
              <a:rPr lang="ru-RU" dirty="0" smtClean="0"/>
              <a:t>и информации от </a:t>
            </a:r>
            <a:r>
              <a:rPr lang="ru-RU" dirty="0"/>
              <a:t>несанкционированного прослушивания, модификации, отказа в </a:t>
            </a:r>
            <a:r>
              <a:rPr lang="ru-RU" dirty="0" smtClean="0"/>
              <a:t>доступе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046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Базовые свойства информации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8994" y="1844824"/>
            <a:ext cx="8242040" cy="410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01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Конфиденциальность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Privacy)</a:t>
            </a:r>
          </a:p>
          <a:p>
            <a:pPr lvl="1"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невозможность несанкционированного получения какой-либо информации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Целостность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аутентичность (достоверность)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невозможность несанкционированной или случайной модификации информации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возможность идентификации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аутентификации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источника информации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Доступность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spcBef>
                <a:spcPct val="30000"/>
              </a:spcBef>
              <a:tabLst>
                <a:tab pos="1260475" algn="l"/>
              </a:tabLs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возможность за разумное время получить требуемую информацию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599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Допуск к информации и ресурсам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/>
              <a:t>Санкционированный доступ </a:t>
            </a:r>
            <a:r>
              <a:rPr lang="ru-RU" dirty="0"/>
              <a:t>– это доступ к информации, не нарушающий установленные правила разграничения </a:t>
            </a:r>
            <a:r>
              <a:rPr lang="ru-RU" dirty="0" smtClean="0"/>
              <a:t>доступа</a:t>
            </a:r>
          </a:p>
          <a:p>
            <a:r>
              <a:rPr lang="ru-RU" b="1" dirty="0" smtClean="0"/>
              <a:t>Несанкционированный </a:t>
            </a:r>
            <a:r>
              <a:rPr lang="ru-RU" b="1" dirty="0"/>
              <a:t>доступ (НСД) </a:t>
            </a:r>
            <a:r>
              <a:rPr lang="ru-RU" dirty="0"/>
              <a:t>к информации характеризуется нарушением установленных правил разграничения доступа. </a:t>
            </a:r>
            <a:endParaRPr lang="ru-RU" dirty="0" smtClean="0"/>
          </a:p>
          <a:p>
            <a:r>
              <a:rPr lang="ru-RU" dirty="0" smtClean="0"/>
              <a:t>Лицо </a:t>
            </a:r>
            <a:r>
              <a:rPr lang="ru-RU" dirty="0"/>
              <a:t>или процесс, осуществляющие НСД, являются </a:t>
            </a:r>
            <a:r>
              <a:rPr lang="ru-RU" b="1" dirty="0"/>
              <a:t>нарушителями правил разграничения </a:t>
            </a:r>
            <a:r>
              <a:rPr lang="ru-RU" b="1" dirty="0" smtClean="0"/>
              <a:t>доступа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549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Идентификация</a:t>
            </a:r>
            <a:r>
              <a:rPr lang="ru-RU" dirty="0" smtClean="0"/>
              <a:t> субъекта – процедура </a:t>
            </a:r>
            <a:r>
              <a:rPr lang="ru-RU" dirty="0"/>
              <a:t>распознавания субъекта по его идентификатору. Идентификация выполняется при попытке субъекта войти в </a:t>
            </a:r>
            <a:r>
              <a:rPr lang="ru-RU" dirty="0" smtClean="0"/>
              <a:t>систему</a:t>
            </a:r>
          </a:p>
          <a:p>
            <a:r>
              <a:rPr lang="ru-RU" b="1" dirty="0" smtClean="0"/>
              <a:t>Аутентификация</a:t>
            </a:r>
            <a:r>
              <a:rPr lang="ru-RU" dirty="0" smtClean="0"/>
              <a:t> субъекта </a:t>
            </a:r>
            <a:r>
              <a:rPr lang="ru-RU" dirty="0"/>
              <a:t>– проверка подлинности субъекта с данным идентификатором. Процедура аутентификации устанавливает, является ли субъект именно тем, кем он себя объявил.</a:t>
            </a:r>
          </a:p>
          <a:p>
            <a:r>
              <a:rPr lang="ru-RU" b="1" dirty="0" smtClean="0"/>
              <a:t>Авторизации</a:t>
            </a:r>
            <a:r>
              <a:rPr lang="ru-RU" dirty="0" smtClean="0"/>
              <a:t> субъекта </a:t>
            </a:r>
            <a:r>
              <a:rPr lang="ru-RU" dirty="0"/>
              <a:t>– предоставление законному субъекту, успешно прошедшему идентификацию и аутентификацию, соответствующих полномочий и доступных ресурсов системы (сети).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24707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Угрозы, уязвимости и риски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Уязвимость</a:t>
            </a:r>
          </a:p>
          <a:p>
            <a:pPr lvl="1" algn="just">
              <a:lnSpc>
                <a:spcPct val="90000"/>
              </a:lnSpc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Внутренняя слабость системы, которая потенциально может быть использована для реализации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угрозы</a:t>
            </a:r>
          </a:p>
          <a:p>
            <a:pPr algn="just">
              <a:lnSpc>
                <a:spcPct val="90000"/>
              </a:lnSpc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Угроза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algn="just">
              <a:lnSpc>
                <a:spcPct val="90000"/>
              </a:lnSpc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внешних условий, которые делают возможными реализацию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уязвимостей (например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угроза утечки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информации)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Ущерб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lnSpc>
                <a:spcPct val="90000"/>
              </a:lnSpc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нарушение состояния защищенности информации, содержащейся и обрабатываемой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8064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Риски </a:t>
            </a:r>
            <a:r>
              <a:rPr lang="ru-RU" dirty="0"/>
              <a:t>появляются при одновременном наличии угрозы и </a:t>
            </a:r>
            <a:r>
              <a:rPr lang="ru-RU" dirty="0" smtClean="0"/>
              <a:t>уязвимости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/>
              <a:t>Атака</a:t>
            </a:r>
            <a:r>
              <a:rPr lang="ru-RU" dirty="0" smtClean="0"/>
              <a:t> </a:t>
            </a:r>
            <a:r>
              <a:rPr lang="ru-RU" dirty="0"/>
              <a:t>на компьютерную систему – это поиск и/или использование злоумышленником той или иной уязвимости </a:t>
            </a:r>
            <a:r>
              <a:rPr lang="ru-RU" dirty="0" smtClean="0"/>
              <a:t>системы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285" y="2564904"/>
            <a:ext cx="3065429" cy="187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4171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Средство </a:t>
            </a:r>
            <a:r>
              <a:rPr lang="ru-RU" b="1" dirty="0"/>
              <a:t>защиты информации </a:t>
            </a:r>
            <a:r>
              <a:rPr lang="ru-RU" dirty="0"/>
              <a:t>– техническое, программное средство, вещество и/или материал, предназначенные или используемые для защиты </a:t>
            </a:r>
            <a:r>
              <a:rPr lang="ru-RU" dirty="0" smtClean="0"/>
              <a:t>информации</a:t>
            </a:r>
            <a:endParaRPr lang="ru-RU" dirty="0"/>
          </a:p>
          <a:p>
            <a:r>
              <a:rPr lang="ru-RU" b="1" dirty="0"/>
              <a:t>Комплекс средств защиты </a:t>
            </a:r>
            <a:r>
              <a:rPr lang="ru-RU" dirty="0"/>
              <a:t>(КСЗ) </a:t>
            </a:r>
            <a:r>
              <a:rPr lang="ru-RU" dirty="0" smtClean="0"/>
              <a:t>– совокупность </a:t>
            </a:r>
            <a:r>
              <a:rPr lang="ru-RU" dirty="0"/>
              <a:t>программных и </a:t>
            </a:r>
            <a:r>
              <a:rPr lang="ru-RU" dirty="0" smtClean="0"/>
              <a:t>тех. средств для </a:t>
            </a:r>
            <a:r>
              <a:rPr lang="ru-RU" dirty="0"/>
              <a:t>обеспечения </a:t>
            </a:r>
            <a:r>
              <a:rPr lang="ru-RU" dirty="0" smtClean="0"/>
              <a:t>ИБ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87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7"/>
          </a:xfrm>
        </p:spPr>
        <p:txBody>
          <a:bodyPr>
            <a:normAutofit fontScale="62500" lnSpcReduction="20000"/>
          </a:bodyPr>
          <a:lstStyle/>
          <a:p>
            <a:pPr>
              <a:buAutoNum type="arabicPeriod"/>
            </a:pPr>
            <a:r>
              <a:rPr lang="ru-RU" dirty="0"/>
              <a:t>Шаньгин Ф.Ф. Защита компьютерной информации. Эффективные методы и средства. – М. : ДМК Пресс, 2008. – 544 с. : ил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276872"/>
            <a:ext cx="3171000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0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Политика </a:t>
            </a:r>
            <a:r>
              <a:rPr lang="ru-RU" b="1" dirty="0"/>
              <a:t>безопасности </a:t>
            </a:r>
            <a:r>
              <a:rPr lang="ru-RU" dirty="0"/>
              <a:t>– это совокупность норм, правил и практических рекомендаций, регламентирующих работу средств защиты компьютерной системы от заданного множества </a:t>
            </a:r>
            <a:r>
              <a:rPr lang="ru-RU" dirty="0" smtClean="0"/>
              <a:t>угроз</a:t>
            </a:r>
          </a:p>
          <a:p>
            <a:r>
              <a:rPr lang="ru-RU" b="1" dirty="0" smtClean="0"/>
              <a:t>Защищенность АС </a:t>
            </a:r>
            <a:r>
              <a:rPr lang="ru-RU" dirty="0"/>
              <a:t>– степень адекватности реализованных в ней механизмов защиты информации существующим в данной среде функционирования рискам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Лекция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72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2. Олифер </a:t>
            </a:r>
            <a:r>
              <a:rPr lang="ru-RU" dirty="0"/>
              <a:t>В.Г., Олифер Н.А. Безопасность компьютерных сетей. – М. : Горячая линия-Телеком, 2016. – 644 с. : ил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208" y="2420888"/>
            <a:ext cx="2991584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8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3. Максим </a:t>
            </a:r>
            <a:r>
              <a:rPr lang="ru-RU" dirty="0"/>
              <a:t>Мерритт, Поллино Д. Безопасность беспроводных сетей. – М. : Компания АйТи ; ДМК Пресс, 2004. – 288 с. : ил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801" y="2276872"/>
            <a:ext cx="2988397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6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4. Исследовательский </a:t>
            </a:r>
            <a:r>
              <a:rPr lang="ru-RU" dirty="0"/>
              <a:t>центр </a:t>
            </a:r>
            <a:r>
              <a:rPr lang="en-US" dirty="0"/>
              <a:t>Positive Research</a:t>
            </a:r>
            <a:r>
              <a:rPr lang="ru-RU" dirty="0"/>
              <a:t> – </a:t>
            </a:r>
            <a:r>
              <a:rPr lang="en-US" dirty="0">
                <a:hlinkClick r:id="rId2"/>
              </a:rPr>
              <a:t>https://www.ptsecurity.com/ru-ru/research</a:t>
            </a:r>
            <a:r>
              <a:rPr lang="en-US" dirty="0" smtClean="0">
                <a:hlinkClick r:id="rId2"/>
              </a:rPr>
              <a:t>/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113" y="2745445"/>
            <a:ext cx="6719774" cy="376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9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Рекомендуемая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5. Телеграм-канал </a:t>
            </a:r>
            <a:r>
              <a:rPr lang="ru-RU" dirty="0"/>
              <a:t>«Утечки информации» - </a:t>
            </a:r>
            <a:r>
              <a:rPr lang="en-US" dirty="0">
                <a:hlinkClick r:id="rId2"/>
              </a:rPr>
              <a:t>https://t.me/dataleak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52" y="2564904"/>
            <a:ext cx="3963095" cy="413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9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работы на семестр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Лекционные занятия (посредством дистанционных методов обучения)</a:t>
            </a:r>
          </a:p>
          <a:p>
            <a:r>
              <a:rPr lang="ru-RU" dirty="0"/>
              <a:t>Лабораторные занятия (для освоения практических навыков ЗИвКС)</a:t>
            </a:r>
          </a:p>
          <a:p>
            <a:r>
              <a:rPr lang="ru-RU" dirty="0"/>
              <a:t>Курсовая работа – </a:t>
            </a:r>
            <a:r>
              <a:rPr lang="ru-RU" dirty="0" smtClean="0"/>
              <a:t>проектирование ЗАС</a:t>
            </a:r>
            <a:endParaRPr lang="ru-RU" dirty="0"/>
          </a:p>
          <a:p>
            <a:r>
              <a:rPr lang="ru-RU" dirty="0"/>
              <a:t>Самостоятельное изучение предлагаемых </a:t>
            </a:r>
            <a:r>
              <a:rPr lang="ru-RU" dirty="0" smtClean="0"/>
              <a:t>материалов</a:t>
            </a:r>
          </a:p>
          <a:p>
            <a:r>
              <a:rPr lang="ru-RU" dirty="0" smtClean="0"/>
              <a:t>Обратная связь через блог в ББ или </a:t>
            </a:r>
            <a:r>
              <a:rPr lang="en-US" dirty="0" smtClean="0"/>
              <a:t>e-mail</a:t>
            </a:r>
            <a:endParaRPr lang="ru-RU" dirty="0"/>
          </a:p>
          <a:p>
            <a:r>
              <a:rPr lang="ru-RU" dirty="0"/>
              <a:t>1 аттестация – тестирование</a:t>
            </a:r>
          </a:p>
          <a:p>
            <a:r>
              <a:rPr lang="ru-RU" dirty="0"/>
              <a:t>2 аттестация – </a:t>
            </a:r>
            <a:r>
              <a:rPr lang="ru-RU" dirty="0" smtClean="0"/>
              <a:t>активность</a:t>
            </a:r>
            <a:endParaRPr lang="ru-RU" dirty="0"/>
          </a:p>
          <a:p>
            <a:r>
              <a:rPr lang="ru-RU" dirty="0" smtClean="0"/>
              <a:t>Экзамен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4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629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Защита информации в сетях: актуальность, проблемы, подходы к их решению</a:t>
            </a:r>
          </a:p>
        </p:txBody>
      </p:sp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4" y="1665569"/>
            <a:ext cx="5791212" cy="4395225"/>
          </a:xfrm>
        </p:spPr>
      </p:pic>
      <p:sp>
        <p:nvSpPr>
          <p:cNvPr id="5" name="Прямоугольник 4"/>
          <p:cNvSpPr/>
          <p:nvPr/>
        </p:nvSpPr>
        <p:spPr>
          <a:xfrm>
            <a:off x="7829216" y="8997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Лекция №1</a:t>
            </a:r>
          </a:p>
        </p:txBody>
      </p:sp>
    </p:spTree>
    <p:extLst>
      <p:ext uri="{BB962C8B-B14F-4D97-AF65-F5344CB8AC3E}">
        <p14:creationId xmlns:p14="http://schemas.microsoft.com/office/powerpoint/2010/main" val="25591872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1051</Words>
  <Application>Microsoft Office PowerPoint</Application>
  <PresentationFormat>Экран (4:3)</PresentationFormat>
  <Paragraphs>126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Защита информации в компьютерных сетях</vt:lpstr>
      <vt:lpstr>Рекомендуемая литература</vt:lpstr>
      <vt:lpstr>Рекомендуемая литература</vt:lpstr>
      <vt:lpstr>Рекомендуемая литература</vt:lpstr>
      <vt:lpstr>Рекомендуемая литература</vt:lpstr>
      <vt:lpstr>Рекомендуемая литература</vt:lpstr>
      <vt:lpstr>Рекомендуемая литература</vt:lpstr>
      <vt:lpstr>План работы на семестр</vt:lpstr>
      <vt:lpstr>Защита информации в сетях: актуальность, проблемы, подходы к их решению</vt:lpstr>
      <vt:lpstr>Киберинциденты в 2019 году</vt:lpstr>
      <vt:lpstr>Используемые методы атак</vt:lpstr>
      <vt:lpstr>Способы распространения ВПО</vt:lpstr>
      <vt:lpstr>Соотношение использованного ВПО</vt:lpstr>
      <vt:lpstr>Цель изучения дисциплины</vt:lpstr>
      <vt:lpstr>Основные задачи дисциплины</vt:lpstr>
      <vt:lpstr>Основные средства защиты информации в компьютерных сетях</vt:lpstr>
      <vt:lpstr>Основные понятия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Базовые свойства информации</vt:lpstr>
      <vt:lpstr>Презентация PowerPoint</vt:lpstr>
      <vt:lpstr>Допуск к информации и ресурсам</vt:lpstr>
      <vt:lpstr>Презентация PowerPoint</vt:lpstr>
      <vt:lpstr>Угрозы, уязвимости и риски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Галимова Рузиля Айдаровна</dc:creator>
  <cp:lastModifiedBy>AMP</cp:lastModifiedBy>
  <cp:revision>11</cp:revision>
  <dcterms:created xsi:type="dcterms:W3CDTF">2020-09-07T06:27:49Z</dcterms:created>
  <dcterms:modified xsi:type="dcterms:W3CDTF">2021-01-05T15:12:42Z</dcterms:modified>
</cp:coreProperties>
</file>