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4"/>
  </p:notesMasterIdLst>
  <p:sldIdLst>
    <p:sldId id="256" r:id="rId2"/>
    <p:sldId id="333" r:id="rId3"/>
    <p:sldId id="334" r:id="rId4"/>
    <p:sldId id="335" r:id="rId5"/>
    <p:sldId id="308" r:id="rId6"/>
    <p:sldId id="311" r:id="rId7"/>
    <p:sldId id="312" r:id="rId8"/>
    <p:sldId id="313" r:id="rId9"/>
    <p:sldId id="314" r:id="rId10"/>
    <p:sldId id="330" r:id="rId11"/>
    <p:sldId id="315" r:id="rId12"/>
    <p:sldId id="316" r:id="rId13"/>
    <p:sldId id="331" r:id="rId14"/>
    <p:sldId id="332" r:id="rId15"/>
    <p:sldId id="317" r:id="rId16"/>
    <p:sldId id="318" r:id="rId17"/>
    <p:sldId id="319" r:id="rId18"/>
    <p:sldId id="320" r:id="rId19"/>
    <p:sldId id="321" r:id="rId20"/>
    <p:sldId id="322" r:id="rId21"/>
    <p:sldId id="323" r:id="rId22"/>
    <p:sldId id="310" r:id="rId23"/>
    <p:sldId id="337" r:id="rId24"/>
    <p:sldId id="338" r:id="rId25"/>
    <p:sldId id="339" r:id="rId26"/>
    <p:sldId id="340" r:id="rId27"/>
    <p:sldId id="341" r:id="rId28"/>
    <p:sldId id="342" r:id="rId29"/>
    <p:sldId id="343" r:id="rId30"/>
    <p:sldId id="344" r:id="rId31"/>
    <p:sldId id="345" r:id="rId32"/>
    <p:sldId id="346" r:id="rId33"/>
    <p:sldId id="347" r:id="rId34"/>
    <p:sldId id="348" r:id="rId35"/>
    <p:sldId id="349" r:id="rId36"/>
    <p:sldId id="350" r:id="rId37"/>
    <p:sldId id="351" r:id="rId38"/>
    <p:sldId id="352" r:id="rId39"/>
    <p:sldId id="353" r:id="rId40"/>
    <p:sldId id="354" r:id="rId41"/>
    <p:sldId id="355" r:id="rId42"/>
    <p:sldId id="356" r:id="rId43"/>
    <p:sldId id="357" r:id="rId44"/>
    <p:sldId id="358" r:id="rId45"/>
    <p:sldId id="359" r:id="rId46"/>
    <p:sldId id="360" r:id="rId47"/>
    <p:sldId id="362" r:id="rId48"/>
    <p:sldId id="363" r:id="rId49"/>
    <p:sldId id="364" r:id="rId50"/>
    <p:sldId id="365" r:id="rId51"/>
    <p:sldId id="366" r:id="rId52"/>
    <p:sldId id="367" r:id="rId53"/>
    <p:sldId id="368" r:id="rId54"/>
    <p:sldId id="369" r:id="rId55"/>
    <p:sldId id="370" r:id="rId56"/>
    <p:sldId id="371" r:id="rId57"/>
    <p:sldId id="374" r:id="rId58"/>
    <p:sldId id="373" r:id="rId59"/>
    <p:sldId id="372" r:id="rId60"/>
    <p:sldId id="284" r:id="rId61"/>
    <p:sldId id="336" r:id="rId62"/>
    <p:sldId id="361" r:id="rId6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MP" initials="A" lastIdx="1" clrIdx="0">
    <p:extLst>
      <p:ext uri="{19B8F6BF-5375-455C-9EA6-DF929625EA0E}">
        <p15:presenceInfo xmlns:p15="http://schemas.microsoft.com/office/powerpoint/2012/main" userId="AMP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8750" autoAdjust="0"/>
    <p:restoredTop sz="94660"/>
  </p:normalViewPr>
  <p:slideViewPr>
    <p:cSldViewPr>
      <p:cViewPr varScale="1">
        <p:scale>
          <a:sx n="67" d="100"/>
          <a:sy n="67" d="100"/>
        </p:scale>
        <p:origin x="66" y="306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notesMaster" Target="notesMasters/notesMaster1.xml"/><Relationship Id="rId69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viewProps" Target="view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2A9D9AE-7870-4995-981B-0B2E4707BDD0}" type="datetimeFigureOut">
              <a:rPr lang="ru-RU" smtClean="0"/>
              <a:t>пт 20.11.20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A36875-E477-4C78-A719-7C70A50D3E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66734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пт 20.11.20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пт 20.11.20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пт 20.11.20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пт 20.11.20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пт 20.11.20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пт 20.11.20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пт 20.11.20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пт 20.11.20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пт 20.11.20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пт 20.11.20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пт 20.11.20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пт 20.11.20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hyperlink" Target="http://www.4stud.info/networking/network-security.html" TargetMode="External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hyperlink" Target="https://zen.yandex.ru/media/id/5e246f04df944400b9510264/" TargetMode="External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2132856"/>
            <a:ext cx="7772400" cy="1470025"/>
          </a:xfrm>
        </p:spPr>
        <p:txBody>
          <a:bodyPr/>
          <a:lstStyle/>
          <a:p>
            <a:r>
              <a:rPr lang="ru-RU" dirty="0"/>
              <a:t>Защита информации в компьютерных сетях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/>
          </a:bodyPr>
          <a:lstStyle/>
          <a:p>
            <a:r>
              <a:rPr lang="ru-RU" dirty="0"/>
              <a:t>к.т.н., доцент </a:t>
            </a:r>
            <a:r>
              <a:rPr lang="ru-RU" dirty="0" smtClean="0"/>
              <a:t>кафедры </a:t>
            </a:r>
            <a:r>
              <a:rPr lang="ru-RU" dirty="0"/>
              <a:t>СИБ Ахметвалеев Амир </a:t>
            </a:r>
            <a:r>
              <a:rPr lang="ru-RU" dirty="0" smtClean="0"/>
              <a:t>Муратович</a:t>
            </a:r>
            <a:endParaRPr lang="ru-RU" dirty="0"/>
          </a:p>
          <a:p>
            <a:r>
              <a:rPr lang="en-US" dirty="0"/>
              <a:t>e-mail: </a:t>
            </a:r>
            <a:r>
              <a:rPr lang="en-US" dirty="0" smtClean="0"/>
              <a:t>Amir.Akhmetvaleev@gmail.com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45283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5516" y="274638"/>
            <a:ext cx="8712968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Правовая система РФ в части ИБ (краткий обзор)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15516" y="1600200"/>
            <a:ext cx="8712968" cy="5257800"/>
          </a:xfrm>
        </p:spPr>
        <p:txBody>
          <a:bodyPr>
            <a:normAutofit/>
          </a:bodyPr>
          <a:lstStyle/>
          <a:p>
            <a:r>
              <a:rPr lang="ru-RU" b="1" dirty="0" smtClean="0"/>
              <a:t>Налоговый кодекс</a:t>
            </a:r>
          </a:p>
          <a:p>
            <a:pPr lvl="1"/>
            <a:r>
              <a:rPr lang="ru-RU" dirty="0"/>
              <a:t>ст. 102 «налоговая тайна</a:t>
            </a:r>
            <a:r>
              <a:rPr lang="ru-RU" dirty="0" smtClean="0"/>
              <a:t>»</a:t>
            </a:r>
          </a:p>
          <a:p>
            <a:r>
              <a:rPr lang="ru-RU" b="1" dirty="0" smtClean="0"/>
              <a:t>ГК РФ</a:t>
            </a:r>
          </a:p>
          <a:p>
            <a:pPr lvl="1"/>
            <a:r>
              <a:rPr lang="ru-RU" dirty="0"/>
              <a:t>ст. 139 «Служебная и коммерческая тайна</a:t>
            </a:r>
            <a:r>
              <a:rPr lang="ru-RU" dirty="0" smtClean="0"/>
              <a:t>»</a:t>
            </a:r>
          </a:p>
          <a:p>
            <a:pPr lvl="1"/>
            <a:r>
              <a:rPr lang="ru-RU" dirty="0"/>
              <a:t>ст. 946 «Тайна страхования</a:t>
            </a:r>
            <a:r>
              <a:rPr lang="ru-RU" dirty="0" smtClean="0"/>
              <a:t>»</a:t>
            </a:r>
            <a:r>
              <a:rPr lang="ru-RU" dirty="0"/>
              <a:t> </a:t>
            </a:r>
            <a:r>
              <a:rPr lang="ru-RU" dirty="0" smtClean="0"/>
              <a:t>и др.</a:t>
            </a:r>
          </a:p>
          <a:p>
            <a:pPr lvl="1"/>
            <a:endParaRPr lang="ru-RU" dirty="0"/>
          </a:p>
          <a:p>
            <a:pPr marL="0" lvl="1" indent="457200">
              <a:buNone/>
            </a:pPr>
            <a:r>
              <a:rPr lang="ru-RU" dirty="0"/>
              <a:t>Для эффективной борьбы с </a:t>
            </a:r>
            <a:r>
              <a:rPr lang="ru-RU" dirty="0" err="1"/>
              <a:t>киберпреступностью</a:t>
            </a:r>
            <a:r>
              <a:rPr lang="ru-RU" dirty="0"/>
              <a:t> необходимо сотрудничество на международном уровне - </a:t>
            </a:r>
            <a:r>
              <a:rPr lang="ru-RU" b="1" dirty="0"/>
              <a:t>Европейская конвенция о </a:t>
            </a:r>
            <a:r>
              <a:rPr lang="ru-RU" b="1" dirty="0" err="1"/>
              <a:t>киберпреступности</a:t>
            </a:r>
            <a:endParaRPr lang="ru-RU" b="1" dirty="0" smtClean="0"/>
          </a:p>
        </p:txBody>
      </p:sp>
      <p:sp>
        <p:nvSpPr>
          <p:cNvPr id="6" name="Прямоугольник 5"/>
          <p:cNvSpPr/>
          <p:nvPr/>
        </p:nvSpPr>
        <p:spPr>
          <a:xfrm>
            <a:off x="7668344" y="35332"/>
            <a:ext cx="13147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Лекция </a:t>
            </a:r>
            <a:r>
              <a:rPr lang="ru-RU" dirty="0" smtClean="0"/>
              <a:t>№5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2484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5516" y="274638"/>
            <a:ext cx="8712968" cy="1143000"/>
          </a:xfrm>
        </p:spPr>
        <p:txBody>
          <a:bodyPr>
            <a:normAutofit fontScale="90000"/>
          </a:bodyPr>
          <a:lstStyle/>
          <a:p>
            <a:r>
              <a:rPr lang="ru-RU" dirty="0"/>
              <a:t>Европейская конвенция о </a:t>
            </a:r>
            <a:r>
              <a:rPr lang="ru-RU" dirty="0" err="1"/>
              <a:t>киберпреступности</a:t>
            </a:r>
            <a:endParaRPr lang="ru-RU" dirty="0"/>
          </a:p>
        </p:txBody>
      </p:sp>
      <p:pic>
        <p:nvPicPr>
          <p:cNvPr id="1026" name="Picture 2" descr="https://pbs.twimg.com/media/Dm03ho5XoAEDs7Z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2797" y="1600200"/>
            <a:ext cx="6738406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5152" y="5934670"/>
            <a:ext cx="911884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Принята Комитетом 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</a:rPr>
              <a:t>министров Совета Европы в ноябре 2001 </a:t>
            </a:r>
            <a:r>
              <a:rPr lang="ru-RU" sz="24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года</a:t>
            </a:r>
            <a:endParaRPr lang="en-US" sz="2400" dirty="0" smtClean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r>
              <a:rPr lang="ru-RU" sz="24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Вступила в 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</a:rPr>
              <a:t>силу 1 июля 2004 года</a:t>
            </a:r>
            <a:endParaRPr lang="ru-RU" sz="24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7668344" y="35332"/>
            <a:ext cx="13147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Лекция </a:t>
            </a:r>
            <a:r>
              <a:rPr lang="ru-RU" dirty="0" smtClean="0"/>
              <a:t>№5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44055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5516" y="274638"/>
            <a:ext cx="8712968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Административно-организационные меры защиты информации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>
            <a:normAutofit fontScale="92500"/>
          </a:bodyPr>
          <a:lstStyle/>
          <a:p>
            <a:pPr marL="0" indent="0" algn="ctr">
              <a:buNone/>
            </a:pPr>
            <a:r>
              <a:rPr lang="ru-RU" dirty="0" smtClean="0">
                <a:solidFill>
                  <a:schemeClr val="bg1">
                    <a:lumMod val="65000"/>
                  </a:schemeClr>
                </a:solidFill>
              </a:rPr>
              <a:t>Базовые меры защиты информации:</a:t>
            </a:r>
          </a:p>
          <a:p>
            <a:r>
              <a:rPr lang="ru-RU" dirty="0" smtClean="0">
                <a:solidFill>
                  <a:schemeClr val="bg1">
                    <a:lumMod val="65000"/>
                  </a:schemeClr>
                </a:solidFill>
              </a:rPr>
              <a:t>законодательные</a:t>
            </a:r>
          </a:p>
          <a:p>
            <a:r>
              <a:rPr lang="ru-RU" b="1" dirty="0" smtClean="0"/>
              <a:t>административно-организационные</a:t>
            </a:r>
          </a:p>
          <a:p>
            <a:r>
              <a:rPr lang="ru-RU" dirty="0" smtClean="0">
                <a:solidFill>
                  <a:schemeClr val="bg1">
                    <a:lumMod val="65000"/>
                  </a:schemeClr>
                </a:solidFill>
              </a:rPr>
              <a:t>программно-технические</a:t>
            </a:r>
          </a:p>
          <a:p>
            <a:pPr marL="0" indent="0">
              <a:buNone/>
            </a:pPr>
            <a:r>
              <a:rPr lang="ru-RU" dirty="0" smtClean="0"/>
              <a:t>Основной </a:t>
            </a:r>
            <a:r>
              <a:rPr lang="ru-RU" dirty="0"/>
              <a:t>мерой защиты административно-организационного уровня является </a:t>
            </a:r>
            <a:r>
              <a:rPr lang="ru-RU" b="1" dirty="0"/>
              <a:t>политика безопасности</a:t>
            </a:r>
            <a:r>
              <a:rPr lang="ru-RU" dirty="0"/>
              <a:t> и комплекс организационных </a:t>
            </a:r>
            <a:r>
              <a:rPr lang="ru-RU" dirty="0" smtClean="0"/>
              <a:t>мер.</a:t>
            </a:r>
          </a:p>
          <a:p>
            <a:pPr marL="0" indent="0">
              <a:buNone/>
            </a:pPr>
            <a:r>
              <a:rPr lang="ru-RU" dirty="0" smtClean="0"/>
              <a:t>Политика безопасности – совокупность управленческих решений, направленных на ЗИ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7668344" y="35332"/>
            <a:ext cx="13147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Лекция </a:t>
            </a:r>
            <a:r>
              <a:rPr lang="ru-RU" dirty="0" smtClean="0"/>
              <a:t>№5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04863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5516" y="274638"/>
            <a:ext cx="8712968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Административно-организационные меры защиты информации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dirty="0" smtClean="0"/>
              <a:t>Комплекс </a:t>
            </a:r>
            <a:r>
              <a:rPr lang="ru-RU" dirty="0"/>
              <a:t>организационных </a:t>
            </a:r>
            <a:r>
              <a:rPr lang="ru-RU" dirty="0" smtClean="0"/>
              <a:t>мер:</a:t>
            </a:r>
          </a:p>
          <a:p>
            <a:r>
              <a:rPr lang="ru-RU" dirty="0" smtClean="0"/>
              <a:t>управление </a:t>
            </a:r>
            <a:r>
              <a:rPr lang="ru-RU" dirty="0"/>
              <a:t>персоналом;</a:t>
            </a:r>
          </a:p>
          <a:p>
            <a:r>
              <a:rPr lang="ru-RU" dirty="0" smtClean="0"/>
              <a:t>физическая </a:t>
            </a:r>
            <a:r>
              <a:rPr lang="ru-RU" dirty="0"/>
              <a:t>защита;</a:t>
            </a:r>
          </a:p>
          <a:p>
            <a:r>
              <a:rPr lang="ru-RU" dirty="0" smtClean="0"/>
              <a:t>поддержание </a:t>
            </a:r>
            <a:r>
              <a:rPr lang="ru-RU" dirty="0"/>
              <a:t>работоспособности;</a:t>
            </a:r>
          </a:p>
          <a:p>
            <a:r>
              <a:rPr lang="ru-RU" dirty="0" smtClean="0"/>
              <a:t>реагирование </a:t>
            </a:r>
            <a:r>
              <a:rPr lang="ru-RU" dirty="0"/>
              <a:t>на нарушения режима безопасности;</a:t>
            </a:r>
          </a:p>
          <a:p>
            <a:r>
              <a:rPr lang="ru-RU" dirty="0" smtClean="0"/>
              <a:t>планирование </a:t>
            </a:r>
            <a:r>
              <a:rPr lang="ru-RU" dirty="0"/>
              <a:t>восстановительных работ.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7668344" y="35332"/>
            <a:ext cx="13147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Лекция </a:t>
            </a:r>
            <a:r>
              <a:rPr lang="ru-RU" dirty="0" smtClean="0"/>
              <a:t>№5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44653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5516" y="274638"/>
            <a:ext cx="8712968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Программно-технические</a:t>
            </a:r>
            <a:br>
              <a:rPr lang="ru-RU" dirty="0" smtClean="0"/>
            </a:br>
            <a:r>
              <a:rPr lang="ru-RU" dirty="0" smtClean="0"/>
              <a:t>меры защиты информации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5440362"/>
          </a:xfrm>
        </p:spPr>
        <p:txBody>
          <a:bodyPr>
            <a:normAutofit fontScale="85000" lnSpcReduction="20000"/>
          </a:bodyPr>
          <a:lstStyle/>
          <a:p>
            <a:pPr marL="0" indent="0" algn="ctr">
              <a:buNone/>
            </a:pPr>
            <a:r>
              <a:rPr lang="ru-RU" dirty="0" smtClean="0">
                <a:solidFill>
                  <a:schemeClr val="bg1">
                    <a:lumMod val="65000"/>
                  </a:schemeClr>
                </a:solidFill>
              </a:rPr>
              <a:t>Базовые меры защиты информации:</a:t>
            </a:r>
          </a:p>
          <a:p>
            <a:r>
              <a:rPr lang="ru-RU" dirty="0" smtClean="0">
                <a:solidFill>
                  <a:schemeClr val="bg1">
                    <a:lumMod val="65000"/>
                  </a:schemeClr>
                </a:solidFill>
              </a:rPr>
              <a:t>законодательные</a:t>
            </a:r>
          </a:p>
          <a:p>
            <a:r>
              <a:rPr lang="ru-RU" dirty="0" smtClean="0">
                <a:solidFill>
                  <a:schemeClr val="bg1">
                    <a:lumMod val="65000"/>
                  </a:schemeClr>
                </a:solidFill>
              </a:rPr>
              <a:t>административно-организационные</a:t>
            </a:r>
          </a:p>
          <a:p>
            <a:r>
              <a:rPr lang="ru-RU" b="1" dirty="0" smtClean="0"/>
              <a:t>программно-технические</a:t>
            </a:r>
          </a:p>
          <a:p>
            <a:pPr marL="0" indent="0">
              <a:buNone/>
            </a:pPr>
            <a:endParaRPr lang="ru-RU" u="sng" dirty="0" smtClean="0"/>
          </a:p>
          <a:p>
            <a:pPr marL="0" indent="0">
              <a:buNone/>
            </a:pPr>
            <a:r>
              <a:rPr lang="ru-RU" u="sng" dirty="0" smtClean="0"/>
              <a:t>Сюда относят следующие </a:t>
            </a:r>
            <a:r>
              <a:rPr lang="ru-RU" b="1" u="sng" dirty="0" smtClean="0"/>
              <a:t>механизмы ИБ</a:t>
            </a:r>
            <a:r>
              <a:rPr lang="ru-RU" dirty="0" smtClean="0"/>
              <a:t>:</a:t>
            </a:r>
          </a:p>
          <a:p>
            <a:r>
              <a:rPr lang="ru-RU" dirty="0" smtClean="0"/>
              <a:t>идентификация </a:t>
            </a:r>
            <a:r>
              <a:rPr lang="ru-RU" dirty="0"/>
              <a:t>и проверка подлинности пользователей;</a:t>
            </a:r>
          </a:p>
          <a:p>
            <a:r>
              <a:rPr lang="ru-RU" dirty="0" smtClean="0"/>
              <a:t>управление </a:t>
            </a:r>
            <a:r>
              <a:rPr lang="ru-RU" dirty="0"/>
              <a:t>доступом;</a:t>
            </a:r>
          </a:p>
          <a:p>
            <a:r>
              <a:rPr lang="ru-RU" dirty="0" smtClean="0"/>
              <a:t>протоколирование </a:t>
            </a:r>
            <a:r>
              <a:rPr lang="ru-RU" dirty="0"/>
              <a:t>и аудит;</a:t>
            </a:r>
          </a:p>
          <a:p>
            <a:r>
              <a:rPr lang="ru-RU" dirty="0" smtClean="0"/>
              <a:t>криптография</a:t>
            </a:r>
            <a:r>
              <a:rPr lang="ru-RU" dirty="0"/>
              <a:t>;</a:t>
            </a:r>
          </a:p>
          <a:p>
            <a:r>
              <a:rPr lang="ru-RU" dirty="0" smtClean="0"/>
              <a:t>экранирование</a:t>
            </a:r>
            <a:r>
              <a:rPr lang="ru-RU" dirty="0"/>
              <a:t>;</a:t>
            </a:r>
          </a:p>
          <a:p>
            <a:r>
              <a:rPr lang="ru-RU" dirty="0" smtClean="0"/>
              <a:t>обеспечение </a:t>
            </a:r>
            <a:r>
              <a:rPr lang="ru-RU" dirty="0"/>
              <a:t>высокой доступности.</a:t>
            </a:r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7668344" y="35332"/>
            <a:ext cx="13147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Лекция </a:t>
            </a:r>
            <a:r>
              <a:rPr lang="ru-RU" dirty="0" smtClean="0"/>
              <a:t>№5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31262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5516" y="274638"/>
            <a:ext cx="8712968" cy="1143000"/>
          </a:xfrm>
        </p:spPr>
        <p:txBody>
          <a:bodyPr>
            <a:normAutofit fontScale="90000"/>
          </a:bodyPr>
          <a:lstStyle/>
          <a:p>
            <a:r>
              <a:rPr lang="ru-RU" dirty="0"/>
              <a:t>Программно-технические</a:t>
            </a:r>
            <a:br>
              <a:rPr lang="ru-RU" dirty="0"/>
            </a:br>
            <a:r>
              <a:rPr lang="ru-RU" dirty="0"/>
              <a:t>меры защиты информации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14116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>Технические средства делят на:</a:t>
            </a:r>
          </a:p>
          <a:p>
            <a:r>
              <a:rPr lang="ru-RU" b="1" i="1" dirty="0" smtClean="0"/>
              <a:t>Программные</a:t>
            </a:r>
            <a:r>
              <a:rPr lang="ru-RU" dirty="0" smtClean="0"/>
              <a:t> – защитные инструменты ОС и прикладные программы ЗИ</a:t>
            </a:r>
          </a:p>
          <a:p>
            <a:r>
              <a:rPr lang="ru-RU" b="1" i="1" dirty="0" smtClean="0"/>
              <a:t>Аппаратные</a:t>
            </a:r>
            <a:r>
              <a:rPr lang="ru-RU" dirty="0" smtClean="0"/>
              <a:t> – ИБП, СКУД, СВН и др.</a:t>
            </a:r>
            <a:endParaRPr lang="ru-RU" b="1" i="1" dirty="0" smtClean="0"/>
          </a:p>
          <a:p>
            <a:r>
              <a:rPr lang="ru-RU" b="1" i="1" dirty="0" smtClean="0"/>
              <a:t>Программно-аппаратные</a:t>
            </a:r>
            <a:r>
              <a:rPr lang="ru-RU" dirty="0" smtClean="0"/>
              <a:t> - </a:t>
            </a:r>
            <a:r>
              <a:rPr lang="ru-RU" dirty="0"/>
              <a:t>анализаторы сетевого </a:t>
            </a:r>
            <a:r>
              <a:rPr lang="ru-RU" dirty="0" smtClean="0"/>
              <a:t>трафика, МЭ и др.</a:t>
            </a:r>
            <a:endParaRPr lang="ru-RU" b="1" i="1" dirty="0" smtClean="0"/>
          </a:p>
          <a:p>
            <a:r>
              <a:rPr lang="ru-RU" dirty="0"/>
              <a:t>математические </a:t>
            </a:r>
            <a:r>
              <a:rPr lang="ru-RU" dirty="0" smtClean="0"/>
              <a:t>методы</a:t>
            </a:r>
          </a:p>
          <a:p>
            <a:r>
              <a:rPr lang="ru-RU" dirty="0"/>
              <a:t>алгоритмы </a:t>
            </a:r>
            <a:endParaRPr lang="ru-RU" dirty="0" smtClean="0"/>
          </a:p>
          <a:p>
            <a:r>
              <a:rPr lang="ru-RU" dirty="0"/>
              <a:t>абстрактные модели </a:t>
            </a:r>
            <a:endParaRPr lang="ru-RU" dirty="0" smtClean="0"/>
          </a:p>
        </p:txBody>
      </p:sp>
      <p:sp>
        <p:nvSpPr>
          <p:cNvPr id="5" name="Прямоугольник 4"/>
          <p:cNvSpPr/>
          <p:nvPr/>
        </p:nvSpPr>
        <p:spPr>
          <a:xfrm>
            <a:off x="7668344" y="35332"/>
            <a:ext cx="13147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Лекция №5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6813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5516" y="274638"/>
            <a:ext cx="8712968" cy="1143000"/>
          </a:xfrm>
        </p:spPr>
        <p:txBody>
          <a:bodyPr>
            <a:normAutofit fontScale="90000"/>
          </a:bodyPr>
          <a:lstStyle/>
          <a:p>
            <a:r>
              <a:rPr lang="ru-RU" dirty="0"/>
              <a:t>Необходимость применения стандартов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7668344" y="35332"/>
            <a:ext cx="13147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Лекция №5</a:t>
            </a:r>
            <a:endParaRPr lang="ru-RU" dirty="0"/>
          </a:p>
        </p:txBody>
      </p:sp>
      <p:pic>
        <p:nvPicPr>
          <p:cNvPr id="2050" name="Picture 2" descr="Стандарты информационной безопасности: реальное решение проблем |  Интеллектуальный Кубок | Яндекс Дзен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844824"/>
            <a:ext cx="4843840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5148064" y="1844823"/>
            <a:ext cx="3780420" cy="4431983"/>
          </a:xfrm>
          <a:prstGeom prst="rect">
            <a:avLst/>
          </a:prstGeom>
        </p:spPr>
        <p:txBody>
          <a:bodyPr wrap="square" lIns="0" rIns="0">
            <a:spAutoFit/>
          </a:bodyPr>
          <a:lstStyle/>
          <a:p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</a:rPr>
              <a:t>Изобилие </a:t>
            </a:r>
            <a:r>
              <a:rPr lang="ru-RU" sz="28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СЗИ в КС приводят к созданию сложной среды защиты + трудность управления.</a:t>
            </a:r>
          </a:p>
          <a:p>
            <a:endParaRPr lang="ru-RU" sz="4000" dirty="0" smtClean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endParaRPr lang="ru-RU" sz="2800" dirty="0" smtClean="0">
              <a:latin typeface="Times New Roman" panose="02020603050405020304" pitchFamily="18" charset="0"/>
            </a:endParaRPr>
          </a:p>
          <a:p>
            <a:r>
              <a:rPr lang="ru-RU" sz="2800" dirty="0" smtClean="0">
                <a:latin typeface="Times New Roman" panose="02020603050405020304" pitchFamily="18" charset="0"/>
              </a:rPr>
              <a:t>Необходимы стандарты, определяющие критерии управления ИБ.</a:t>
            </a:r>
            <a:endParaRPr lang="ru-RU" sz="2800" dirty="0">
              <a:latin typeface="Times New Roman" panose="02020603050405020304" pitchFamily="18" charset="0"/>
            </a:endParaRPr>
          </a:p>
          <a:p>
            <a:endParaRPr lang="ru-RU" dirty="0"/>
          </a:p>
        </p:txBody>
      </p:sp>
      <p:sp>
        <p:nvSpPr>
          <p:cNvPr id="6" name="Стрелка вниз 5"/>
          <p:cNvSpPr/>
          <p:nvPr/>
        </p:nvSpPr>
        <p:spPr>
          <a:xfrm>
            <a:off x="6804248" y="3645024"/>
            <a:ext cx="648072" cy="108012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4138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5516" y="274638"/>
            <a:ext cx="8712968" cy="1143000"/>
          </a:xfrm>
        </p:spPr>
        <p:txBody>
          <a:bodyPr>
            <a:normAutofit fontScale="90000"/>
          </a:bodyPr>
          <a:lstStyle/>
          <a:p>
            <a:r>
              <a:rPr lang="ru-RU" dirty="0"/>
              <a:t>Пути </a:t>
            </a:r>
            <a:r>
              <a:rPr lang="ru-RU" dirty="0" smtClean="0"/>
              <a:t>решения</a:t>
            </a:r>
            <a:br>
              <a:rPr lang="ru-RU" dirty="0" smtClean="0"/>
            </a:br>
            <a:r>
              <a:rPr lang="ru-RU" dirty="0" smtClean="0"/>
              <a:t>проблем </a:t>
            </a:r>
            <a:r>
              <a:rPr lang="ru-RU" dirty="0"/>
              <a:t>защиты информации в сетях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ru-RU" b="1" dirty="0" smtClean="0"/>
          </a:p>
          <a:p>
            <a:pPr marL="0" indent="0">
              <a:buNone/>
            </a:pPr>
            <a:r>
              <a:rPr lang="en-US" b="1" dirty="0" err="1" smtClean="0"/>
              <a:t>Независимый</a:t>
            </a:r>
            <a:r>
              <a:rPr lang="en-US" b="1" dirty="0" smtClean="0"/>
              <a:t> </a:t>
            </a:r>
            <a:r>
              <a:rPr lang="en-US" b="1" dirty="0" err="1" smtClean="0"/>
              <a:t>консорциум</a:t>
            </a:r>
            <a:r>
              <a:rPr lang="en-US" b="1" dirty="0" smtClean="0"/>
              <a:t> </a:t>
            </a:r>
            <a:r>
              <a:rPr lang="en-US" b="1" dirty="0"/>
              <a:t>ISTF (</a:t>
            </a:r>
            <a:r>
              <a:rPr lang="en-US" b="1" i="1" dirty="0"/>
              <a:t>Internet Security Task </a:t>
            </a:r>
            <a:r>
              <a:rPr lang="en-US" b="1" i="1" dirty="0" smtClean="0"/>
              <a:t>Force</a:t>
            </a:r>
            <a:r>
              <a:rPr lang="en-US" b="1" dirty="0" smtClean="0"/>
              <a:t>) </a:t>
            </a:r>
            <a:r>
              <a:rPr lang="en-US" dirty="0" smtClean="0"/>
              <a:t>– </a:t>
            </a:r>
            <a:r>
              <a:rPr lang="ru-RU" dirty="0" smtClean="0"/>
              <a:t>общественная организация, созданная в целях разработки </a:t>
            </a:r>
            <a:r>
              <a:rPr lang="ru-RU" dirty="0"/>
              <a:t>технических, организационных и операционных руководств по безопасности работы в </a:t>
            </a:r>
            <a:r>
              <a:rPr lang="ru-RU" dirty="0" smtClean="0"/>
              <a:t>Интернете.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7668344" y="35332"/>
            <a:ext cx="13147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Лекция №5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02538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5516" y="274638"/>
            <a:ext cx="8712968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Области ИБ, выделяемые консорциумом </a:t>
            </a:r>
            <a:r>
              <a:rPr lang="en-US" dirty="0" smtClean="0"/>
              <a:t>ISFT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97152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аутентификация </a:t>
            </a:r>
          </a:p>
          <a:p>
            <a:r>
              <a:rPr lang="ru-RU" dirty="0" smtClean="0"/>
              <a:t>право </a:t>
            </a:r>
            <a:r>
              <a:rPr lang="ru-RU" dirty="0"/>
              <a:t>на частную, персональную информацию </a:t>
            </a:r>
            <a:endParaRPr lang="ru-RU" dirty="0" smtClean="0"/>
          </a:p>
          <a:p>
            <a:r>
              <a:rPr lang="ru-RU" dirty="0" smtClean="0"/>
              <a:t>определение </a:t>
            </a:r>
            <a:r>
              <a:rPr lang="ru-RU" dirty="0"/>
              <a:t>событий безопасности </a:t>
            </a:r>
            <a:endParaRPr lang="ru-RU" dirty="0" smtClean="0"/>
          </a:p>
          <a:p>
            <a:r>
              <a:rPr lang="ru-RU" dirty="0" smtClean="0"/>
              <a:t>защита </a:t>
            </a:r>
            <a:r>
              <a:rPr lang="ru-RU" dirty="0"/>
              <a:t>корпоративного </a:t>
            </a:r>
            <a:r>
              <a:rPr lang="ru-RU" dirty="0" smtClean="0"/>
              <a:t>периметра</a:t>
            </a:r>
            <a:endParaRPr lang="ru-RU" dirty="0"/>
          </a:p>
          <a:p>
            <a:r>
              <a:rPr lang="ru-RU" dirty="0" smtClean="0"/>
              <a:t>определение атак</a:t>
            </a:r>
            <a:endParaRPr lang="ru-RU" dirty="0"/>
          </a:p>
          <a:p>
            <a:r>
              <a:rPr lang="ru-RU" dirty="0" smtClean="0"/>
              <a:t>контроль </a:t>
            </a:r>
            <a:r>
              <a:rPr lang="ru-RU" dirty="0"/>
              <a:t>за потенциально опасным содержимым </a:t>
            </a:r>
            <a:endParaRPr lang="ru-RU" dirty="0" smtClean="0"/>
          </a:p>
          <a:p>
            <a:r>
              <a:rPr lang="ru-RU" dirty="0" smtClean="0"/>
              <a:t>контроль доступа</a:t>
            </a:r>
            <a:endParaRPr lang="ru-RU" dirty="0"/>
          </a:p>
          <a:p>
            <a:r>
              <a:rPr lang="ru-RU" dirty="0" smtClean="0"/>
              <a:t>администрирование</a:t>
            </a:r>
            <a:endParaRPr lang="ru-RU" dirty="0"/>
          </a:p>
          <a:p>
            <a:r>
              <a:rPr lang="ru-RU" dirty="0" smtClean="0"/>
              <a:t>реакция </a:t>
            </a:r>
            <a:r>
              <a:rPr lang="ru-RU" dirty="0"/>
              <a:t>на </a:t>
            </a:r>
            <a:r>
              <a:rPr lang="ru-RU" dirty="0" smtClean="0"/>
              <a:t>события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7668344" y="35332"/>
            <a:ext cx="13147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Лекция №5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40257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5516" y="274638"/>
            <a:ext cx="8712968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Задачи при построении комплексной защиты от угроз (</a:t>
            </a:r>
            <a:r>
              <a:rPr lang="ru-RU" i="1" dirty="0" smtClean="0"/>
              <a:t>консорциум </a:t>
            </a:r>
            <a:r>
              <a:rPr lang="en-US" i="1" dirty="0" smtClean="0"/>
              <a:t>ISTF</a:t>
            </a:r>
            <a:r>
              <a:rPr lang="en-US" dirty="0" smtClean="0"/>
              <a:t>)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69160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проанализировать </a:t>
            </a:r>
            <a:r>
              <a:rPr lang="ru-RU" dirty="0"/>
              <a:t>угрозы </a:t>
            </a:r>
            <a:r>
              <a:rPr lang="ru-RU" dirty="0" smtClean="0"/>
              <a:t>безопасности</a:t>
            </a:r>
            <a:endParaRPr lang="ru-RU" dirty="0"/>
          </a:p>
          <a:p>
            <a:r>
              <a:rPr lang="ru-RU" dirty="0" smtClean="0"/>
              <a:t>разработать </a:t>
            </a:r>
            <a:r>
              <a:rPr lang="ru-RU" dirty="0"/>
              <a:t>политику </a:t>
            </a:r>
            <a:r>
              <a:rPr lang="ru-RU" dirty="0" smtClean="0"/>
              <a:t>ИБ</a:t>
            </a:r>
            <a:endParaRPr lang="ru-RU" dirty="0"/>
          </a:p>
          <a:p>
            <a:r>
              <a:rPr lang="ru-RU" dirty="0" smtClean="0"/>
              <a:t>защитить </a:t>
            </a:r>
            <a:r>
              <a:rPr lang="ru-RU" dirty="0"/>
              <a:t>внешние каналы передачи </a:t>
            </a:r>
            <a:r>
              <a:rPr lang="ru-RU" dirty="0" smtClean="0"/>
              <a:t>информации</a:t>
            </a:r>
            <a:endParaRPr lang="en-US" dirty="0" smtClean="0"/>
          </a:p>
          <a:p>
            <a:r>
              <a:rPr lang="ru-RU" dirty="0" smtClean="0"/>
              <a:t> </a:t>
            </a:r>
            <a:r>
              <a:rPr lang="ru-RU" dirty="0"/>
              <a:t>гарантировать возможность безопасного доступа к открытым </a:t>
            </a:r>
            <a:r>
              <a:rPr lang="ru-RU" dirty="0" smtClean="0"/>
              <a:t>ресурсам</a:t>
            </a:r>
            <a:endParaRPr lang="en-US" dirty="0" smtClean="0"/>
          </a:p>
          <a:p>
            <a:r>
              <a:rPr lang="ru-RU" dirty="0" smtClean="0"/>
              <a:t> </a:t>
            </a:r>
            <a:r>
              <a:rPr lang="ru-RU" dirty="0"/>
              <a:t>защитить отдельные наиболее коммерчески значимые информационные </a:t>
            </a:r>
            <a:r>
              <a:rPr lang="ru-RU" dirty="0" smtClean="0"/>
              <a:t>системы</a:t>
            </a:r>
            <a:endParaRPr lang="en-US" dirty="0" smtClean="0"/>
          </a:p>
          <a:p>
            <a:r>
              <a:rPr lang="ru-RU" dirty="0" smtClean="0"/>
              <a:t>предоставить </a:t>
            </a:r>
            <a:r>
              <a:rPr lang="ru-RU" dirty="0"/>
              <a:t>защищенный удаленный доступ персонала </a:t>
            </a:r>
            <a:endParaRPr lang="en-US" dirty="0" smtClean="0"/>
          </a:p>
          <a:p>
            <a:r>
              <a:rPr lang="ru-RU" dirty="0" smtClean="0"/>
              <a:t>обеспечить надежное </a:t>
            </a:r>
            <a:r>
              <a:rPr lang="ru-RU" dirty="0"/>
              <a:t>централизованное управление </a:t>
            </a:r>
            <a:r>
              <a:rPr lang="ru-RU" dirty="0" smtClean="0"/>
              <a:t>СЗИ</a:t>
            </a:r>
            <a:endParaRPr lang="ru-RU" dirty="0"/>
          </a:p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7668344" y="35332"/>
            <a:ext cx="13147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Лекция №5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55967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5516" y="274638"/>
            <a:ext cx="8712968" cy="1143000"/>
          </a:xfrm>
        </p:spPr>
        <p:txBody>
          <a:bodyPr>
            <a:noAutofit/>
          </a:bodyPr>
          <a:lstStyle/>
          <a:p>
            <a:r>
              <a:rPr lang="ru-RU" sz="3200" dirty="0"/>
              <a:t>АНБ США представило наиболее популярные уязвимости которые используют хакеры из КНР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82119" y="6220397"/>
            <a:ext cx="820468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u="sng" dirty="0" smtClean="0"/>
              <a:t>Источники</a:t>
            </a:r>
            <a:r>
              <a:rPr lang="ru-RU" dirty="0" smtClean="0"/>
              <a:t>: </a:t>
            </a:r>
            <a:r>
              <a:rPr lang="en-US" dirty="0"/>
              <a:t>https://infobezopasnost.ru/blog/news/anb-ssha-predstavilo-naibolee-populyarnye-uyazvimosti-kotorye-ispolzuyut-hakery-iz-knr/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7668344" y="35332"/>
            <a:ext cx="13147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Лекция </a:t>
            </a:r>
            <a:r>
              <a:rPr lang="ru-RU" dirty="0" smtClean="0"/>
              <a:t>№5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4524581" cy="4525963"/>
          </a:xfrm>
        </p:spPr>
        <p:txBody>
          <a:bodyPr>
            <a:normAutofit lnSpcReduction="10000"/>
          </a:bodyPr>
          <a:lstStyle/>
          <a:p>
            <a:pPr marL="0" indent="0" fontAlgn="base">
              <a:buNone/>
            </a:pPr>
            <a:r>
              <a:rPr lang="ru-RU" dirty="0" smtClean="0"/>
              <a:t>Типы атак:</a:t>
            </a:r>
          </a:p>
          <a:p>
            <a:pPr fontAlgn="base"/>
            <a:r>
              <a:rPr lang="ru-RU" dirty="0" smtClean="0"/>
              <a:t>Идентификация </a:t>
            </a:r>
            <a:r>
              <a:rPr lang="ru-RU" dirty="0"/>
              <a:t>цели;</a:t>
            </a:r>
          </a:p>
          <a:p>
            <a:pPr fontAlgn="base"/>
            <a:r>
              <a:rPr lang="ru-RU" dirty="0"/>
              <a:t>Сбор технической информации о цели;</a:t>
            </a:r>
          </a:p>
          <a:p>
            <a:pPr fontAlgn="base"/>
            <a:r>
              <a:rPr lang="ru-RU" dirty="0"/>
              <a:t>Выявление всех возможных уязвимостей, связанных с целью;</a:t>
            </a:r>
          </a:p>
          <a:p>
            <a:pPr fontAlgn="base"/>
            <a:r>
              <a:rPr lang="ru-RU" dirty="0"/>
              <a:t>Разработка </a:t>
            </a:r>
            <a:r>
              <a:rPr lang="ru-RU" dirty="0" err="1"/>
              <a:t>эксплойта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81781" y="1389636"/>
            <a:ext cx="3790850" cy="49261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6373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5516" y="274638"/>
            <a:ext cx="8712968" cy="1143000"/>
          </a:xfrm>
        </p:spPr>
        <p:txBody>
          <a:bodyPr>
            <a:normAutofit/>
          </a:bodyPr>
          <a:lstStyle/>
          <a:p>
            <a:pPr algn="l"/>
            <a:r>
              <a:rPr lang="ru-RU" dirty="0" smtClean="0"/>
              <a:t>     «Рубежная оборона»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060848"/>
            <a:ext cx="8229600" cy="4525963"/>
          </a:xfrm>
        </p:spPr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r>
              <a:rPr lang="ru-RU" dirty="0" smtClean="0"/>
              <a:t>механизмы управления доступом и безопасных коммуникаций (МЭ, </a:t>
            </a:r>
            <a:r>
              <a:rPr lang="en-US" dirty="0" smtClean="0"/>
              <a:t>VPN</a:t>
            </a:r>
            <a:r>
              <a:rPr lang="ru-RU" dirty="0" smtClean="0"/>
              <a:t>)</a:t>
            </a:r>
          </a:p>
          <a:p>
            <a:pPr marL="0" indent="0">
              <a:buNone/>
            </a:pPr>
            <a:endParaRPr lang="ru-RU" sz="1200" dirty="0" smtClean="0"/>
          </a:p>
          <a:p>
            <a:pPr marL="0" indent="0" algn="ctr">
              <a:buNone/>
            </a:pPr>
            <a:endParaRPr lang="ru-RU" dirty="0" smtClean="0"/>
          </a:p>
          <a:p>
            <a:pPr marL="0" indent="0" algn="ctr">
              <a:buNone/>
            </a:pPr>
            <a:r>
              <a:rPr lang="ru-RU" dirty="0" smtClean="0"/>
              <a:t>контроль доступа пользователей в систему + </a:t>
            </a:r>
            <a:r>
              <a:rPr lang="en-US" dirty="0" smtClean="0"/>
              <a:t>Single Sign-On</a:t>
            </a:r>
          </a:p>
          <a:p>
            <a:pPr marL="0" indent="0" algn="ctr">
              <a:buNone/>
            </a:pPr>
            <a:endParaRPr lang="en-US" sz="1800" dirty="0"/>
          </a:p>
          <a:p>
            <a:pPr marL="0" indent="0" algn="ctr">
              <a:buNone/>
            </a:pPr>
            <a:endParaRPr lang="ru-RU" dirty="0" smtClean="0"/>
          </a:p>
          <a:p>
            <a:pPr marL="0" indent="0" algn="ctr">
              <a:buNone/>
            </a:pPr>
            <a:r>
              <a:rPr lang="ru-RU" dirty="0" smtClean="0"/>
              <a:t>антивирусы, аудит, СОА</a:t>
            </a:r>
            <a:endParaRPr lang="ru-RU" dirty="0"/>
          </a:p>
          <a:p>
            <a:pPr marL="0" indent="0">
              <a:buNone/>
            </a:pPr>
            <a:r>
              <a:rPr lang="en-US" dirty="0" smtClean="0"/>
              <a:t> 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7668344" y="35332"/>
            <a:ext cx="13147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Лекция №5</a:t>
            </a:r>
            <a:endParaRPr lang="ru-RU" dirty="0"/>
          </a:p>
        </p:txBody>
      </p:sp>
      <p:pic>
        <p:nvPicPr>
          <p:cNvPr id="3074" name="Picture 2" descr="Hurwitz &amp; Associate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9908" y="462731"/>
            <a:ext cx="2762250" cy="962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67544" y="3025552"/>
            <a:ext cx="8208912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1 рубеж</a:t>
            </a:r>
            <a:endParaRPr lang="ru-RU" sz="24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67544" y="4581128"/>
            <a:ext cx="8208912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/>
              <a:t>2</a:t>
            </a:r>
            <a:r>
              <a:rPr lang="ru-RU" sz="2400" dirty="0" smtClean="0"/>
              <a:t> рубеж</a:t>
            </a:r>
            <a:endParaRPr lang="ru-RU" sz="24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449213" y="5877272"/>
            <a:ext cx="8208912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3 рубеж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4226307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5516" y="274638"/>
            <a:ext cx="8712968" cy="1143000"/>
          </a:xfrm>
        </p:spPr>
        <p:txBody>
          <a:bodyPr>
            <a:normAutofit/>
          </a:bodyPr>
          <a:lstStyle/>
          <a:p>
            <a:r>
              <a:rPr lang="ru-RU" dirty="0" smtClean="0"/>
              <a:t>Методы и </a:t>
            </a:r>
            <a:r>
              <a:rPr lang="ru-RU" dirty="0"/>
              <a:t>средства ЗИ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25144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защищенные </a:t>
            </a:r>
            <a:r>
              <a:rPr lang="ru-RU" dirty="0"/>
              <a:t>коммуникационные протоколы;</a:t>
            </a:r>
          </a:p>
          <a:p>
            <a:r>
              <a:rPr lang="ru-RU" dirty="0"/>
              <a:t>с</a:t>
            </a:r>
            <a:r>
              <a:rPr lang="ru-RU" dirty="0" smtClean="0"/>
              <a:t>редства </a:t>
            </a:r>
            <a:r>
              <a:rPr lang="ru-RU" dirty="0"/>
              <a:t>криптографии;</a:t>
            </a:r>
          </a:p>
          <a:p>
            <a:r>
              <a:rPr lang="ru-RU" dirty="0" smtClean="0"/>
              <a:t>механизмы </a:t>
            </a:r>
            <a:r>
              <a:rPr lang="ru-RU" dirty="0"/>
              <a:t>аутентификации и авторизации;</a:t>
            </a:r>
          </a:p>
          <a:p>
            <a:r>
              <a:rPr lang="ru-RU" dirty="0" smtClean="0"/>
              <a:t>средства </a:t>
            </a:r>
            <a:r>
              <a:rPr lang="ru-RU" dirty="0"/>
              <a:t>контроля доступа к рабочим местам сети и из сетей общего пользования;</a:t>
            </a:r>
          </a:p>
          <a:p>
            <a:r>
              <a:rPr lang="ru-RU" dirty="0" smtClean="0"/>
              <a:t>антивирусные </a:t>
            </a:r>
            <a:r>
              <a:rPr lang="ru-RU" dirty="0"/>
              <a:t>комплексы;</a:t>
            </a:r>
          </a:p>
          <a:p>
            <a:r>
              <a:rPr lang="ru-RU" dirty="0" smtClean="0"/>
              <a:t>программы </a:t>
            </a:r>
            <a:r>
              <a:rPr lang="ru-RU" dirty="0"/>
              <a:t>обнаружения атак и аудита;</a:t>
            </a:r>
          </a:p>
          <a:p>
            <a:r>
              <a:rPr lang="ru-RU" dirty="0" smtClean="0"/>
              <a:t>средства </a:t>
            </a:r>
            <a:r>
              <a:rPr lang="ru-RU" dirty="0"/>
              <a:t>централизованного управления контролем доступа пользователей, </a:t>
            </a:r>
            <a:endParaRPr lang="ru-RU" dirty="0" smtClean="0"/>
          </a:p>
          <a:p>
            <a:r>
              <a:rPr lang="ru-RU" dirty="0" smtClean="0"/>
              <a:t>средства безопасного </a:t>
            </a:r>
            <a:r>
              <a:rPr lang="ru-RU" dirty="0"/>
              <a:t>обмена пакетами данных и </a:t>
            </a:r>
            <a:r>
              <a:rPr lang="ru-RU" dirty="0" smtClean="0"/>
              <a:t>сообщениями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7668344" y="35332"/>
            <a:ext cx="13147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Лекция №5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89551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5516" y="274638"/>
            <a:ext cx="8712968" cy="1143000"/>
          </a:xfrm>
        </p:spPr>
        <p:txBody>
          <a:bodyPr>
            <a:normAutofit fontScale="90000"/>
          </a:bodyPr>
          <a:lstStyle/>
          <a:p>
            <a:r>
              <a:rPr lang="ru-RU" sz="2400" b="1" dirty="0">
                <a:solidFill>
                  <a:prstClr val="black"/>
                </a:solidFill>
              </a:rPr>
              <a:t>Технологии защиты информации в сетях.</a:t>
            </a:r>
            <a:br>
              <a:rPr lang="ru-RU" sz="2400" b="1" dirty="0">
                <a:solidFill>
                  <a:prstClr val="black"/>
                </a:solidFill>
              </a:rPr>
            </a:br>
            <a:r>
              <a:rPr lang="ru-RU" sz="2400" dirty="0">
                <a:solidFill>
                  <a:prstClr val="black"/>
                </a:solidFill>
              </a:rPr>
              <a:t>Сеть как объект защиты. Способы безопасности информационных сетей. Системный подход к управлению безопасностью.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7668344" y="35332"/>
            <a:ext cx="13147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Лекция №5</a:t>
            </a:r>
            <a:endParaRPr lang="ru-RU" dirty="0"/>
          </a:p>
        </p:txBody>
      </p:sp>
      <p:pic>
        <p:nvPicPr>
          <p:cNvPr id="4098" name="Picture 2" descr="https://oborona.ru/dyn_images/expose/big10941.jpg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622"/>
          <a:stretch/>
        </p:blipFill>
        <p:spPr bwMode="auto">
          <a:xfrm>
            <a:off x="594555" y="1452488"/>
            <a:ext cx="7954890" cy="52517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0" y="6534834"/>
            <a:ext cx="892848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https://oborona.ru/includes/periodics/defense/2013/0628/220110943/detail.shtml</a:t>
            </a:r>
          </a:p>
        </p:txBody>
      </p:sp>
    </p:spTree>
    <p:extLst>
      <p:ext uri="{BB962C8B-B14F-4D97-AF65-F5344CB8AC3E}">
        <p14:creationId xmlns:p14="http://schemas.microsoft.com/office/powerpoint/2010/main" val="2002430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000" dirty="0"/>
              <a:t>Модель OSI. Механизмы защиты </a:t>
            </a:r>
            <a:br>
              <a:rPr lang="ru-RU" sz="3000" dirty="0"/>
            </a:br>
            <a:r>
              <a:rPr lang="ru-RU" sz="3000" dirty="0"/>
              <a:t>информации, применяемые на разных уровнях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7668344" y="35332"/>
            <a:ext cx="13147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Лекция №5</a:t>
            </a:r>
            <a:endParaRPr lang="ru-RU" dirty="0"/>
          </a:p>
        </p:txBody>
      </p:sp>
      <p:pic>
        <p:nvPicPr>
          <p:cNvPr id="5" name="Объект 4" descr="Модель OSI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197" y="1656944"/>
            <a:ext cx="8331603" cy="48684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890351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Два основных слоя модели </a:t>
            </a:r>
            <a:r>
              <a:rPr lang="en-US" dirty="0" smtClean="0"/>
              <a:t>OSI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7668344" y="35332"/>
            <a:ext cx="13147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Лекция №5</a:t>
            </a:r>
            <a:endParaRPr lang="ru-RU" dirty="0"/>
          </a:p>
        </p:txBody>
      </p:sp>
      <p:pic>
        <p:nvPicPr>
          <p:cNvPr id="5" name="Объект 4" descr="Туториал по компьютерным сетям. Часть 6. Модель OSI или ОСИ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8587" y="1414785"/>
            <a:ext cx="7066826" cy="510770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71769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Защита на </a:t>
            </a:r>
            <a:r>
              <a:rPr lang="ru-RU" dirty="0" smtClean="0"/>
              <a:t>различных</a:t>
            </a:r>
            <a:br>
              <a:rPr lang="ru-RU" dirty="0" smtClean="0"/>
            </a:br>
            <a:r>
              <a:rPr lang="ru-RU" dirty="0" smtClean="0"/>
              <a:t>уровнях </a:t>
            </a:r>
            <a:r>
              <a:rPr lang="ru-RU" dirty="0"/>
              <a:t>модели OSI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7668344" y="35332"/>
            <a:ext cx="13147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Лекция №5</a:t>
            </a:r>
            <a:endParaRPr lang="ru-RU" dirty="0"/>
          </a:p>
        </p:txBody>
      </p:sp>
      <p:pic>
        <p:nvPicPr>
          <p:cNvPr id="1028" name="Picture 4" descr="https://infocisco.ru/articles/encapsulation_pdu_osi.pn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3553" y="2145454"/>
            <a:ext cx="8434380" cy="43078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2888878" y="1520089"/>
            <a:ext cx="336624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Схема инкапсуляции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391075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Физический уровень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7668344" y="35332"/>
            <a:ext cx="13147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Лекция №5</a:t>
            </a:r>
            <a:endParaRPr lang="ru-RU" dirty="0"/>
          </a:p>
        </p:txBody>
      </p:sp>
      <p:pic>
        <p:nvPicPr>
          <p:cNvPr id="5" name="Объект 4" descr="Туториал по компьютерным сетям. Часть 6. Модель OSI или ОСИ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8485" y="1442219"/>
            <a:ext cx="7987029" cy="496369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695037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Физический уровень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5760640"/>
          </a:xfrm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ru-RU" b="1" dirty="0"/>
              <a:t>Критерии безопасности уровня</a:t>
            </a:r>
            <a:r>
              <a:rPr lang="ru-RU" dirty="0"/>
              <a:t>: </a:t>
            </a:r>
          </a:p>
          <a:p>
            <a:r>
              <a:rPr lang="ru-RU" dirty="0" smtClean="0"/>
              <a:t>Физическая </a:t>
            </a:r>
            <a:r>
              <a:rPr lang="ru-RU" dirty="0"/>
              <a:t>работоспособность. </a:t>
            </a:r>
          </a:p>
          <a:p>
            <a:r>
              <a:rPr lang="ru-RU" dirty="0"/>
              <a:t>Ф</a:t>
            </a:r>
            <a:r>
              <a:rPr lang="ru-RU" dirty="0" smtClean="0"/>
              <a:t>изическая </a:t>
            </a:r>
            <a:r>
              <a:rPr lang="ru-RU" dirty="0"/>
              <a:t>целостность (целостность системы защиты). </a:t>
            </a:r>
          </a:p>
          <a:p>
            <a:r>
              <a:rPr lang="ru-RU" dirty="0" smtClean="0"/>
              <a:t>Физическая </a:t>
            </a:r>
            <a:r>
              <a:rPr lang="ru-RU" dirty="0"/>
              <a:t>доступность. </a:t>
            </a:r>
          </a:p>
          <a:p>
            <a:pPr marL="0" indent="0">
              <a:buNone/>
            </a:pPr>
            <a:r>
              <a:rPr lang="ru-RU" b="1" dirty="0"/>
              <a:t>Набор показателей</a:t>
            </a:r>
            <a:r>
              <a:rPr lang="ru-RU" dirty="0"/>
              <a:t>:</a:t>
            </a:r>
          </a:p>
          <a:p>
            <a:r>
              <a:rPr lang="ru-RU" dirty="0" smtClean="0"/>
              <a:t>Напряжение</a:t>
            </a:r>
            <a:r>
              <a:rPr lang="ru-RU" dirty="0"/>
              <a:t>.</a:t>
            </a:r>
          </a:p>
          <a:p>
            <a:r>
              <a:rPr lang="ru-RU" dirty="0" smtClean="0"/>
              <a:t>Давление</a:t>
            </a:r>
            <a:r>
              <a:rPr lang="ru-RU" dirty="0"/>
              <a:t>.</a:t>
            </a:r>
          </a:p>
          <a:p>
            <a:r>
              <a:rPr lang="ru-RU" dirty="0" smtClean="0"/>
              <a:t>Скорость </a:t>
            </a:r>
            <a:r>
              <a:rPr lang="ru-RU" dirty="0"/>
              <a:t>передачи.</a:t>
            </a:r>
          </a:p>
          <a:p>
            <a:pPr marL="0" indent="0">
              <a:buNone/>
            </a:pPr>
            <a:r>
              <a:rPr lang="ru-RU" b="1" dirty="0"/>
              <a:t>Сигнатуры</a:t>
            </a:r>
            <a:r>
              <a:rPr lang="ru-RU" dirty="0"/>
              <a:t>:</a:t>
            </a:r>
          </a:p>
          <a:p>
            <a:r>
              <a:rPr lang="ru-RU" dirty="0" smtClean="0"/>
              <a:t>Давление </a:t>
            </a:r>
            <a:r>
              <a:rPr lang="ru-RU" dirty="0"/>
              <a:t>в </a:t>
            </a:r>
            <a:r>
              <a:rPr lang="ru-RU" dirty="0" smtClean="0"/>
              <a:t>манометре</a:t>
            </a:r>
          </a:p>
          <a:p>
            <a:r>
              <a:rPr lang="ru-RU" dirty="0" smtClean="0"/>
              <a:t>Использование </a:t>
            </a:r>
            <a:r>
              <a:rPr lang="ru-RU" dirty="0"/>
              <a:t>каналов, не задействованных в защищаемой сети.</a:t>
            </a:r>
          </a:p>
          <a:p>
            <a:r>
              <a:rPr lang="ru-RU" dirty="0" smtClean="0"/>
              <a:t>Перекрывающиеся </a:t>
            </a:r>
            <a:r>
              <a:rPr lang="ru-RU" dirty="0"/>
              <a:t>каналы.</a:t>
            </a:r>
          </a:p>
          <a:p>
            <a:r>
              <a:rPr lang="ru-RU" dirty="0" smtClean="0"/>
              <a:t>Внезапное </a:t>
            </a:r>
            <a:r>
              <a:rPr lang="ru-RU" dirty="0"/>
              <a:t>изменение рабочего канала одним или несколькими </a:t>
            </a:r>
            <a:r>
              <a:rPr lang="ru-RU" dirty="0" smtClean="0"/>
              <a:t>устройствами</a:t>
            </a:r>
          </a:p>
          <a:p>
            <a:r>
              <a:rPr lang="ru-RU" dirty="0" smtClean="0"/>
              <a:t>Обрывы связи</a:t>
            </a:r>
          </a:p>
          <a:p>
            <a:pPr marL="0" indent="0">
              <a:buNone/>
            </a:pPr>
            <a:r>
              <a:rPr lang="ru-RU" b="1" dirty="0" smtClean="0"/>
              <a:t>Атаки</a:t>
            </a:r>
            <a:r>
              <a:rPr lang="ru-RU" b="1" dirty="0"/>
              <a:t>, возможные на физическом уровне</a:t>
            </a:r>
            <a:r>
              <a:rPr lang="ru-RU" dirty="0"/>
              <a:t>:</a:t>
            </a:r>
          </a:p>
          <a:p>
            <a:r>
              <a:rPr lang="ru-RU" dirty="0" smtClean="0"/>
              <a:t>Обрыв </a:t>
            </a:r>
            <a:r>
              <a:rPr lang="ru-RU" dirty="0"/>
              <a:t>кабеля.</a:t>
            </a:r>
          </a:p>
          <a:p>
            <a:r>
              <a:rPr lang="ru-RU" dirty="0" smtClean="0"/>
              <a:t>Недопустимое </a:t>
            </a:r>
            <a:r>
              <a:rPr lang="ru-RU" dirty="0"/>
              <a:t>повышение / понижение напряжения.</a:t>
            </a:r>
          </a:p>
          <a:p>
            <a:r>
              <a:rPr lang="ru-RU" dirty="0" smtClean="0"/>
              <a:t>Среда </a:t>
            </a:r>
            <a:r>
              <a:rPr lang="ru-RU" dirty="0"/>
              <a:t>теряет функциональность (утратила физические свойства).</a:t>
            </a:r>
          </a:p>
          <a:p>
            <a:r>
              <a:rPr lang="ru-RU" dirty="0" smtClean="0"/>
              <a:t>Используемые </a:t>
            </a:r>
            <a:r>
              <a:rPr lang="ru-RU" dirty="0"/>
              <a:t>характеристики находятся в неправильном диапазоне.</a:t>
            </a:r>
          </a:p>
          <a:p>
            <a:r>
              <a:rPr lang="ru-RU" dirty="0" smtClean="0"/>
              <a:t>Изменились </a:t>
            </a:r>
            <a:r>
              <a:rPr lang="ru-RU" dirty="0"/>
              <a:t>свойства </a:t>
            </a:r>
            <a:r>
              <a:rPr lang="ru-RU" dirty="0" smtClean="0"/>
              <a:t>канала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7668344" y="35332"/>
            <a:ext cx="13147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Лекция №5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81882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Физический </a:t>
            </a:r>
            <a:r>
              <a:rPr lang="ru-RU" dirty="0" smtClean="0"/>
              <a:t>уровень</a:t>
            </a:r>
            <a:br>
              <a:rPr lang="ru-RU" dirty="0" smtClean="0"/>
            </a:br>
            <a:r>
              <a:rPr lang="ru-RU" dirty="0" smtClean="0"/>
              <a:t>(на примере медной «витой пары»)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7668344" y="35332"/>
            <a:ext cx="13147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Лекция №5</a:t>
            </a:r>
            <a:endParaRPr lang="ru-RU" dirty="0"/>
          </a:p>
        </p:txBody>
      </p:sp>
      <p:pic>
        <p:nvPicPr>
          <p:cNvPr id="5" name="Объект 4" descr="https://nestor.minsk.by/sr/2004/02/40217a.gif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5180" y="1656944"/>
            <a:ext cx="8613639" cy="479639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913431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Особенности защиты </a:t>
            </a:r>
            <a:r>
              <a:rPr lang="ru-RU" dirty="0" smtClean="0"/>
              <a:t>физического </a:t>
            </a:r>
            <a:r>
              <a:rPr lang="ru-RU" dirty="0"/>
              <a:t>уровня беспроводных сетей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69160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ru-RU" dirty="0"/>
              <a:t>Рекомендации по защите радиосетей передачи </a:t>
            </a:r>
            <a:r>
              <a:rPr lang="ru-RU" dirty="0" smtClean="0"/>
              <a:t>данных</a:t>
            </a:r>
          </a:p>
          <a:p>
            <a:r>
              <a:rPr lang="ru-RU" dirty="0" smtClean="0"/>
              <a:t>ограничение доступа </a:t>
            </a:r>
            <a:r>
              <a:rPr lang="ru-RU" dirty="0"/>
              <a:t>на площадки монтажа </a:t>
            </a:r>
            <a:r>
              <a:rPr lang="ru-RU" dirty="0" smtClean="0"/>
              <a:t>оборудования радиосетей</a:t>
            </a:r>
          </a:p>
          <a:p>
            <a:r>
              <a:rPr lang="ru-RU" dirty="0" smtClean="0"/>
              <a:t>прокладка антенного </a:t>
            </a:r>
            <a:r>
              <a:rPr lang="ru-RU" dirty="0"/>
              <a:t>кабеля </a:t>
            </a:r>
            <a:r>
              <a:rPr lang="ru-RU" dirty="0" smtClean="0"/>
              <a:t>скрытым способом</a:t>
            </a:r>
          </a:p>
          <a:p>
            <a:r>
              <a:rPr lang="ru-RU" dirty="0" smtClean="0"/>
              <a:t>длина </a:t>
            </a:r>
            <a:r>
              <a:rPr lang="ru-RU" dirty="0"/>
              <a:t>кабельного сегмента должна быть </a:t>
            </a:r>
            <a:r>
              <a:rPr lang="ru-RU" dirty="0" smtClean="0"/>
              <a:t>минимальной</a:t>
            </a:r>
          </a:p>
          <a:p>
            <a:r>
              <a:rPr lang="ru-RU" dirty="0" smtClean="0"/>
              <a:t>документирование настройки беспроводных устройств и сетей</a:t>
            </a:r>
          </a:p>
          <a:p>
            <a:r>
              <a:rPr lang="ru-RU" dirty="0" smtClean="0"/>
              <a:t>регулярная смена реквизитов доступа к устройствам</a:t>
            </a:r>
          </a:p>
          <a:p>
            <a:r>
              <a:rPr lang="ru-RU" dirty="0"/>
              <a:t>отдельный адресный пул для </a:t>
            </a:r>
            <a:r>
              <a:rPr lang="ru-RU" dirty="0" smtClean="0"/>
              <a:t>администрирования</a:t>
            </a:r>
          </a:p>
          <a:p>
            <a:r>
              <a:rPr lang="ru-RU" dirty="0" smtClean="0"/>
              <a:t>отключение </a:t>
            </a:r>
            <a:r>
              <a:rPr lang="ru-RU" dirty="0"/>
              <a:t>неиспользуемые функции радиомодемов, мостов и </a:t>
            </a:r>
            <a:r>
              <a:rPr lang="ru-RU" dirty="0" smtClean="0"/>
              <a:t>станций</a:t>
            </a:r>
          </a:p>
          <a:p>
            <a:r>
              <a:rPr lang="ru-RU" dirty="0" smtClean="0"/>
              <a:t>туннелированные </a:t>
            </a:r>
            <a:r>
              <a:rPr lang="ru-RU" dirty="0"/>
              <a:t>и </a:t>
            </a:r>
            <a:r>
              <a:rPr lang="ru-RU" dirty="0" smtClean="0"/>
              <a:t>криптографическая защита сообщений</a:t>
            </a:r>
          </a:p>
          <a:p>
            <a:r>
              <a:rPr lang="ru-RU" dirty="0" smtClean="0"/>
              <a:t>контроль доступа к «</a:t>
            </a:r>
            <a:r>
              <a:rPr lang="ru-RU" dirty="0" err="1" smtClean="0"/>
              <a:t>админке</a:t>
            </a:r>
            <a:r>
              <a:rPr lang="ru-RU" dirty="0" smtClean="0"/>
              <a:t>» оборудования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7668344" y="35332"/>
            <a:ext cx="13147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Лекция №5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01292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5516" y="274638"/>
            <a:ext cx="8712968" cy="1143000"/>
          </a:xfrm>
        </p:spPr>
        <p:txBody>
          <a:bodyPr>
            <a:noAutofit/>
          </a:bodyPr>
          <a:lstStyle/>
          <a:p>
            <a:r>
              <a:rPr lang="ru-RU" sz="3200" dirty="0"/>
              <a:t>АНБ США представило наиболее популярные уязвимости которые используют хакеры из КНР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82119" y="6220397"/>
            <a:ext cx="820468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u="sng" dirty="0" smtClean="0"/>
              <a:t>Источники</a:t>
            </a:r>
            <a:r>
              <a:rPr lang="ru-RU" dirty="0" smtClean="0"/>
              <a:t>: </a:t>
            </a:r>
            <a:r>
              <a:rPr lang="en-US" dirty="0"/>
              <a:t>https://infobezopasnost.ru/blog/news/anb-ssha-predstavilo-naibolee-populyarnye-uyazvimosti-kotorye-ispolzuyut-hakery-iz-knr/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7668344" y="35332"/>
            <a:ext cx="13147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Лекция </a:t>
            </a:r>
            <a:r>
              <a:rPr lang="ru-RU" dirty="0" smtClean="0"/>
              <a:t>№5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556792"/>
            <a:ext cx="8229600" cy="4824536"/>
          </a:xfrm>
        </p:spPr>
        <p:txBody>
          <a:bodyPr>
            <a:normAutofit fontScale="40000" lnSpcReduction="20000"/>
          </a:bodyPr>
          <a:lstStyle/>
          <a:p>
            <a:pPr marL="0" indent="0" fontAlgn="base">
              <a:buNone/>
            </a:pPr>
            <a:r>
              <a:rPr lang="ru-RU" dirty="0" smtClean="0"/>
              <a:t>Перечень уязвимостей:</a:t>
            </a:r>
          </a:p>
          <a:p>
            <a:pPr fontAlgn="base"/>
            <a:r>
              <a:rPr lang="en-US" dirty="0"/>
              <a:t>CVE-2019-11510 – </a:t>
            </a:r>
            <a:r>
              <a:rPr lang="ru-RU" dirty="0"/>
              <a:t>уязвимость в серверах </a:t>
            </a:r>
            <a:r>
              <a:rPr lang="en-US" dirty="0"/>
              <a:t>Pulse Secure </a:t>
            </a:r>
            <a:r>
              <a:rPr lang="en-US" dirty="0" smtClean="0"/>
              <a:t>VPN</a:t>
            </a:r>
            <a:endParaRPr lang="ru-RU" dirty="0" smtClean="0"/>
          </a:p>
          <a:p>
            <a:pPr fontAlgn="base"/>
            <a:r>
              <a:rPr lang="en-US" dirty="0" smtClean="0"/>
              <a:t>CVE-2020-5902 </a:t>
            </a:r>
            <a:r>
              <a:rPr lang="en-US" dirty="0"/>
              <a:t>– </a:t>
            </a:r>
            <a:r>
              <a:rPr lang="ru-RU" dirty="0"/>
              <a:t>уязвимость в прокси-серверах и </a:t>
            </a:r>
            <a:r>
              <a:rPr lang="ru-RU" dirty="0" err="1"/>
              <a:t>балансировщиках</a:t>
            </a:r>
            <a:r>
              <a:rPr lang="ru-RU" dirty="0"/>
              <a:t> нагрузки </a:t>
            </a:r>
            <a:r>
              <a:rPr lang="en-US" dirty="0"/>
              <a:t>F5 BIG-IP.</a:t>
            </a:r>
          </a:p>
          <a:p>
            <a:pPr fontAlgn="base"/>
            <a:r>
              <a:rPr lang="en-US" dirty="0"/>
              <a:t>CVE-2019-19781 – </a:t>
            </a:r>
            <a:r>
              <a:rPr lang="ru-RU" dirty="0"/>
              <a:t>уязвимость обхода каталога в </a:t>
            </a:r>
            <a:r>
              <a:rPr lang="en-US" dirty="0"/>
              <a:t>Citrix Application Delivery Controller (ADC) </a:t>
            </a:r>
            <a:r>
              <a:rPr lang="ru-RU" dirty="0"/>
              <a:t>и </a:t>
            </a:r>
            <a:r>
              <a:rPr lang="en-US" dirty="0"/>
              <a:t>Gateway.</a:t>
            </a:r>
          </a:p>
          <a:p>
            <a:pPr fontAlgn="base"/>
            <a:r>
              <a:rPr lang="en-US" dirty="0" smtClean="0"/>
              <a:t>CVE-2020-8193</a:t>
            </a:r>
            <a:r>
              <a:rPr lang="en-US" dirty="0"/>
              <a:t>, CVE-2020-8195, CVE-2020-8196 –</a:t>
            </a:r>
            <a:r>
              <a:rPr lang="ru-RU" dirty="0"/>
              <a:t>уязвимости в </a:t>
            </a:r>
            <a:r>
              <a:rPr lang="en-US" dirty="0"/>
              <a:t>Citrix ADC </a:t>
            </a:r>
            <a:r>
              <a:rPr lang="ru-RU" dirty="0"/>
              <a:t>и </a:t>
            </a:r>
            <a:r>
              <a:rPr lang="en-US" dirty="0" smtClean="0"/>
              <a:t>Gateway,</a:t>
            </a:r>
            <a:endParaRPr lang="ru-RU" dirty="0" smtClean="0"/>
          </a:p>
          <a:p>
            <a:pPr fontAlgn="base"/>
            <a:r>
              <a:rPr lang="en-US" dirty="0" smtClean="0"/>
              <a:t>CVE-2019-0708 </a:t>
            </a:r>
            <a:r>
              <a:rPr lang="en-US" dirty="0"/>
              <a:t>(</a:t>
            </a:r>
            <a:r>
              <a:rPr lang="en-US" dirty="0" err="1"/>
              <a:t>BlueKeep</a:t>
            </a:r>
            <a:r>
              <a:rPr lang="en-US" dirty="0"/>
              <a:t>) – </a:t>
            </a:r>
            <a:r>
              <a:rPr lang="ru-RU" dirty="0"/>
              <a:t>уязвимость удаленного выполнения кода в </a:t>
            </a:r>
            <a:r>
              <a:rPr lang="en-US" dirty="0"/>
              <a:t>Remote Desktop Services.</a:t>
            </a:r>
          </a:p>
          <a:p>
            <a:pPr fontAlgn="base"/>
            <a:r>
              <a:rPr lang="en-US" dirty="0"/>
              <a:t>CVE-2020-15505 – </a:t>
            </a:r>
            <a:r>
              <a:rPr lang="ru-RU" dirty="0"/>
              <a:t>уязвимость удаленного выполнения кода в ПО </a:t>
            </a:r>
            <a:r>
              <a:rPr lang="en-US" dirty="0" err="1"/>
              <a:t>MobileIron</a:t>
            </a:r>
            <a:r>
              <a:rPr lang="en-US" dirty="0"/>
              <a:t>.</a:t>
            </a:r>
          </a:p>
          <a:p>
            <a:pPr fontAlgn="base"/>
            <a:r>
              <a:rPr lang="en-US" dirty="0"/>
              <a:t>CVE-2020-1350 (</a:t>
            </a:r>
            <a:r>
              <a:rPr lang="en-US" dirty="0" err="1"/>
              <a:t>SIGRed</a:t>
            </a:r>
            <a:r>
              <a:rPr lang="en-US" dirty="0"/>
              <a:t>) – </a:t>
            </a:r>
            <a:r>
              <a:rPr lang="ru-RU" dirty="0"/>
              <a:t>уязвимость удаленного выполнения кода в </a:t>
            </a:r>
            <a:r>
              <a:rPr lang="en-US" dirty="0"/>
              <a:t>Windows Domain Name System.</a:t>
            </a:r>
          </a:p>
          <a:p>
            <a:pPr fontAlgn="base"/>
            <a:r>
              <a:rPr lang="en-US" dirty="0"/>
              <a:t>CVE-2020-1472 (</a:t>
            </a:r>
            <a:r>
              <a:rPr lang="en-US" dirty="0" err="1"/>
              <a:t>Zerologon</a:t>
            </a:r>
            <a:r>
              <a:rPr lang="en-US" dirty="0"/>
              <a:t>) – </a:t>
            </a:r>
            <a:r>
              <a:rPr lang="ru-RU" dirty="0"/>
              <a:t>уязвимость повышения привилегий по уязвимому каналу </a:t>
            </a:r>
            <a:r>
              <a:rPr lang="en-US" dirty="0" err="1"/>
              <a:t>Netlogon</a:t>
            </a:r>
            <a:r>
              <a:rPr lang="en-US" dirty="0"/>
              <a:t> </a:t>
            </a:r>
            <a:endParaRPr lang="ru-RU" dirty="0" smtClean="0"/>
          </a:p>
          <a:p>
            <a:pPr fontAlgn="base"/>
            <a:r>
              <a:rPr lang="en-US" dirty="0" smtClean="0"/>
              <a:t>CVE-2019-1040 </a:t>
            </a:r>
            <a:r>
              <a:rPr lang="en-US" dirty="0"/>
              <a:t>– </a:t>
            </a:r>
            <a:r>
              <a:rPr lang="ru-RU" dirty="0"/>
              <a:t>уязвимость в </a:t>
            </a:r>
            <a:r>
              <a:rPr lang="en-US" dirty="0"/>
              <a:t>Microsoft Windows </a:t>
            </a:r>
            <a:r>
              <a:rPr lang="ru-RU" dirty="0"/>
              <a:t>типа «человек посередине».</a:t>
            </a:r>
          </a:p>
          <a:p>
            <a:pPr fontAlgn="base"/>
            <a:r>
              <a:rPr lang="en-US" dirty="0"/>
              <a:t>CVE-2018-6789 – </a:t>
            </a:r>
            <a:r>
              <a:rPr lang="ru-RU" dirty="0"/>
              <a:t>уязвимость перевыполнения буфера и захвата контроля над почтовым сервером </a:t>
            </a:r>
            <a:r>
              <a:rPr lang="en-US" dirty="0"/>
              <a:t>Exim.</a:t>
            </a:r>
          </a:p>
          <a:p>
            <a:pPr fontAlgn="base"/>
            <a:r>
              <a:rPr lang="en-US" dirty="0"/>
              <a:t>CVE-2020-0688 – </a:t>
            </a:r>
            <a:r>
              <a:rPr lang="ru-RU" dirty="0"/>
              <a:t>уязвимость удаленного выполнения кода в </a:t>
            </a:r>
            <a:r>
              <a:rPr lang="en-US" dirty="0"/>
              <a:t>Microsoft Exchange.</a:t>
            </a:r>
          </a:p>
          <a:p>
            <a:pPr fontAlgn="base"/>
            <a:r>
              <a:rPr lang="en-US" dirty="0"/>
              <a:t>CVE-2018-4939 – </a:t>
            </a:r>
            <a:r>
              <a:rPr lang="ru-RU" dirty="0"/>
              <a:t>уязвимость в некоторых версиях </a:t>
            </a:r>
            <a:r>
              <a:rPr lang="en-US" dirty="0"/>
              <a:t>Adobe ColdFusion, </a:t>
            </a:r>
            <a:r>
              <a:rPr lang="ru-RU" dirty="0"/>
              <a:t>позволяющая удаленно выполнить код.</a:t>
            </a:r>
          </a:p>
          <a:p>
            <a:pPr fontAlgn="base"/>
            <a:r>
              <a:rPr lang="en-US" dirty="0"/>
              <a:t>CVE-2015-4852 – </a:t>
            </a:r>
            <a:r>
              <a:rPr lang="ru-RU" dirty="0"/>
              <a:t>уязвимость компонента </a:t>
            </a:r>
            <a:r>
              <a:rPr lang="en-US" dirty="0"/>
              <a:t>WLS Security </a:t>
            </a:r>
            <a:r>
              <a:rPr lang="ru-RU" dirty="0"/>
              <a:t>в </a:t>
            </a:r>
            <a:r>
              <a:rPr lang="en-US" dirty="0"/>
              <a:t>Oracle WebLogic 15 Server.</a:t>
            </a:r>
          </a:p>
          <a:p>
            <a:pPr fontAlgn="base"/>
            <a:r>
              <a:rPr lang="en-US" dirty="0"/>
              <a:t>CVE-2020-2555 – </a:t>
            </a:r>
            <a:r>
              <a:rPr lang="ru-RU" dirty="0"/>
              <a:t>уязвимость в продукте </a:t>
            </a:r>
            <a:r>
              <a:rPr lang="en-US" dirty="0"/>
              <a:t>Oracle Coherence </a:t>
            </a:r>
            <a:r>
              <a:rPr lang="ru-RU" dirty="0"/>
              <a:t>в </a:t>
            </a:r>
            <a:r>
              <a:rPr lang="en-US" dirty="0"/>
              <a:t>Oracle Fusion Middleware.</a:t>
            </a:r>
          </a:p>
          <a:p>
            <a:pPr fontAlgn="base"/>
            <a:r>
              <a:rPr lang="en-US" dirty="0"/>
              <a:t>CVE-2019-3396 – </a:t>
            </a:r>
            <a:r>
              <a:rPr lang="ru-RU" dirty="0"/>
              <a:t>уязвимость с использованием макроса </a:t>
            </a:r>
            <a:r>
              <a:rPr lang="en-US" dirty="0"/>
              <a:t>Widget Connector </a:t>
            </a:r>
            <a:r>
              <a:rPr lang="ru-RU" dirty="0"/>
              <a:t>в </a:t>
            </a:r>
            <a:r>
              <a:rPr lang="en-US" dirty="0" err="1"/>
              <a:t>Atlassian</a:t>
            </a:r>
            <a:r>
              <a:rPr lang="en-US" dirty="0"/>
              <a:t> Confluence 17 Server.</a:t>
            </a:r>
          </a:p>
          <a:p>
            <a:pPr fontAlgn="base"/>
            <a:r>
              <a:rPr lang="en-US" dirty="0"/>
              <a:t>CVE-2019-11580 – </a:t>
            </a:r>
            <a:r>
              <a:rPr lang="ru-RU" dirty="0"/>
              <a:t>уязвимость в </a:t>
            </a:r>
            <a:r>
              <a:rPr lang="en-US" dirty="0" err="1"/>
              <a:t>Atlassian</a:t>
            </a:r>
            <a:r>
              <a:rPr lang="en-US" dirty="0"/>
              <a:t> Crowd </a:t>
            </a:r>
            <a:r>
              <a:rPr lang="ru-RU" dirty="0"/>
              <a:t>и </a:t>
            </a:r>
            <a:r>
              <a:rPr lang="en-US" dirty="0"/>
              <a:t>Crowd Data Center.</a:t>
            </a:r>
          </a:p>
          <a:p>
            <a:pPr fontAlgn="base"/>
            <a:r>
              <a:rPr lang="en-US" dirty="0"/>
              <a:t>CVE-2020-10189 — </a:t>
            </a:r>
            <a:r>
              <a:rPr lang="ru-RU" dirty="0" err="1"/>
              <a:t>эксплойт</a:t>
            </a:r>
            <a:r>
              <a:rPr lang="ru-RU" dirty="0"/>
              <a:t> на основе </a:t>
            </a:r>
            <a:r>
              <a:rPr lang="en-US" dirty="0" err="1"/>
              <a:t>Zoho</a:t>
            </a:r>
            <a:r>
              <a:rPr lang="en-US" dirty="0"/>
              <a:t> </a:t>
            </a:r>
            <a:r>
              <a:rPr lang="en-US" dirty="0" err="1"/>
              <a:t>ManageEngine</a:t>
            </a:r>
            <a:r>
              <a:rPr lang="en-US" dirty="0"/>
              <a:t> Desktop Central.</a:t>
            </a:r>
          </a:p>
          <a:p>
            <a:pPr fontAlgn="base"/>
            <a:r>
              <a:rPr lang="en-US" dirty="0"/>
              <a:t>CVE-2019-18935 — Progress </a:t>
            </a:r>
            <a:r>
              <a:rPr lang="en-US" dirty="0" err="1"/>
              <a:t>Telerik</a:t>
            </a:r>
            <a:r>
              <a:rPr lang="en-US" dirty="0"/>
              <a:t> UI </a:t>
            </a:r>
            <a:r>
              <a:rPr lang="ru-RU" dirty="0"/>
              <a:t>для </a:t>
            </a:r>
            <a:r>
              <a:rPr lang="en-US" dirty="0"/>
              <a:t>ASP.NET AJAX </a:t>
            </a:r>
            <a:r>
              <a:rPr lang="ru-RU" dirty="0"/>
              <a:t>содержит брешь </a:t>
            </a:r>
            <a:r>
              <a:rPr lang="ru-RU" dirty="0" err="1"/>
              <a:t>десериализации</a:t>
            </a:r>
            <a:r>
              <a:rPr lang="ru-RU" dirty="0"/>
              <a:t> в .</a:t>
            </a:r>
            <a:r>
              <a:rPr lang="en-US" dirty="0"/>
              <a:t>NET.</a:t>
            </a:r>
          </a:p>
          <a:p>
            <a:pPr fontAlgn="base"/>
            <a:r>
              <a:rPr lang="en-US" dirty="0"/>
              <a:t>CVE-2020-0601 (</a:t>
            </a:r>
            <a:r>
              <a:rPr lang="en-US" dirty="0" err="1"/>
              <a:t>CurveBall</a:t>
            </a:r>
            <a:r>
              <a:rPr lang="en-US" dirty="0"/>
              <a:t>) – </a:t>
            </a:r>
            <a:r>
              <a:rPr lang="ru-RU" dirty="0"/>
              <a:t>уязвимость </a:t>
            </a:r>
            <a:r>
              <a:rPr lang="ru-RU" dirty="0" err="1"/>
              <a:t>спуфинга</a:t>
            </a:r>
            <a:r>
              <a:rPr lang="ru-RU" dirty="0"/>
              <a:t> в </a:t>
            </a:r>
            <a:r>
              <a:rPr lang="en-US" dirty="0"/>
              <a:t>Windows CryptoAPI (Crypt32.dll).</a:t>
            </a:r>
          </a:p>
          <a:p>
            <a:pPr fontAlgn="base"/>
            <a:r>
              <a:rPr lang="en-US" dirty="0"/>
              <a:t>CVE-2019-0803 – </a:t>
            </a:r>
            <a:r>
              <a:rPr lang="ru-RU" dirty="0"/>
              <a:t>уязвимость повышения привилегий в </a:t>
            </a:r>
            <a:r>
              <a:rPr lang="en-US" dirty="0"/>
              <a:t>Windows.</a:t>
            </a:r>
          </a:p>
          <a:p>
            <a:pPr fontAlgn="base"/>
            <a:r>
              <a:rPr lang="en-US" dirty="0"/>
              <a:t>CVE-2017-6327 – </a:t>
            </a:r>
            <a:r>
              <a:rPr lang="ru-RU" dirty="0" err="1"/>
              <a:t>эксплойт</a:t>
            </a:r>
            <a:r>
              <a:rPr lang="ru-RU" dirty="0"/>
              <a:t> в виде удаленного выполнения кода в </a:t>
            </a:r>
            <a:r>
              <a:rPr lang="en-US" dirty="0"/>
              <a:t>Symantec Messaging Gateway.</a:t>
            </a:r>
          </a:p>
          <a:p>
            <a:pPr fontAlgn="base"/>
            <a:r>
              <a:rPr lang="en-US" dirty="0"/>
              <a:t>CVE-2020-3118 – </a:t>
            </a:r>
            <a:r>
              <a:rPr lang="ru-RU" dirty="0"/>
              <a:t>уязвимость удаленного выполнения кода </a:t>
            </a:r>
            <a:r>
              <a:rPr lang="en-US" dirty="0"/>
              <a:t>Cisco Discovery Protocol </a:t>
            </a:r>
            <a:r>
              <a:rPr lang="ru-RU" dirty="0"/>
              <a:t>для </a:t>
            </a:r>
            <a:r>
              <a:rPr lang="en-US" dirty="0"/>
              <a:t>Cisco IOS XR.</a:t>
            </a:r>
          </a:p>
          <a:p>
            <a:pPr fontAlgn="base"/>
            <a:r>
              <a:rPr lang="en-US" dirty="0"/>
              <a:t>CVE-2020-8515 – </a:t>
            </a:r>
            <a:r>
              <a:rPr lang="ru-RU" dirty="0"/>
              <a:t>уязвимость в устройствах </a:t>
            </a:r>
            <a:r>
              <a:rPr lang="en-US" dirty="0" err="1"/>
              <a:t>DrayTek</a:t>
            </a:r>
            <a:r>
              <a:rPr lang="en-US" dirty="0"/>
              <a:t> Vigor.</a:t>
            </a:r>
          </a:p>
        </p:txBody>
      </p:sp>
    </p:spTree>
    <p:extLst>
      <p:ext uri="{BB962C8B-B14F-4D97-AF65-F5344CB8AC3E}">
        <p14:creationId xmlns:p14="http://schemas.microsoft.com/office/powerpoint/2010/main" val="3018633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Канальный </a:t>
            </a:r>
            <a:r>
              <a:rPr lang="ru-RU" dirty="0" smtClean="0"/>
              <a:t>уровень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7668344" y="35332"/>
            <a:ext cx="13147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Лекция №5</a:t>
            </a:r>
            <a:endParaRPr lang="ru-RU" dirty="0"/>
          </a:p>
        </p:txBody>
      </p:sp>
      <p:pic>
        <p:nvPicPr>
          <p:cNvPr id="5" name="Объект 4" descr="Туториал по компьютерным сетям. Часть 6. Модель OSI или ОСИ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581" y="1450231"/>
            <a:ext cx="8221219" cy="503569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900844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Канальный </a:t>
            </a:r>
            <a:r>
              <a:rPr lang="ru-RU" dirty="0" smtClean="0"/>
              <a:t>уровень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7668344" y="35332"/>
            <a:ext cx="13147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Лекция №5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b="1" u="sng" dirty="0" smtClean="0"/>
              <a:t>Два подуровня:</a:t>
            </a:r>
          </a:p>
          <a:p>
            <a:r>
              <a:rPr lang="ru-RU" dirty="0" smtClean="0"/>
              <a:t>уровень управления </a:t>
            </a:r>
            <a:r>
              <a:rPr lang="ru-RU" dirty="0"/>
              <a:t>логической связью (</a:t>
            </a:r>
            <a:r>
              <a:rPr lang="en-US" dirty="0"/>
              <a:t>LLC</a:t>
            </a:r>
            <a:r>
              <a:rPr lang="ru-RU" dirty="0" smtClean="0"/>
              <a:t>)</a:t>
            </a:r>
          </a:p>
          <a:p>
            <a:r>
              <a:rPr lang="ru-RU" dirty="0" smtClean="0"/>
              <a:t>уровень контроля </a:t>
            </a:r>
            <a:r>
              <a:rPr lang="ru-RU" dirty="0"/>
              <a:t>доступа к среде (</a:t>
            </a:r>
            <a:r>
              <a:rPr lang="en-US" dirty="0"/>
              <a:t>MAC</a:t>
            </a:r>
            <a:r>
              <a:rPr lang="ru-RU" dirty="0" smtClean="0"/>
              <a:t>)</a:t>
            </a:r>
          </a:p>
          <a:p>
            <a:pPr marL="0" indent="0">
              <a:buNone/>
            </a:pPr>
            <a:r>
              <a:rPr lang="ru-RU" b="1" u="sng" dirty="0" smtClean="0"/>
              <a:t>Функции </a:t>
            </a:r>
            <a:r>
              <a:rPr lang="ru-RU" b="1" u="sng" dirty="0"/>
              <a:t>канального уровня</a:t>
            </a:r>
            <a:endParaRPr lang="ru-RU" b="1" u="sng" dirty="0" smtClean="0"/>
          </a:p>
          <a:p>
            <a:r>
              <a:rPr lang="ru-RU" dirty="0" smtClean="0"/>
              <a:t>кадрирование</a:t>
            </a:r>
          </a:p>
          <a:p>
            <a:r>
              <a:rPr lang="ru-RU" dirty="0"/>
              <a:t>физическая </a:t>
            </a:r>
            <a:r>
              <a:rPr lang="ru-RU" dirty="0" smtClean="0"/>
              <a:t>адресация</a:t>
            </a:r>
          </a:p>
          <a:p>
            <a:r>
              <a:rPr lang="ru-RU" dirty="0"/>
              <a:t>управление </a:t>
            </a:r>
            <a:r>
              <a:rPr lang="ru-RU" dirty="0" smtClean="0"/>
              <a:t>потоком</a:t>
            </a:r>
          </a:p>
          <a:p>
            <a:r>
              <a:rPr lang="ru-RU" dirty="0"/>
              <a:t>контроль </a:t>
            </a:r>
            <a:r>
              <a:rPr lang="ru-RU" dirty="0" smtClean="0"/>
              <a:t>ошибок</a:t>
            </a:r>
          </a:p>
          <a:p>
            <a:r>
              <a:rPr lang="ru-RU" dirty="0"/>
              <a:t>контроль доступа</a:t>
            </a:r>
          </a:p>
        </p:txBody>
      </p:sp>
    </p:spTree>
    <p:extLst>
      <p:ext uri="{BB962C8B-B14F-4D97-AF65-F5344CB8AC3E}">
        <p14:creationId xmlns:p14="http://schemas.microsoft.com/office/powerpoint/2010/main" val="462044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Канальный уровень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417638"/>
            <a:ext cx="8712968" cy="5899794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1400" b="1" dirty="0"/>
              <a:t>Критерии безопасности уровня:</a:t>
            </a:r>
          </a:p>
          <a:p>
            <a:r>
              <a:rPr lang="ru-RU" sz="1400" dirty="0" smtClean="0"/>
              <a:t>Корректность </a:t>
            </a:r>
            <a:r>
              <a:rPr lang="ru-RU" sz="1400" dirty="0"/>
              <a:t>реализации соглашений протокола. </a:t>
            </a:r>
          </a:p>
          <a:p>
            <a:r>
              <a:rPr lang="ru-RU" sz="1400" dirty="0" smtClean="0"/>
              <a:t>Стат. </a:t>
            </a:r>
            <a:r>
              <a:rPr lang="ru-RU" sz="1400" dirty="0"/>
              <a:t>устойчивость интенсивности широковещательных фреймов. </a:t>
            </a:r>
          </a:p>
          <a:p>
            <a:r>
              <a:rPr lang="ru-RU" sz="1400" dirty="0" smtClean="0"/>
              <a:t>Стат. </a:t>
            </a:r>
            <a:r>
              <a:rPr lang="ru-RU" sz="1400" dirty="0"/>
              <a:t>устойчивость интенсивности фреймов с чужим </a:t>
            </a:r>
            <a:r>
              <a:rPr lang="ru-RU" sz="1400" dirty="0" smtClean="0"/>
              <a:t>MAC-адресом</a:t>
            </a:r>
            <a:endParaRPr lang="ru-RU" sz="1400" dirty="0"/>
          </a:p>
          <a:p>
            <a:pPr marL="0" indent="0">
              <a:buNone/>
            </a:pPr>
            <a:r>
              <a:rPr lang="ru-RU" sz="1400" b="1" dirty="0" smtClean="0"/>
              <a:t>Набор </a:t>
            </a:r>
            <a:r>
              <a:rPr lang="ru-RU" sz="1400" b="1" dirty="0"/>
              <a:t>показателей:</a:t>
            </a:r>
          </a:p>
          <a:p>
            <a:r>
              <a:rPr lang="ru-RU" sz="1400" dirty="0"/>
              <a:t>П</a:t>
            </a:r>
            <a:r>
              <a:rPr lang="ru-RU" sz="1400" dirty="0" smtClean="0"/>
              <a:t>ринадлежность </a:t>
            </a:r>
            <a:r>
              <a:rPr lang="ru-RU" sz="1400" dirty="0"/>
              <a:t>текущего MAC-адреса или идентификатора </a:t>
            </a:r>
            <a:r>
              <a:rPr lang="ru-RU" sz="1400" dirty="0" smtClean="0"/>
              <a:t>списку. </a:t>
            </a:r>
            <a:endParaRPr lang="ru-RU" sz="1400" dirty="0"/>
          </a:p>
          <a:p>
            <a:r>
              <a:rPr lang="ru-RU" sz="1400" dirty="0" smtClean="0"/>
              <a:t>Частота </a:t>
            </a:r>
            <a:r>
              <a:rPr lang="ru-RU" sz="1400" dirty="0"/>
              <a:t>поступлений широковещательных </a:t>
            </a:r>
            <a:r>
              <a:rPr lang="ru-RU" sz="1400" dirty="0" smtClean="0"/>
              <a:t>фреймов</a:t>
            </a:r>
          </a:p>
          <a:p>
            <a:r>
              <a:rPr lang="ru-RU" sz="1400" dirty="0" smtClean="0"/>
              <a:t>Количество </a:t>
            </a:r>
            <a:r>
              <a:rPr lang="ru-RU" sz="1400" dirty="0"/>
              <a:t>фреймов с чужим MAC-адресом. </a:t>
            </a:r>
          </a:p>
          <a:p>
            <a:r>
              <a:rPr lang="ru-RU" sz="1400" dirty="0" smtClean="0"/>
              <a:t>Большое </a:t>
            </a:r>
            <a:r>
              <a:rPr lang="ru-RU" sz="1400" dirty="0"/>
              <a:t>количество широковещательных фреймов. </a:t>
            </a:r>
            <a:endParaRPr lang="ru-RU" sz="1400" dirty="0" smtClean="0"/>
          </a:p>
          <a:p>
            <a:pPr marL="0" indent="0">
              <a:buNone/>
            </a:pPr>
            <a:r>
              <a:rPr lang="ru-RU" sz="1400" b="1" dirty="0" smtClean="0"/>
              <a:t>Сигнатуры</a:t>
            </a:r>
            <a:r>
              <a:rPr lang="ru-RU" sz="1400" b="1" dirty="0"/>
              <a:t>:</a:t>
            </a:r>
          </a:p>
          <a:p>
            <a:r>
              <a:rPr lang="ru-RU" sz="1400" dirty="0" smtClean="0"/>
              <a:t>Несовпадение </a:t>
            </a:r>
            <a:r>
              <a:rPr lang="ru-RU" sz="1400" dirty="0"/>
              <a:t>текущего MAC-адреса или </a:t>
            </a:r>
            <a:r>
              <a:rPr lang="ru-RU" sz="1400" dirty="0" smtClean="0"/>
              <a:t>идентификатора со списком</a:t>
            </a:r>
          </a:p>
          <a:p>
            <a:r>
              <a:rPr lang="ru-RU" sz="1400" dirty="0" err="1" smtClean="0"/>
              <a:t>Превыш</a:t>
            </a:r>
            <a:r>
              <a:rPr lang="ru-RU" sz="1400" dirty="0" smtClean="0"/>
              <a:t>. </a:t>
            </a:r>
            <a:r>
              <a:rPr lang="ru-RU" sz="1400" dirty="0"/>
              <a:t>частоты </a:t>
            </a:r>
            <a:r>
              <a:rPr lang="ru-RU" sz="1400" dirty="0" smtClean="0"/>
              <a:t>установленного </a:t>
            </a:r>
            <a:r>
              <a:rPr lang="ru-RU" sz="1400" dirty="0"/>
              <a:t>порога с / на определенный узел. </a:t>
            </a:r>
          </a:p>
          <a:p>
            <a:r>
              <a:rPr lang="ru-RU" sz="1400" dirty="0" err="1" smtClean="0"/>
              <a:t>Превыш</a:t>
            </a:r>
            <a:r>
              <a:rPr lang="ru-RU" sz="1400" dirty="0" smtClean="0"/>
              <a:t>. кол-ва </a:t>
            </a:r>
            <a:r>
              <a:rPr lang="ru-RU" sz="1400" dirty="0"/>
              <a:t>пришедших на интерфейс </a:t>
            </a:r>
            <a:r>
              <a:rPr lang="ru-RU" sz="1400" dirty="0" smtClean="0"/>
              <a:t>комм-</a:t>
            </a:r>
            <a:r>
              <a:rPr lang="ru-RU" sz="1400" dirty="0" err="1" smtClean="0"/>
              <a:t>ра</a:t>
            </a:r>
            <a:r>
              <a:rPr lang="ru-RU" sz="1400" dirty="0" smtClean="0"/>
              <a:t> </a:t>
            </a:r>
            <a:r>
              <a:rPr lang="ru-RU" sz="1400" dirty="0"/>
              <a:t>фреймов с чужим MAC-адресом. </a:t>
            </a:r>
          </a:p>
          <a:p>
            <a:r>
              <a:rPr lang="ru-RU" sz="1400" dirty="0" smtClean="0"/>
              <a:t>Кол-во </a:t>
            </a:r>
            <a:r>
              <a:rPr lang="en-US" sz="1400" dirty="0" smtClean="0"/>
              <a:t>broadcast </a:t>
            </a:r>
            <a:r>
              <a:rPr lang="ru-RU" sz="1400" dirty="0" smtClean="0"/>
              <a:t>фреймов </a:t>
            </a:r>
            <a:r>
              <a:rPr lang="ru-RU" sz="1400" dirty="0"/>
              <a:t>превысило допустимые показатели. </a:t>
            </a:r>
          </a:p>
          <a:p>
            <a:r>
              <a:rPr lang="ru-RU" sz="1400" dirty="0" smtClean="0"/>
              <a:t>Фреймы </a:t>
            </a:r>
            <a:r>
              <a:rPr lang="ru-RU" sz="1400" dirty="0"/>
              <a:t>с другим VLAN </a:t>
            </a:r>
            <a:r>
              <a:rPr lang="ru-RU" sz="1400" dirty="0" smtClean="0"/>
              <a:t>ID</a:t>
            </a:r>
          </a:p>
          <a:p>
            <a:pPr marL="0" indent="0">
              <a:buNone/>
            </a:pPr>
            <a:r>
              <a:rPr lang="ru-RU" sz="1400" b="1" dirty="0" smtClean="0"/>
              <a:t>Атаки</a:t>
            </a:r>
            <a:r>
              <a:rPr lang="ru-RU" sz="1400" b="1" dirty="0"/>
              <a:t>, возможные на канальном уровне:</a:t>
            </a:r>
          </a:p>
          <a:p>
            <a:r>
              <a:rPr lang="ru-RU" sz="1400" dirty="0" smtClean="0"/>
              <a:t>Перехват </a:t>
            </a:r>
            <a:r>
              <a:rPr lang="ru-RU" sz="1400" dirty="0"/>
              <a:t>фреймов. </a:t>
            </a:r>
          </a:p>
          <a:p>
            <a:r>
              <a:rPr lang="ru-RU" sz="1400" dirty="0" smtClean="0"/>
              <a:t>На </a:t>
            </a:r>
            <a:r>
              <a:rPr lang="ru-RU" sz="1400" dirty="0"/>
              <a:t>интерфейс коммутатора пришел фрейм с чужим MAC-адресом. </a:t>
            </a:r>
          </a:p>
          <a:p>
            <a:r>
              <a:rPr lang="ru-RU" sz="1400" dirty="0" smtClean="0"/>
              <a:t>Компрометация </a:t>
            </a:r>
            <a:r>
              <a:rPr lang="ru-RU" sz="1400" dirty="0"/>
              <a:t>на ARP (1 хост подменяется другим). </a:t>
            </a:r>
          </a:p>
          <a:p>
            <a:r>
              <a:rPr lang="ru-RU" sz="1400" dirty="0" err="1" smtClean="0"/>
              <a:t>Broadcast</a:t>
            </a:r>
            <a:r>
              <a:rPr lang="ru-RU" sz="1400" dirty="0" smtClean="0"/>
              <a:t> </a:t>
            </a:r>
            <a:r>
              <a:rPr lang="ru-RU" sz="1400" dirty="0" err="1" smtClean="0"/>
              <a:t>storm</a:t>
            </a:r>
            <a:endParaRPr lang="ru-RU" sz="1400" dirty="0"/>
          </a:p>
          <a:p>
            <a:r>
              <a:rPr lang="ru-RU" sz="1400" dirty="0" smtClean="0"/>
              <a:t>Попытка </a:t>
            </a:r>
            <a:r>
              <a:rPr lang="ru-RU" sz="1400" dirty="0"/>
              <a:t>подмена VLAN</a:t>
            </a:r>
            <a:r>
              <a:rPr lang="ru-RU" sz="1400" dirty="0" smtClean="0"/>
              <a:t>.</a:t>
            </a:r>
            <a:endParaRPr lang="ru-RU" sz="14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7668344" y="35332"/>
            <a:ext cx="13147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Лекция №5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25162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Канальный уровень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/>
          <a:lstStyle/>
          <a:p>
            <a:pPr marL="0" indent="0">
              <a:buNone/>
            </a:pPr>
            <a:r>
              <a:rPr lang="ru-RU" b="1" dirty="0" smtClean="0"/>
              <a:t>Основные проблемы уровня</a:t>
            </a:r>
            <a:r>
              <a:rPr lang="ru-RU" dirty="0" smtClean="0"/>
              <a:t>:</a:t>
            </a:r>
          </a:p>
          <a:p>
            <a:r>
              <a:rPr lang="ru-RU" dirty="0" smtClean="0"/>
              <a:t>алгоритм определения </a:t>
            </a:r>
            <a:r>
              <a:rPr lang="ru-RU" dirty="0"/>
              <a:t>доступности </a:t>
            </a:r>
            <a:r>
              <a:rPr lang="ru-RU" dirty="0" smtClean="0"/>
              <a:t>среды позволяет прослушивать сеть</a:t>
            </a:r>
          </a:p>
          <a:p>
            <a:r>
              <a:rPr lang="ru-RU" dirty="0" smtClean="0"/>
              <a:t>доверие содержимому фреймов в системе </a:t>
            </a:r>
            <a:r>
              <a:rPr lang="ru-RU" dirty="0"/>
              <a:t>разрешения сетевых </a:t>
            </a:r>
            <a:r>
              <a:rPr lang="ru-RU" dirty="0" smtClean="0"/>
              <a:t>адресов</a:t>
            </a:r>
          </a:p>
          <a:p>
            <a:pPr marL="0" indent="0">
              <a:buNone/>
            </a:pPr>
            <a:r>
              <a:rPr lang="ru-RU" b="1" dirty="0" smtClean="0"/>
              <a:t>Основной метод защиты – </a:t>
            </a:r>
            <a:r>
              <a:rPr lang="ru-RU" b="1" dirty="0" err="1" smtClean="0"/>
              <a:t>криптотуннели</a:t>
            </a:r>
            <a:r>
              <a:rPr lang="ru-RU" dirty="0" smtClean="0"/>
              <a:t>:</a:t>
            </a:r>
          </a:p>
          <a:p>
            <a:r>
              <a:rPr lang="ru-RU" dirty="0" smtClean="0"/>
              <a:t>протокол</a:t>
            </a:r>
            <a:r>
              <a:rPr lang="en-US" dirty="0" smtClean="0"/>
              <a:t> </a:t>
            </a:r>
            <a:r>
              <a:rPr lang="en-US" dirty="0"/>
              <a:t>PPTP (Point-to-Point Tunneling Protocol</a:t>
            </a:r>
            <a:r>
              <a:rPr lang="en-US" dirty="0" smtClean="0"/>
              <a:t>)</a:t>
            </a:r>
            <a:endParaRPr lang="ru-RU" dirty="0" smtClean="0"/>
          </a:p>
          <a:p>
            <a:r>
              <a:rPr lang="ru-RU" dirty="0"/>
              <a:t>протокол</a:t>
            </a:r>
            <a:r>
              <a:rPr lang="en-US" dirty="0"/>
              <a:t> L2TP (Layer-2 Tunneling Protocol)</a:t>
            </a:r>
            <a:endParaRPr lang="ru-RU" dirty="0" smtClean="0"/>
          </a:p>
        </p:txBody>
      </p:sp>
      <p:sp>
        <p:nvSpPr>
          <p:cNvPr id="4" name="Прямоугольник 3"/>
          <p:cNvSpPr/>
          <p:nvPr/>
        </p:nvSpPr>
        <p:spPr>
          <a:xfrm>
            <a:off x="7668344" y="35332"/>
            <a:ext cx="13147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Лекция №5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89542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dirty="0"/>
              <a:t>Подключение удаленного сотрудника к корпоративной ЛВС (VPN-шлюз)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7668344" y="35332"/>
            <a:ext cx="13147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Лекция №5</a:t>
            </a:r>
            <a:endParaRPr lang="ru-RU" dirty="0"/>
          </a:p>
        </p:txBody>
      </p:sp>
      <p:pic>
        <p:nvPicPr>
          <p:cNvPr id="5" name="Объект 4" descr="https://www.cryptocom.ru/images/vpn_gat.gif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754" y="1844824"/>
            <a:ext cx="8564492" cy="453650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64611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Объединение ЛВС филиалов организации в единую сеть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7668344" y="35332"/>
            <a:ext cx="13147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Лекция №5</a:t>
            </a:r>
            <a:endParaRPr lang="ru-RU" dirty="0"/>
          </a:p>
        </p:txBody>
      </p:sp>
      <p:pic>
        <p:nvPicPr>
          <p:cNvPr id="5" name="Объект 4" descr="https://www.cryptocom.ru/images/vpn_fil.pn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5890" y="1656944"/>
            <a:ext cx="7932219" cy="517971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819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Канальный уровень.</a:t>
            </a:r>
            <a:br>
              <a:rPr lang="ru-RU" dirty="0" smtClean="0"/>
            </a:br>
            <a:r>
              <a:rPr lang="ru-RU" dirty="0" smtClean="0"/>
              <a:t>Общие рекомендации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600200"/>
            <a:ext cx="8640960" cy="5257800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/>
              <a:t>ведение инвентаризационной ведомости </a:t>
            </a:r>
            <a:r>
              <a:rPr lang="ru-RU" dirty="0"/>
              <a:t>соответствия аппаратных и сетевых </a:t>
            </a:r>
            <a:r>
              <a:rPr lang="ru-RU" dirty="0" smtClean="0"/>
              <a:t>адресов</a:t>
            </a:r>
          </a:p>
          <a:p>
            <a:r>
              <a:rPr lang="ru-RU" dirty="0"/>
              <a:t>политика защиты </a:t>
            </a:r>
            <a:r>
              <a:rPr lang="ru-RU" dirty="0" smtClean="0"/>
              <a:t>КС средствами </a:t>
            </a:r>
            <a:r>
              <a:rPr lang="ru-RU" dirty="0"/>
              <a:t>канального уровня, определяющая допустимые маршруты передачи </a:t>
            </a:r>
            <a:r>
              <a:rPr lang="ru-RU" dirty="0" smtClean="0"/>
              <a:t>кадров</a:t>
            </a:r>
          </a:p>
          <a:p>
            <a:r>
              <a:rPr lang="ru-RU" dirty="0" smtClean="0"/>
              <a:t>средства коммутации должны обеспечивать </a:t>
            </a:r>
            <a:r>
              <a:rPr lang="ru-RU" dirty="0"/>
              <a:t>разграничение доступа </a:t>
            </a:r>
            <a:r>
              <a:rPr lang="en-US" dirty="0" smtClean="0"/>
              <a:t>(VLAN)</a:t>
            </a:r>
          </a:p>
          <a:p>
            <a:r>
              <a:rPr lang="ru-RU" dirty="0"/>
              <a:t>отключение неиспользуемых подсистем </a:t>
            </a:r>
            <a:r>
              <a:rPr lang="ru-RU" dirty="0" smtClean="0"/>
              <a:t>коммутаторов</a:t>
            </a:r>
          </a:p>
          <a:p>
            <a:r>
              <a:rPr lang="ru-RU" dirty="0" smtClean="0"/>
              <a:t>контроль соответствия </a:t>
            </a:r>
            <a:r>
              <a:rPr lang="ru-RU" dirty="0"/>
              <a:t>конфигураций коммутаторов разработанной </a:t>
            </a:r>
            <a:r>
              <a:rPr lang="ru-RU" dirty="0" smtClean="0"/>
              <a:t>политике</a:t>
            </a:r>
          </a:p>
          <a:p>
            <a:r>
              <a:rPr lang="ru-RU" dirty="0"/>
              <a:t>мониторинг сетевой </a:t>
            </a:r>
            <a:r>
              <a:rPr lang="ru-RU" dirty="0" smtClean="0"/>
              <a:t>активности</a:t>
            </a:r>
          </a:p>
          <a:p>
            <a:r>
              <a:rPr lang="ru-RU" dirty="0" smtClean="0"/>
              <a:t>контроль регулярности </a:t>
            </a:r>
            <a:r>
              <a:rPr lang="ru-RU" dirty="0"/>
              <a:t>смены реквизитов авторизации </a:t>
            </a:r>
            <a:r>
              <a:rPr lang="ru-RU" dirty="0" smtClean="0"/>
              <a:t>администратора</a:t>
            </a:r>
          </a:p>
          <a:p>
            <a:r>
              <a:rPr lang="ru-RU" dirty="0" smtClean="0"/>
              <a:t>регулярность мониторинга, </a:t>
            </a:r>
            <a:r>
              <a:rPr lang="ru-RU" dirty="0" err="1" smtClean="0"/>
              <a:t>проф.работ</a:t>
            </a:r>
            <a:r>
              <a:rPr lang="ru-RU" dirty="0" smtClean="0"/>
              <a:t>, создание </a:t>
            </a:r>
            <a:r>
              <a:rPr lang="ru-RU" dirty="0" err="1" smtClean="0"/>
              <a:t>бэкапов</a:t>
            </a:r>
            <a:endParaRPr lang="ru-RU" dirty="0" smtClean="0"/>
          </a:p>
          <a:p>
            <a:r>
              <a:rPr lang="ru-RU" dirty="0"/>
              <a:t>контроль доступа в </a:t>
            </a:r>
            <a:r>
              <a:rPr lang="ru-RU" dirty="0" smtClean="0"/>
              <a:t>помещения с оборудованием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7668344" y="35332"/>
            <a:ext cx="13147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Лекция №5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59326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Пример политики </a:t>
            </a:r>
            <a:r>
              <a:rPr lang="ru-RU" dirty="0"/>
              <a:t>защиты </a:t>
            </a:r>
            <a:r>
              <a:rPr lang="ru-RU" dirty="0" smtClean="0"/>
              <a:t>КС средствами </a:t>
            </a:r>
            <a:r>
              <a:rPr lang="ru-RU" dirty="0"/>
              <a:t>канального уровня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7668344" y="35332"/>
            <a:ext cx="13147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Лекция №5</a:t>
            </a:r>
            <a:endParaRPr lang="ru-RU" dirty="0"/>
          </a:p>
        </p:txBody>
      </p:sp>
      <p:pic>
        <p:nvPicPr>
          <p:cNvPr id="5" name="Объект 4" descr="https://nestor.minsk.by/sr/2004/02/40217b.gif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5921" y="1844824"/>
            <a:ext cx="8672157" cy="472438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856078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Сетевой </a:t>
            </a:r>
            <a:r>
              <a:rPr lang="ru-RU" dirty="0" smtClean="0"/>
              <a:t>уровень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7668344" y="35332"/>
            <a:ext cx="13147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Лекция №5</a:t>
            </a:r>
            <a:endParaRPr lang="ru-RU" dirty="0"/>
          </a:p>
        </p:txBody>
      </p:sp>
      <p:pic>
        <p:nvPicPr>
          <p:cNvPr id="5" name="Объект 4" descr="Туториал по компьютерным сетям. Часть 6. Модель OSI или ОСИ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6814" y="1268760"/>
            <a:ext cx="8530372" cy="52821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276667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Сетевой уровень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25144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b="1" dirty="0"/>
              <a:t>Основные задачи сетевого уровня</a:t>
            </a:r>
            <a:r>
              <a:rPr lang="ru-RU" dirty="0"/>
              <a:t>: </a:t>
            </a:r>
          </a:p>
          <a:p>
            <a:r>
              <a:rPr lang="ru-RU" dirty="0" smtClean="0"/>
              <a:t>адресация </a:t>
            </a:r>
            <a:r>
              <a:rPr lang="ru-RU" dirty="0"/>
              <a:t>пакетов; </a:t>
            </a:r>
          </a:p>
          <a:p>
            <a:r>
              <a:rPr lang="ru-RU" dirty="0" smtClean="0"/>
              <a:t>перевод </a:t>
            </a:r>
            <a:r>
              <a:rPr lang="ru-RU" dirty="0"/>
              <a:t>логических имен в физические сетевые адреса (и обратно); </a:t>
            </a:r>
          </a:p>
          <a:p>
            <a:r>
              <a:rPr lang="ru-RU" dirty="0" smtClean="0"/>
              <a:t>выбор </a:t>
            </a:r>
            <a:r>
              <a:rPr lang="ru-RU" dirty="0"/>
              <a:t>маршрута, по которому пакет доставляется по </a:t>
            </a:r>
            <a:r>
              <a:rPr lang="ru-RU" dirty="0" smtClean="0"/>
              <a:t>назначению</a:t>
            </a:r>
          </a:p>
          <a:p>
            <a:pPr marL="0" indent="0">
              <a:buNone/>
            </a:pPr>
            <a:r>
              <a:rPr lang="ru-RU" b="1" dirty="0" smtClean="0"/>
              <a:t>Функции </a:t>
            </a:r>
            <a:r>
              <a:rPr lang="ru-RU" b="1" dirty="0"/>
              <a:t>сетевого уровня</a:t>
            </a:r>
            <a:r>
              <a:rPr lang="ru-RU" dirty="0"/>
              <a:t>:</a:t>
            </a:r>
          </a:p>
          <a:p>
            <a:r>
              <a:rPr lang="ru-RU" dirty="0" smtClean="0"/>
              <a:t>межсетевое взаимодействие</a:t>
            </a:r>
            <a:endParaRPr lang="ru-RU" dirty="0"/>
          </a:p>
          <a:p>
            <a:r>
              <a:rPr lang="ru-RU" dirty="0" smtClean="0"/>
              <a:t>адресация</a:t>
            </a:r>
          </a:p>
          <a:p>
            <a:r>
              <a:rPr lang="ru-RU" dirty="0" smtClean="0"/>
              <a:t>маршрутизация</a:t>
            </a:r>
          </a:p>
          <a:p>
            <a:r>
              <a:rPr lang="ru-RU" dirty="0" smtClean="0"/>
              <a:t>пакетирование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7668344" y="35332"/>
            <a:ext cx="13147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Лекция №5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62696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5516" y="274638"/>
            <a:ext cx="8712968" cy="1143000"/>
          </a:xfrm>
        </p:spPr>
        <p:txBody>
          <a:bodyPr>
            <a:noAutofit/>
          </a:bodyPr>
          <a:lstStyle/>
          <a:p>
            <a:r>
              <a:rPr lang="ru-RU" sz="3200" dirty="0"/>
              <a:t>АНБ США представило наиболее популярные уязвимости которые используют хакеры из КНР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82119" y="6220397"/>
            <a:ext cx="820468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u="sng" dirty="0" smtClean="0"/>
              <a:t>Источники</a:t>
            </a:r>
            <a:r>
              <a:rPr lang="ru-RU" dirty="0" smtClean="0"/>
              <a:t>: </a:t>
            </a:r>
            <a:r>
              <a:rPr lang="en-US" dirty="0"/>
              <a:t>https://infobezopasnost.ru/blog/news/anb-ssha-predstavilo-naibolee-populyarnye-uyazvimosti-kotorye-ispolzuyut-hakery-iz-knr/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7668344" y="35332"/>
            <a:ext cx="13147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Лекция </a:t>
            </a:r>
            <a:r>
              <a:rPr lang="ru-RU" dirty="0" smtClean="0"/>
              <a:t>№5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556792"/>
            <a:ext cx="8229600" cy="4824536"/>
          </a:xfrm>
        </p:spPr>
        <p:txBody>
          <a:bodyPr>
            <a:normAutofit fontScale="92500" lnSpcReduction="20000"/>
          </a:bodyPr>
          <a:lstStyle/>
          <a:p>
            <a:pPr marL="0" indent="0" fontAlgn="base">
              <a:buNone/>
            </a:pPr>
            <a:r>
              <a:rPr lang="ru-RU" b="1" dirty="0"/>
              <a:t>Рекомендации ведомства</a:t>
            </a:r>
          </a:p>
          <a:p>
            <a:pPr fontAlgn="base"/>
            <a:r>
              <a:rPr lang="ru-RU" dirty="0" smtClean="0"/>
              <a:t>Обновления всех систем сразу после выхода </a:t>
            </a:r>
            <a:r>
              <a:rPr lang="ru-RU" dirty="0" err="1" smtClean="0"/>
              <a:t>патчей</a:t>
            </a:r>
            <a:r>
              <a:rPr lang="ru-RU" dirty="0"/>
              <a:t>;</a:t>
            </a:r>
          </a:p>
          <a:p>
            <a:pPr fontAlgn="base"/>
            <a:r>
              <a:rPr lang="ru-RU" dirty="0" smtClean="0"/>
              <a:t>Регулярное изменение паролей;</a:t>
            </a:r>
          </a:p>
          <a:p>
            <a:pPr fontAlgn="base"/>
            <a:r>
              <a:rPr lang="ru-RU" dirty="0" smtClean="0"/>
              <a:t>Отключить удаленное управление;</a:t>
            </a:r>
          </a:p>
          <a:p>
            <a:pPr fontAlgn="base"/>
            <a:r>
              <a:rPr lang="ru-RU" dirty="0" smtClean="0"/>
              <a:t>Заблокировать </a:t>
            </a:r>
            <a:r>
              <a:rPr lang="ru-RU" dirty="0"/>
              <a:t>устаревшие или неиспользуемые </a:t>
            </a:r>
            <a:r>
              <a:rPr lang="ru-RU" dirty="0" smtClean="0"/>
              <a:t>протоколы;</a:t>
            </a:r>
          </a:p>
          <a:p>
            <a:pPr fontAlgn="base"/>
            <a:r>
              <a:rPr lang="ru-RU" dirty="0" smtClean="0"/>
              <a:t>Изолировать </a:t>
            </a:r>
            <a:r>
              <a:rPr lang="ru-RU" dirty="0"/>
              <a:t>интернет-сервисы в сетевой демилитаризованной зоне (ДМЗ</a:t>
            </a:r>
            <a:r>
              <a:rPr lang="ru-RU" dirty="0" smtClean="0"/>
              <a:t>);</a:t>
            </a:r>
            <a:endParaRPr lang="ru-RU" dirty="0"/>
          </a:p>
          <a:p>
            <a:pPr fontAlgn="base"/>
            <a:r>
              <a:rPr lang="ru-RU" dirty="0" smtClean="0"/>
              <a:t>Контролировать </a:t>
            </a:r>
            <a:r>
              <a:rPr lang="ru-RU" dirty="0"/>
              <a:t>журналы на наличие признаков взлома.</a:t>
            </a:r>
          </a:p>
        </p:txBody>
      </p:sp>
    </p:spTree>
    <p:extLst>
      <p:ext uri="{BB962C8B-B14F-4D97-AF65-F5344CB8AC3E}">
        <p14:creationId xmlns:p14="http://schemas.microsoft.com/office/powerpoint/2010/main" val="1170572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Сетевой уровень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124744"/>
            <a:ext cx="8496944" cy="5832648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ru-RU" b="1" i="1" dirty="0"/>
              <a:t>Критерии безопасности уровня</a:t>
            </a:r>
            <a:r>
              <a:rPr lang="ru-RU" dirty="0"/>
              <a:t>:</a:t>
            </a:r>
          </a:p>
          <a:p>
            <a:r>
              <a:rPr lang="ru-RU" dirty="0" smtClean="0"/>
              <a:t>Стат. </a:t>
            </a:r>
            <a:r>
              <a:rPr lang="ru-RU" dirty="0"/>
              <a:t>устойчивость интенсивности пропускной способности сети.</a:t>
            </a:r>
          </a:p>
          <a:p>
            <a:r>
              <a:rPr lang="ru-RU" dirty="0" smtClean="0"/>
              <a:t>Допустимость </a:t>
            </a:r>
            <a:r>
              <a:rPr lang="ru-RU" dirty="0"/>
              <a:t>уровня фрагментации пакетов. </a:t>
            </a:r>
          </a:p>
          <a:p>
            <a:pPr marL="0" indent="0">
              <a:buNone/>
            </a:pPr>
            <a:r>
              <a:rPr lang="ru-RU" b="1" i="1" dirty="0"/>
              <a:t>Набор показателей</a:t>
            </a:r>
            <a:r>
              <a:rPr lang="ru-RU" dirty="0"/>
              <a:t>:</a:t>
            </a:r>
          </a:p>
          <a:p>
            <a:r>
              <a:rPr lang="ru-RU" dirty="0" smtClean="0"/>
              <a:t>Тип </a:t>
            </a:r>
            <a:r>
              <a:rPr lang="ru-RU" dirty="0"/>
              <a:t>и размер пакетов </a:t>
            </a:r>
            <a:endParaRPr lang="ru-RU" dirty="0" smtClean="0"/>
          </a:p>
          <a:p>
            <a:r>
              <a:rPr lang="ru-RU" dirty="0" smtClean="0"/>
              <a:t>Результаты трассировки</a:t>
            </a:r>
          </a:p>
          <a:p>
            <a:r>
              <a:rPr lang="ru-RU" dirty="0" smtClean="0"/>
              <a:t>Уровень </a:t>
            </a:r>
            <a:r>
              <a:rPr lang="ru-RU" dirty="0"/>
              <a:t>фрагментации пакетов. </a:t>
            </a:r>
          </a:p>
          <a:p>
            <a:pPr marL="0" indent="0">
              <a:buNone/>
            </a:pPr>
            <a:r>
              <a:rPr lang="ru-RU" b="1" i="1" dirty="0"/>
              <a:t>Сигнатуры</a:t>
            </a:r>
            <a:r>
              <a:rPr lang="ru-RU" dirty="0"/>
              <a:t>:</a:t>
            </a:r>
          </a:p>
          <a:p>
            <a:r>
              <a:rPr lang="ru-RU" dirty="0" smtClean="0"/>
              <a:t>Отсутствие </a:t>
            </a:r>
            <a:r>
              <a:rPr lang="ru-RU" dirty="0"/>
              <a:t>маршрутов в сети.</a:t>
            </a:r>
          </a:p>
          <a:p>
            <a:r>
              <a:rPr lang="ru-RU" dirty="0" smtClean="0"/>
              <a:t>Пропажа </a:t>
            </a:r>
            <a:r>
              <a:rPr lang="ru-RU" dirty="0"/>
              <a:t>пакетов (ошибки маршрутизации).</a:t>
            </a:r>
          </a:p>
          <a:p>
            <a:r>
              <a:rPr lang="ru-RU" dirty="0" smtClean="0"/>
              <a:t>Превышение </a:t>
            </a:r>
            <a:r>
              <a:rPr lang="ru-RU" dirty="0"/>
              <a:t>частоты некоторого заранее установленного порога с / на определенный узел.</a:t>
            </a:r>
          </a:p>
          <a:p>
            <a:r>
              <a:rPr lang="ru-RU" dirty="0" smtClean="0"/>
              <a:t>Внезапное </a:t>
            </a:r>
            <a:r>
              <a:rPr lang="ru-RU" dirty="0"/>
              <a:t>уменьшение пропускной способности сети.</a:t>
            </a:r>
          </a:p>
          <a:p>
            <a:r>
              <a:rPr lang="ru-RU" dirty="0" smtClean="0"/>
              <a:t>Повышенный </a:t>
            </a:r>
            <a:r>
              <a:rPr lang="ru-RU" dirty="0"/>
              <a:t>уровень фрагментации пакетов.</a:t>
            </a:r>
          </a:p>
          <a:p>
            <a:r>
              <a:rPr lang="ru-RU" dirty="0" smtClean="0"/>
              <a:t>Частые </a:t>
            </a:r>
            <a:r>
              <a:rPr lang="ru-RU" dirty="0"/>
              <a:t>повторные передачи пакетов.</a:t>
            </a:r>
          </a:p>
          <a:p>
            <a:pPr marL="0" indent="0">
              <a:buNone/>
            </a:pPr>
            <a:r>
              <a:rPr lang="ru-RU" b="1" i="1" dirty="0"/>
              <a:t>Атаки, возможные на сетевом уровне</a:t>
            </a:r>
            <a:r>
              <a:rPr lang="ru-RU" dirty="0"/>
              <a:t>:</a:t>
            </a:r>
          </a:p>
          <a:p>
            <a:r>
              <a:rPr lang="ru-RU" dirty="0" smtClean="0"/>
              <a:t>Подмена </a:t>
            </a:r>
            <a:r>
              <a:rPr lang="ru-RU" dirty="0" err="1"/>
              <a:t>default</a:t>
            </a:r>
            <a:r>
              <a:rPr lang="ru-RU" dirty="0"/>
              <a:t> </a:t>
            </a:r>
            <a:r>
              <a:rPr lang="ru-RU" dirty="0" err="1"/>
              <a:t>gateway</a:t>
            </a:r>
            <a:r>
              <a:rPr lang="ru-RU" dirty="0"/>
              <a:t> (шлюза по умолчанию).</a:t>
            </a:r>
          </a:p>
          <a:p>
            <a:r>
              <a:rPr lang="ru-RU" dirty="0" smtClean="0"/>
              <a:t>Нарушение </a:t>
            </a:r>
            <a:r>
              <a:rPr lang="ru-RU" dirty="0"/>
              <a:t>процесса маршрутизации.</a:t>
            </a:r>
          </a:p>
          <a:p>
            <a:r>
              <a:rPr lang="ru-RU" dirty="0" smtClean="0"/>
              <a:t>DD</a:t>
            </a:r>
            <a:r>
              <a:rPr lang="en-US" dirty="0"/>
              <a:t>o</a:t>
            </a:r>
            <a:r>
              <a:rPr lang="ru-RU" dirty="0"/>
              <a:t>S-атака.</a:t>
            </a: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7668344" y="35332"/>
            <a:ext cx="13147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Лекция №5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15920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Сетевой уровень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b="1" dirty="0" smtClean="0"/>
              <a:t>Защита адресного пространства</a:t>
            </a:r>
            <a:r>
              <a:rPr lang="ru-RU" dirty="0" smtClean="0"/>
              <a:t>:</a:t>
            </a:r>
          </a:p>
          <a:p>
            <a:r>
              <a:rPr lang="ru-RU" dirty="0" smtClean="0"/>
              <a:t>маршрутизация</a:t>
            </a:r>
          </a:p>
          <a:p>
            <a:r>
              <a:rPr lang="ru-RU" dirty="0" smtClean="0"/>
              <a:t>использование всего адресного пространства</a:t>
            </a:r>
          </a:p>
          <a:p>
            <a:pPr marL="0" indent="0">
              <a:buNone/>
            </a:pPr>
            <a:r>
              <a:rPr lang="ru-RU" b="1" dirty="0"/>
              <a:t>Основной метод </a:t>
            </a:r>
            <a:r>
              <a:rPr lang="ru-RU" b="1" dirty="0" smtClean="0"/>
              <a:t>защиты – протокол </a:t>
            </a:r>
            <a:r>
              <a:rPr lang="en-US" b="1" dirty="0" err="1" smtClean="0"/>
              <a:t>IPSec</a:t>
            </a:r>
            <a:endParaRPr lang="ru-RU" dirty="0" smtClean="0"/>
          </a:p>
          <a:p>
            <a:r>
              <a:rPr lang="ru-RU" dirty="0" smtClean="0"/>
              <a:t>определён </a:t>
            </a:r>
            <a:r>
              <a:rPr lang="ru-RU" dirty="0"/>
              <a:t>в RFC с 2401 по </a:t>
            </a:r>
            <a:r>
              <a:rPr lang="ru-RU" dirty="0" smtClean="0"/>
              <a:t>2412</a:t>
            </a:r>
          </a:p>
          <a:p>
            <a:r>
              <a:rPr lang="ru-RU" dirty="0" smtClean="0"/>
              <a:t>обеспечивает управление </a:t>
            </a:r>
            <a:r>
              <a:rPr lang="ru-RU" dirty="0"/>
              <a:t>доступом, целостность вне соединения, аутентификацию источника данных, защиту от воспроизведения, конфиденциальность и частичную защиту от анализа </a:t>
            </a:r>
            <a:r>
              <a:rPr lang="ru-RU" dirty="0" smtClean="0"/>
              <a:t>трафика</a:t>
            </a:r>
          </a:p>
          <a:p>
            <a:r>
              <a:rPr lang="en-US" dirty="0" err="1"/>
              <a:t>OpenVPN</a:t>
            </a:r>
            <a:r>
              <a:rPr lang="en-US" dirty="0"/>
              <a:t> </a:t>
            </a:r>
            <a:r>
              <a:rPr lang="ru-RU" dirty="0"/>
              <a:t>в режиме "маршрутизатор"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7668344" y="35332"/>
            <a:ext cx="13147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Лекция №5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54067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Транспортный уровень</a:t>
            </a: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42392" y="1403350"/>
            <a:ext cx="7859216" cy="5323985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7668344" y="35332"/>
            <a:ext cx="13147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Лекция №5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53837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Транспортный уровень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6946" y="1656944"/>
            <a:ext cx="8430108" cy="5201056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b="1" dirty="0" smtClean="0"/>
              <a:t>Два основных протокола</a:t>
            </a:r>
            <a:r>
              <a:rPr lang="ru-RU" dirty="0" smtClean="0"/>
              <a:t>:</a:t>
            </a:r>
          </a:p>
          <a:p>
            <a:r>
              <a:rPr lang="ru-RU" dirty="0" smtClean="0"/>
              <a:t>протокол управления передачей – </a:t>
            </a:r>
            <a:r>
              <a:rPr lang="en-US" dirty="0" smtClean="0"/>
              <a:t>TCP</a:t>
            </a:r>
            <a:endParaRPr lang="ru-RU" dirty="0" smtClean="0"/>
          </a:p>
          <a:p>
            <a:r>
              <a:rPr lang="ru-RU" dirty="0" smtClean="0"/>
              <a:t>протокол пользовательских </a:t>
            </a:r>
            <a:r>
              <a:rPr lang="ru-RU" dirty="0" err="1"/>
              <a:t>датаграмм</a:t>
            </a:r>
            <a:r>
              <a:rPr lang="ru-RU" dirty="0"/>
              <a:t> </a:t>
            </a:r>
            <a:r>
              <a:rPr lang="ru-RU" dirty="0" smtClean="0"/>
              <a:t>– </a:t>
            </a:r>
            <a:r>
              <a:rPr lang="en-US" dirty="0" smtClean="0"/>
              <a:t>UDP</a:t>
            </a:r>
            <a:endParaRPr lang="ru-RU" dirty="0" smtClean="0"/>
          </a:p>
          <a:p>
            <a:pPr marL="0" indent="0">
              <a:buNone/>
            </a:pPr>
            <a:r>
              <a:rPr lang="ru-RU" b="1" dirty="0"/>
              <a:t>Функции транспортного </a:t>
            </a:r>
            <a:r>
              <a:rPr lang="ru-RU" b="1" dirty="0" smtClean="0"/>
              <a:t>уровня</a:t>
            </a:r>
          </a:p>
          <a:p>
            <a:r>
              <a:rPr lang="ru-RU" dirty="0"/>
              <a:t>адресация точки </a:t>
            </a:r>
            <a:r>
              <a:rPr lang="ru-RU" dirty="0" smtClean="0"/>
              <a:t>обслуживания</a:t>
            </a:r>
          </a:p>
          <a:p>
            <a:r>
              <a:rPr lang="ru-RU" dirty="0"/>
              <a:t>сегментация и повторная </a:t>
            </a:r>
            <a:r>
              <a:rPr lang="ru-RU" dirty="0" smtClean="0"/>
              <a:t>сборка</a:t>
            </a:r>
          </a:p>
          <a:p>
            <a:r>
              <a:rPr lang="ru-RU" dirty="0"/>
              <a:t>управление </a:t>
            </a:r>
            <a:r>
              <a:rPr lang="ru-RU" dirty="0" smtClean="0"/>
              <a:t>соединением (без/с установлением соединения)</a:t>
            </a:r>
          </a:p>
          <a:p>
            <a:r>
              <a:rPr lang="ru-RU" dirty="0"/>
              <a:t>управление </a:t>
            </a:r>
            <a:r>
              <a:rPr lang="ru-RU" dirty="0" smtClean="0"/>
              <a:t>потоком</a:t>
            </a:r>
          </a:p>
          <a:p>
            <a:r>
              <a:rPr lang="ru-RU" dirty="0"/>
              <a:t>контроль ошибок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7668344" y="35332"/>
            <a:ext cx="13147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Лекция №5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96057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Транспортный уровень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417638"/>
            <a:ext cx="8568952" cy="5539754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ru-RU" b="1" i="1" dirty="0"/>
              <a:t>Критерии</a:t>
            </a:r>
            <a:r>
              <a:rPr lang="ru-RU" dirty="0"/>
              <a:t> </a:t>
            </a:r>
            <a:r>
              <a:rPr lang="ru-RU" b="1" i="1" dirty="0"/>
              <a:t>безопасности уровня</a:t>
            </a:r>
            <a:r>
              <a:rPr lang="ru-RU" dirty="0"/>
              <a:t>:</a:t>
            </a:r>
          </a:p>
          <a:p>
            <a:r>
              <a:rPr lang="ru-RU" dirty="0" smtClean="0"/>
              <a:t>Надежность </a:t>
            </a:r>
            <a:r>
              <a:rPr lang="ru-RU" dirty="0"/>
              <a:t>соединения.</a:t>
            </a:r>
          </a:p>
          <a:p>
            <a:r>
              <a:rPr lang="ru-RU" dirty="0" smtClean="0"/>
              <a:t>Способность </a:t>
            </a:r>
            <a:r>
              <a:rPr lang="ru-RU" dirty="0"/>
              <a:t>к обнаружению и исправлению ошибок передачи.</a:t>
            </a:r>
          </a:p>
          <a:p>
            <a:r>
              <a:rPr lang="ru-RU" dirty="0" smtClean="0"/>
              <a:t>Ложность </a:t>
            </a:r>
            <a:r>
              <a:rPr lang="ru-RU" dirty="0"/>
              <a:t>порядка номеров сообщений.</a:t>
            </a:r>
          </a:p>
          <a:p>
            <a:pPr marL="0" indent="0">
              <a:buNone/>
            </a:pPr>
            <a:r>
              <a:rPr lang="ru-RU" b="1" i="1" dirty="0"/>
              <a:t>Набор показателей:</a:t>
            </a:r>
            <a:endParaRPr lang="ru-RU" dirty="0"/>
          </a:p>
          <a:p>
            <a:r>
              <a:rPr lang="ru-RU" dirty="0" smtClean="0"/>
              <a:t>Проходит </a:t>
            </a:r>
            <a:r>
              <a:rPr lang="ru-RU" dirty="0"/>
              <a:t>/ не проходит сегмент.</a:t>
            </a:r>
          </a:p>
          <a:p>
            <a:r>
              <a:rPr lang="ru-RU" dirty="0" smtClean="0"/>
              <a:t>Совокупность </a:t>
            </a:r>
            <a:r>
              <a:rPr lang="ru-RU" dirty="0"/>
              <a:t>количества и </a:t>
            </a:r>
            <a:r>
              <a:rPr lang="ru-RU" dirty="0" smtClean="0"/>
              <a:t>портов</a:t>
            </a:r>
          </a:p>
          <a:p>
            <a:pPr marL="0" indent="0">
              <a:buNone/>
            </a:pPr>
            <a:r>
              <a:rPr lang="ru-RU" b="1" i="1" dirty="0" smtClean="0"/>
              <a:t>Сигнатуры</a:t>
            </a:r>
            <a:r>
              <a:rPr lang="ru-RU" dirty="0"/>
              <a:t>:</a:t>
            </a:r>
          </a:p>
          <a:p>
            <a:r>
              <a:rPr lang="ru-RU" dirty="0" smtClean="0"/>
              <a:t>Блокируются </a:t>
            </a:r>
            <a:r>
              <a:rPr lang="ru-RU" dirty="0"/>
              <a:t>определенные службы.</a:t>
            </a:r>
          </a:p>
          <a:p>
            <a:r>
              <a:rPr lang="ru-RU" dirty="0" smtClean="0"/>
              <a:t>Аномальное </a:t>
            </a:r>
            <a:r>
              <a:rPr lang="ru-RU" dirty="0"/>
              <a:t>количество сегментов на определенный порт. </a:t>
            </a:r>
          </a:p>
          <a:p>
            <a:r>
              <a:rPr lang="ru-RU" dirty="0" smtClean="0"/>
              <a:t>Аномальное </a:t>
            </a:r>
            <a:r>
              <a:rPr lang="ru-RU" dirty="0"/>
              <a:t>количество запросов на порты.</a:t>
            </a:r>
          </a:p>
          <a:p>
            <a:r>
              <a:rPr lang="ru-RU" dirty="0" smtClean="0"/>
              <a:t>Размер сегментов</a:t>
            </a:r>
          </a:p>
          <a:p>
            <a:r>
              <a:rPr lang="ru-RU" dirty="0" smtClean="0"/>
              <a:t>Большая </a:t>
            </a:r>
            <a:r>
              <a:rPr lang="ru-RU" dirty="0"/>
              <a:t>или заведомо неполная последовательность формирования сегментов.</a:t>
            </a:r>
          </a:p>
          <a:p>
            <a:pPr marL="0" indent="0">
              <a:buNone/>
            </a:pPr>
            <a:r>
              <a:rPr lang="ru-RU" b="1" i="1" dirty="0"/>
              <a:t>Атаки, возможные на транспортном уровне</a:t>
            </a:r>
            <a:r>
              <a:rPr lang="ru-RU" dirty="0"/>
              <a:t>:</a:t>
            </a:r>
          </a:p>
          <a:p>
            <a:r>
              <a:rPr lang="ru-RU" dirty="0" smtClean="0"/>
              <a:t>Подмена </a:t>
            </a:r>
            <a:r>
              <a:rPr lang="ru-RU" dirty="0"/>
              <a:t>UDP пакетов. </a:t>
            </a:r>
          </a:p>
          <a:p>
            <a:r>
              <a:rPr lang="ru-RU" dirty="0"/>
              <a:t>П</a:t>
            </a:r>
            <a:r>
              <a:rPr lang="ru-RU" dirty="0" smtClean="0"/>
              <a:t>осылка </a:t>
            </a:r>
            <a:r>
              <a:rPr lang="ru-RU" dirty="0"/>
              <a:t>/ приемка «тяжелых» сегментов. </a:t>
            </a:r>
          </a:p>
          <a:p>
            <a:r>
              <a:rPr lang="ru-RU" dirty="0" smtClean="0"/>
              <a:t>Атаки LAND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7668344" y="35332"/>
            <a:ext cx="13147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Лекция №5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10153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Транспортный уровень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5440362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ru-RU" b="1" dirty="0" smtClean="0"/>
              <a:t>Для защиты </a:t>
            </a:r>
            <a:r>
              <a:rPr lang="ru-RU" b="1" dirty="0"/>
              <a:t>могут использоваться </a:t>
            </a:r>
            <a:r>
              <a:rPr lang="ru-RU" b="1" dirty="0" smtClean="0"/>
              <a:t>признаки из заголовков</a:t>
            </a:r>
            <a:r>
              <a:rPr lang="ru-RU" dirty="0" smtClean="0"/>
              <a:t>:</a:t>
            </a:r>
          </a:p>
          <a:p>
            <a:r>
              <a:rPr lang="ru-RU" dirty="0"/>
              <a:t>тип транспортного </a:t>
            </a:r>
            <a:r>
              <a:rPr lang="ru-RU" dirty="0" smtClean="0"/>
              <a:t>протокола</a:t>
            </a:r>
          </a:p>
          <a:p>
            <a:r>
              <a:rPr lang="ru-RU" dirty="0" smtClean="0"/>
              <a:t>номер порта</a:t>
            </a:r>
          </a:p>
          <a:p>
            <a:r>
              <a:rPr lang="ru-RU" dirty="0" smtClean="0"/>
              <a:t>флаг синхронизации соединения</a:t>
            </a:r>
          </a:p>
          <a:p>
            <a:pPr marL="0" indent="0">
              <a:buNone/>
            </a:pPr>
            <a:r>
              <a:rPr lang="ru-RU" dirty="0" smtClean="0"/>
              <a:t>Транспортный </a:t>
            </a:r>
            <a:r>
              <a:rPr lang="ru-RU" dirty="0"/>
              <a:t>протокол </a:t>
            </a:r>
            <a:r>
              <a:rPr lang="ru-RU" dirty="0" smtClean="0"/>
              <a:t>= средство коммуникации </a:t>
            </a:r>
            <a:r>
              <a:rPr lang="ru-RU" dirty="0"/>
              <a:t>сетевых приложений</a:t>
            </a:r>
            <a:endParaRPr lang="ru-RU" dirty="0" smtClean="0"/>
          </a:p>
          <a:p>
            <a:pPr marL="0" indent="0">
              <a:buNone/>
            </a:pPr>
            <a:r>
              <a:rPr lang="ru-RU" b="1" dirty="0" smtClean="0"/>
              <a:t>Политика защиты на транспортном уровне</a:t>
            </a:r>
            <a:r>
              <a:rPr lang="ru-RU" dirty="0" smtClean="0"/>
              <a:t>:</a:t>
            </a:r>
          </a:p>
          <a:p>
            <a:r>
              <a:rPr lang="ru-RU" dirty="0" smtClean="0"/>
              <a:t>перечень </a:t>
            </a:r>
            <a:r>
              <a:rPr lang="ru-RU" dirty="0"/>
              <a:t>узлов (хостов), их символьные имена;</a:t>
            </a:r>
          </a:p>
          <a:p>
            <a:r>
              <a:rPr lang="ru-RU" dirty="0" smtClean="0"/>
              <a:t>соответствующие </a:t>
            </a:r>
            <a:r>
              <a:rPr lang="ru-RU" dirty="0"/>
              <a:t>этим узлам (хостам) сетевые адреса;</a:t>
            </a:r>
          </a:p>
          <a:p>
            <a:r>
              <a:rPr lang="ru-RU" dirty="0" smtClean="0"/>
              <a:t>перечень </a:t>
            </a:r>
            <a:r>
              <a:rPr lang="ru-RU" dirty="0"/>
              <a:t>используемых каждым узлом (хостом) транспортных протоколов;</a:t>
            </a:r>
          </a:p>
          <a:p>
            <a:r>
              <a:rPr lang="ru-RU" dirty="0" smtClean="0"/>
              <a:t>перечень </a:t>
            </a:r>
            <a:r>
              <a:rPr lang="ru-RU" dirty="0"/>
              <a:t>сетевых приложений, </a:t>
            </a:r>
            <a:r>
              <a:rPr lang="ru-RU" dirty="0" err="1" smtClean="0"/>
              <a:t>функц</a:t>
            </a:r>
            <a:r>
              <a:rPr lang="ru-RU" dirty="0" smtClean="0"/>
              <a:t>. </a:t>
            </a:r>
            <a:r>
              <a:rPr lang="ru-RU" dirty="0"/>
              <a:t>в каждом узле и </a:t>
            </a:r>
            <a:r>
              <a:rPr lang="ru-RU" dirty="0" smtClean="0"/>
              <a:t>соотв. </a:t>
            </a:r>
            <a:r>
              <a:rPr lang="ru-RU" dirty="0"/>
              <a:t>этим приложениям </a:t>
            </a:r>
            <a:r>
              <a:rPr lang="ru-RU" dirty="0" smtClean="0"/>
              <a:t>порты</a:t>
            </a:r>
          </a:p>
          <a:p>
            <a:pPr marL="0" indent="0">
              <a:buNone/>
            </a:pPr>
            <a:r>
              <a:rPr lang="ru-RU" b="1" dirty="0" smtClean="0"/>
              <a:t>Реализации политики средствами МЭ.</a:t>
            </a:r>
            <a:endParaRPr lang="ru-RU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7668344" y="35332"/>
            <a:ext cx="13147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Лекция №5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26254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5516" y="274638"/>
            <a:ext cx="8712968" cy="1143000"/>
          </a:xfrm>
        </p:spPr>
        <p:txBody>
          <a:bodyPr>
            <a:noAutofit/>
          </a:bodyPr>
          <a:lstStyle/>
          <a:p>
            <a:r>
              <a:rPr lang="ru-RU" sz="3200" dirty="0"/>
              <a:t>Модель OSI</a:t>
            </a:r>
            <a:r>
              <a:rPr lang="ru-RU" sz="3200" dirty="0" smtClean="0"/>
              <a:t>. </a:t>
            </a:r>
            <a:r>
              <a:rPr lang="ru-RU" sz="3200" dirty="0" smtClean="0"/>
              <a:t>Защита верхнего </a:t>
            </a:r>
            <a:r>
              <a:rPr lang="ru-RU" sz="3200" dirty="0"/>
              <a:t>слоя модели </a:t>
            </a:r>
            <a:r>
              <a:rPr lang="ru-RU" sz="3200" dirty="0" smtClean="0"/>
              <a:t>OSI (прикладной для стека </a:t>
            </a:r>
            <a:r>
              <a:rPr lang="en-US" sz="3200" dirty="0" smtClean="0"/>
              <a:t>TCP/IP)</a:t>
            </a:r>
            <a:endParaRPr lang="ru-RU" sz="3200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7668344" y="35332"/>
            <a:ext cx="13147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Лекция №5</a:t>
            </a:r>
            <a:endParaRPr lang="ru-RU" dirty="0"/>
          </a:p>
        </p:txBody>
      </p:sp>
      <p:pic>
        <p:nvPicPr>
          <p:cNvPr id="1026" name="Picture 2" descr="http://we.easyelectronics.ru/uploads/images/00/03/03/2011/03/27/86ea4e.pn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229" y="1678077"/>
            <a:ext cx="8640990" cy="46429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85930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5516" y="274638"/>
            <a:ext cx="8712968" cy="1143000"/>
          </a:xfrm>
        </p:spPr>
        <p:txBody>
          <a:bodyPr>
            <a:noAutofit/>
          </a:bodyPr>
          <a:lstStyle/>
          <a:p>
            <a:r>
              <a:rPr lang="ru-RU" sz="3200" dirty="0" smtClean="0"/>
              <a:t>Сеансовый уровень</a:t>
            </a:r>
            <a:endParaRPr lang="ru-RU" sz="3200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7668344" y="35332"/>
            <a:ext cx="13147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Лекция №5</a:t>
            </a:r>
            <a:endParaRPr lang="ru-RU" dirty="0"/>
          </a:p>
        </p:txBody>
      </p:sp>
      <p:pic>
        <p:nvPicPr>
          <p:cNvPr id="6" name="Объект 5" descr="Туториал по компьютерным сетям. Часть 6. Модель OSI или ОСИ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4148" y="1124744"/>
            <a:ext cx="8035703" cy="4635983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Прямоугольник 6"/>
          <p:cNvSpPr/>
          <p:nvPr/>
        </p:nvSpPr>
        <p:spPr>
          <a:xfrm>
            <a:off x="352720" y="5737832"/>
            <a:ext cx="843855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Функции сеансового </a:t>
            </a:r>
            <a:r>
              <a:rPr lang="ru-RU" sz="2400" dirty="0" smtClean="0"/>
              <a:t>уровня:</a:t>
            </a:r>
          </a:p>
          <a:p>
            <a:r>
              <a:rPr lang="ru-RU" sz="2400" dirty="0" smtClean="0"/>
              <a:t>- диалоговое управление</a:t>
            </a:r>
          </a:p>
          <a:p>
            <a:r>
              <a:rPr lang="ru-RU" sz="2400" dirty="0" smtClean="0"/>
              <a:t>- синхронизация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082930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5516" y="274638"/>
            <a:ext cx="8712968" cy="1143000"/>
          </a:xfrm>
        </p:spPr>
        <p:txBody>
          <a:bodyPr>
            <a:noAutofit/>
          </a:bodyPr>
          <a:lstStyle/>
          <a:p>
            <a:r>
              <a:rPr lang="ru-RU" sz="3200" dirty="0" smtClean="0"/>
              <a:t>Уровень представления</a:t>
            </a:r>
            <a:endParaRPr lang="ru-RU" sz="32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7668344" y="35332"/>
            <a:ext cx="13147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Лекция №5</a:t>
            </a:r>
            <a:endParaRPr lang="ru-RU" dirty="0"/>
          </a:p>
        </p:txBody>
      </p:sp>
      <p:pic>
        <p:nvPicPr>
          <p:cNvPr id="6" name="Объект 5" descr="Туториал по компьютерным сетям. Часть 6. Модель OSI или ОСИ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196752"/>
            <a:ext cx="7549035" cy="4210038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Прямоугольник 6"/>
          <p:cNvSpPr/>
          <p:nvPr/>
        </p:nvSpPr>
        <p:spPr>
          <a:xfrm>
            <a:off x="352721" y="5288340"/>
            <a:ext cx="843855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Функции уровня представления:</a:t>
            </a:r>
            <a:endParaRPr lang="ru-RU" sz="2400" dirty="0" smtClean="0"/>
          </a:p>
          <a:p>
            <a:r>
              <a:rPr lang="ru-RU" sz="2400" dirty="0" smtClean="0"/>
              <a:t>- перевод</a:t>
            </a:r>
          </a:p>
          <a:p>
            <a:r>
              <a:rPr lang="ru-RU" sz="2400" dirty="0" smtClean="0"/>
              <a:t>- (!!!) </a:t>
            </a:r>
            <a:r>
              <a:rPr lang="ru-RU" sz="2400" b="1" dirty="0" smtClean="0"/>
              <a:t>шифрование</a:t>
            </a:r>
            <a:r>
              <a:rPr lang="ru-RU" sz="2400" dirty="0" smtClean="0"/>
              <a:t> (!!!)</a:t>
            </a:r>
          </a:p>
          <a:p>
            <a:r>
              <a:rPr lang="ru-RU" sz="2400" dirty="0" smtClean="0"/>
              <a:t>- сжатие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849362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5516" y="274638"/>
            <a:ext cx="8712968" cy="1143000"/>
          </a:xfrm>
        </p:spPr>
        <p:txBody>
          <a:bodyPr>
            <a:noAutofit/>
          </a:bodyPr>
          <a:lstStyle/>
          <a:p>
            <a:r>
              <a:rPr lang="ru-RU" sz="3200" dirty="0"/>
              <a:t>Прикладной уровень </a:t>
            </a:r>
            <a:endParaRPr lang="ru-RU" sz="32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7668344" y="35332"/>
            <a:ext cx="13147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Лекция №5</a:t>
            </a:r>
            <a:endParaRPr lang="ru-RU" dirty="0"/>
          </a:p>
        </p:txBody>
      </p:sp>
      <p:pic>
        <p:nvPicPr>
          <p:cNvPr id="6" name="Объект 5" descr="Туториал по компьютерным сетям. Часть 6. Модель OSI или ОСИ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052736"/>
            <a:ext cx="7372815" cy="4371701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Прямоугольник 6"/>
          <p:cNvSpPr/>
          <p:nvPr/>
        </p:nvSpPr>
        <p:spPr>
          <a:xfrm>
            <a:off x="244661" y="5301208"/>
            <a:ext cx="843855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Функции прикладного уровня:</a:t>
            </a:r>
            <a:endParaRPr lang="ru-RU" sz="2400" dirty="0" smtClean="0"/>
          </a:p>
          <a:p>
            <a:r>
              <a:rPr lang="ru-RU" sz="2400" dirty="0" smtClean="0"/>
              <a:t>- передача</a:t>
            </a:r>
            <a:r>
              <a:rPr lang="ru-RU" sz="2400" dirty="0"/>
              <a:t>, доступ и управление </a:t>
            </a:r>
            <a:r>
              <a:rPr lang="ru-RU" sz="2400" dirty="0" smtClean="0"/>
              <a:t>файлами</a:t>
            </a:r>
          </a:p>
          <a:p>
            <a:r>
              <a:rPr lang="ru-RU" sz="2400" dirty="0" smtClean="0"/>
              <a:t>- почтовые службы</a:t>
            </a:r>
          </a:p>
          <a:p>
            <a:r>
              <a:rPr lang="ru-RU" sz="2400" dirty="0" smtClean="0"/>
              <a:t>- службы каталогов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4017270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5516" y="274638"/>
            <a:ext cx="8712968" cy="1143000"/>
          </a:xfrm>
        </p:spPr>
        <p:txBody>
          <a:bodyPr lIns="36000" rIns="36000">
            <a:noAutofit/>
          </a:bodyPr>
          <a:lstStyle/>
          <a:p>
            <a:r>
              <a:rPr lang="ru-RU" sz="2400" b="1" dirty="0" smtClean="0"/>
              <a:t>Технологии </a:t>
            </a:r>
            <a:r>
              <a:rPr lang="ru-RU" sz="2400" b="1" dirty="0"/>
              <a:t>защиты информации в </a:t>
            </a:r>
            <a:r>
              <a:rPr lang="ru-RU" sz="2400" b="1" dirty="0" smtClean="0"/>
              <a:t>сетях.</a:t>
            </a:r>
            <a:br>
              <a:rPr lang="ru-RU" sz="2400" b="1" dirty="0" smtClean="0"/>
            </a:br>
            <a:r>
              <a:rPr lang="ru-RU" sz="2400" dirty="0" smtClean="0"/>
              <a:t>Сеть </a:t>
            </a:r>
            <a:r>
              <a:rPr lang="ru-RU" sz="2400" dirty="0"/>
              <a:t>как объект </a:t>
            </a:r>
            <a:r>
              <a:rPr lang="ru-RU" sz="2400" dirty="0" smtClean="0"/>
              <a:t>защиты</a:t>
            </a:r>
            <a:r>
              <a:rPr lang="ru-RU" sz="2400" dirty="0"/>
              <a:t>. Способы безопасности информационных сетей. Системный подход к управлению </a:t>
            </a:r>
            <a:r>
              <a:rPr lang="ru-RU" sz="2400" dirty="0" smtClean="0"/>
              <a:t>безопасностью.</a:t>
            </a:r>
            <a:endParaRPr lang="ru-RU" sz="2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141168"/>
          </a:xfrm>
        </p:spPr>
        <p:txBody>
          <a:bodyPr>
            <a:normAutofit fontScale="85000" lnSpcReduction="20000"/>
          </a:bodyPr>
          <a:lstStyle/>
          <a:p>
            <a:pPr marL="0" indent="0" algn="ctr">
              <a:buNone/>
            </a:pPr>
            <a:r>
              <a:rPr lang="ru-RU" u="sng" dirty="0" smtClean="0"/>
              <a:t>Основные особенности </a:t>
            </a:r>
            <a:r>
              <a:rPr lang="ru-RU" u="sng" dirty="0"/>
              <a:t>распределенных вычислительных </a:t>
            </a:r>
            <a:r>
              <a:rPr lang="ru-RU" u="sng" dirty="0" smtClean="0"/>
              <a:t>систем</a:t>
            </a:r>
            <a:r>
              <a:rPr lang="ru-RU" dirty="0" smtClean="0"/>
              <a:t>:</a:t>
            </a:r>
          </a:p>
          <a:p>
            <a:r>
              <a:rPr lang="ru-RU" dirty="0"/>
              <a:t>территориальная удаленность компонентов </a:t>
            </a:r>
            <a:r>
              <a:rPr lang="ru-RU" dirty="0" smtClean="0"/>
              <a:t>+ обмен информацией между ними</a:t>
            </a:r>
          </a:p>
          <a:p>
            <a:r>
              <a:rPr lang="ru-RU" dirty="0"/>
              <a:t>разнообразие способов хранения и передачи </a:t>
            </a:r>
            <a:r>
              <a:rPr lang="ru-RU" dirty="0" smtClean="0"/>
              <a:t>информации</a:t>
            </a:r>
          </a:p>
          <a:p>
            <a:r>
              <a:rPr lang="ru-RU" dirty="0" smtClean="0"/>
              <a:t>интеграция данных в СУБД и распределенное хранение</a:t>
            </a:r>
          </a:p>
          <a:p>
            <a:r>
              <a:rPr lang="ru-RU" dirty="0"/>
              <a:t>абстрагирование владельцев </a:t>
            </a:r>
            <a:r>
              <a:rPr lang="ru-RU" dirty="0" smtClean="0"/>
              <a:t>данных</a:t>
            </a:r>
          </a:p>
          <a:p>
            <a:r>
              <a:rPr lang="ru-RU" dirty="0" smtClean="0"/>
              <a:t>распределенная обработка данных</a:t>
            </a:r>
          </a:p>
          <a:p>
            <a:r>
              <a:rPr lang="ru-RU" dirty="0" smtClean="0"/>
              <a:t>большое кол-во пользователей и персонала</a:t>
            </a:r>
          </a:p>
          <a:p>
            <a:r>
              <a:rPr lang="ru-RU" dirty="0"/>
              <a:t>доступ к ресурсам большого числа </a:t>
            </a:r>
            <a:r>
              <a:rPr lang="ru-RU" dirty="0" smtClean="0"/>
              <a:t>пользователей</a:t>
            </a:r>
          </a:p>
          <a:p>
            <a:r>
              <a:rPr lang="ru-RU" dirty="0"/>
              <a:t>разнородность используемых </a:t>
            </a:r>
            <a:r>
              <a:rPr lang="ru-RU" dirty="0" smtClean="0"/>
              <a:t>СВТ</a:t>
            </a:r>
          </a:p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7668344" y="35332"/>
            <a:ext cx="13147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Лекция </a:t>
            </a:r>
            <a:r>
              <a:rPr lang="ru-RU" dirty="0" smtClean="0"/>
              <a:t>№5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79418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5516" y="274638"/>
            <a:ext cx="8712968" cy="1143000"/>
          </a:xfrm>
        </p:spPr>
        <p:txBody>
          <a:bodyPr>
            <a:noAutofit/>
          </a:bodyPr>
          <a:lstStyle/>
          <a:p>
            <a:r>
              <a:rPr lang="ru-RU" sz="3200" dirty="0"/>
              <a:t>Защита соединений на верхнем слое </a:t>
            </a:r>
            <a:r>
              <a:rPr lang="ru-RU" sz="3200" dirty="0" smtClean="0"/>
              <a:t>модели. Протоколы </a:t>
            </a:r>
            <a:r>
              <a:rPr lang="en-US" sz="3200" dirty="0" smtClean="0"/>
              <a:t>SSL/TLS</a:t>
            </a:r>
            <a:endParaRPr lang="ru-RU" sz="32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7668344" y="35332"/>
            <a:ext cx="13147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Лекция №5</a:t>
            </a:r>
            <a:endParaRPr lang="ru-RU" dirty="0"/>
          </a:p>
        </p:txBody>
      </p:sp>
      <p:pic>
        <p:nvPicPr>
          <p:cNvPr id="6" name="Объект 5" descr="https://i.stack.imgur.com/ksR9v.jp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417638"/>
            <a:ext cx="7090897" cy="532373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178961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5516" y="274638"/>
            <a:ext cx="8712968" cy="1143000"/>
          </a:xfrm>
        </p:spPr>
        <p:txBody>
          <a:bodyPr>
            <a:noAutofit/>
          </a:bodyPr>
          <a:lstStyle/>
          <a:p>
            <a:r>
              <a:rPr lang="ru-RU" sz="3200" dirty="0" smtClean="0"/>
              <a:t>Протоколы </a:t>
            </a:r>
            <a:r>
              <a:rPr lang="en-US" sz="3200" dirty="0" smtClean="0"/>
              <a:t>SSL/TLS</a:t>
            </a:r>
            <a:endParaRPr lang="ru-RU" sz="32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7668344" y="35332"/>
            <a:ext cx="13147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Лекция №5</a:t>
            </a:r>
            <a:endParaRPr lang="ru-RU" dirty="0"/>
          </a:p>
        </p:txBody>
      </p:sp>
      <p:pic>
        <p:nvPicPr>
          <p:cNvPr id="6" name="Объект 5" descr="https://upload.wikimedia.org/wikipedia/he/thumb/e/ec/SSL_Structure.png/640px-SSL_Structure.pn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3668" y="1196752"/>
            <a:ext cx="5976664" cy="545370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949814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5516" y="274638"/>
            <a:ext cx="8712968" cy="1143000"/>
          </a:xfrm>
        </p:spPr>
        <p:txBody>
          <a:bodyPr lIns="0" rIns="0">
            <a:noAutofit/>
          </a:bodyPr>
          <a:lstStyle/>
          <a:p>
            <a:r>
              <a:rPr lang="ru-RU" sz="3200" dirty="0"/>
              <a:t>Протокол </a:t>
            </a:r>
            <a:r>
              <a:rPr lang="ru-RU" sz="3200" dirty="0" smtClean="0"/>
              <a:t>SSL</a:t>
            </a:r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sz="3200" spc="-100" dirty="0" smtClean="0"/>
              <a:t>(</a:t>
            </a:r>
            <a:r>
              <a:rPr lang="ru-RU" sz="3200" spc="-100" dirty="0" err="1" smtClean="0"/>
              <a:t>Secure</a:t>
            </a:r>
            <a:r>
              <a:rPr lang="ru-RU" sz="3200" spc="-100" dirty="0" smtClean="0"/>
              <a:t> </a:t>
            </a:r>
            <a:r>
              <a:rPr lang="ru-RU" sz="3200" spc="-100" dirty="0" err="1"/>
              <a:t>Socket</a:t>
            </a:r>
            <a:r>
              <a:rPr lang="ru-RU" sz="3200" spc="-100" dirty="0"/>
              <a:t> </a:t>
            </a:r>
            <a:r>
              <a:rPr lang="ru-RU" sz="3200" spc="-100" dirty="0" err="1"/>
              <a:t>Layer</a:t>
            </a:r>
            <a:r>
              <a:rPr lang="ru-RU" sz="3200" spc="-100" dirty="0"/>
              <a:t> - уровень защищенных сокетов)</a:t>
            </a:r>
            <a:endParaRPr lang="ru-RU" sz="3200" spc="-1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7668344" y="35332"/>
            <a:ext cx="13147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Лекция №5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/>
              <a:t>Функции </a:t>
            </a:r>
            <a:r>
              <a:rPr lang="ru-RU" dirty="0" smtClean="0"/>
              <a:t>безопасности</a:t>
            </a:r>
            <a:r>
              <a:rPr lang="en-US" dirty="0" smtClean="0"/>
              <a:t> </a:t>
            </a:r>
            <a:r>
              <a:rPr lang="ru-RU" dirty="0" smtClean="0"/>
              <a:t>протокола </a:t>
            </a:r>
            <a:r>
              <a:rPr lang="en-US" dirty="0" smtClean="0"/>
              <a:t>SSL:</a:t>
            </a:r>
            <a:endParaRPr lang="ru-RU" dirty="0"/>
          </a:p>
          <a:p>
            <a:r>
              <a:rPr lang="ru-RU" dirty="0" smtClean="0"/>
              <a:t>шифрование данных</a:t>
            </a:r>
            <a:endParaRPr lang="en-US" dirty="0" smtClean="0"/>
          </a:p>
          <a:p>
            <a:r>
              <a:rPr lang="ru-RU" dirty="0" err="1" smtClean="0"/>
              <a:t>подписывание</a:t>
            </a:r>
            <a:r>
              <a:rPr lang="ru-RU" dirty="0" smtClean="0"/>
              <a:t> данных</a:t>
            </a:r>
            <a:endParaRPr lang="en-US" dirty="0" smtClean="0"/>
          </a:p>
          <a:p>
            <a:r>
              <a:rPr lang="ru-RU" dirty="0" smtClean="0"/>
              <a:t>аутентификация </a:t>
            </a:r>
            <a:r>
              <a:rPr lang="ru-RU" dirty="0"/>
              <a:t>клиента и </a:t>
            </a:r>
            <a:r>
              <a:rPr lang="ru-RU" dirty="0" smtClean="0"/>
              <a:t>сервера</a:t>
            </a:r>
            <a:endParaRPr lang="en-US" dirty="0" smtClean="0"/>
          </a:p>
          <a:p>
            <a:pPr marL="0" indent="0">
              <a:buNone/>
            </a:pPr>
            <a:r>
              <a:rPr lang="ru-RU" dirty="0" smtClean="0"/>
              <a:t>Протокол </a:t>
            </a:r>
            <a:r>
              <a:rPr lang="en-US" dirty="0" smtClean="0"/>
              <a:t>SSL:</a:t>
            </a:r>
          </a:p>
          <a:p>
            <a:pPr>
              <a:buFontTx/>
              <a:buChar char="-"/>
            </a:pPr>
            <a:r>
              <a:rPr lang="ru-RU" dirty="0"/>
              <a:t>выполняет </a:t>
            </a:r>
            <a:r>
              <a:rPr lang="ru-RU" dirty="0" smtClean="0"/>
              <a:t>взаимную аутентификацию</a:t>
            </a:r>
            <a:endParaRPr lang="en-US" dirty="0" smtClean="0"/>
          </a:p>
          <a:p>
            <a:pPr>
              <a:buFontTx/>
              <a:buChar char="-"/>
            </a:pPr>
            <a:r>
              <a:rPr lang="ru-RU" dirty="0" smtClean="0"/>
              <a:t>обеспечивает конфиденциальность</a:t>
            </a:r>
            <a:endParaRPr lang="en-US" dirty="0" smtClean="0"/>
          </a:p>
          <a:p>
            <a:pPr>
              <a:buFontTx/>
              <a:buChar char="-"/>
            </a:pPr>
            <a:r>
              <a:rPr lang="ru-RU" dirty="0" smtClean="0"/>
              <a:t>аутентичность </a:t>
            </a:r>
            <a:r>
              <a:rPr lang="ru-RU" dirty="0"/>
              <a:t>передаваемых данных</a:t>
            </a:r>
          </a:p>
        </p:txBody>
      </p:sp>
    </p:spTree>
    <p:extLst>
      <p:ext uri="{BB962C8B-B14F-4D97-AF65-F5344CB8AC3E}">
        <p14:creationId xmlns:p14="http://schemas.microsoft.com/office/powerpoint/2010/main" val="2961855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5516" y="274638"/>
            <a:ext cx="8712968" cy="1143000"/>
          </a:xfrm>
        </p:spPr>
        <p:txBody>
          <a:bodyPr>
            <a:noAutofit/>
          </a:bodyPr>
          <a:lstStyle/>
          <a:p>
            <a:r>
              <a:rPr lang="ru-RU" sz="3200" dirty="0"/>
              <a:t>Протокол </a:t>
            </a:r>
            <a:r>
              <a:rPr lang="ru-RU" sz="3200" dirty="0" smtClean="0"/>
              <a:t>SSL</a:t>
            </a:r>
            <a:endParaRPr lang="ru-RU" sz="32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7668344" y="35332"/>
            <a:ext cx="13147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Лекция №5</a:t>
            </a:r>
            <a:endParaRPr lang="ru-RU" dirty="0"/>
          </a:p>
        </p:txBody>
      </p:sp>
      <p:pic>
        <p:nvPicPr>
          <p:cNvPr id="6" name="Объект 5" descr="https://wecandoweb.com/web/images/store/Articles/Article9/wcdw2.jp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56" y="1916832"/>
            <a:ext cx="9023787" cy="388843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056610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5516" y="274638"/>
            <a:ext cx="8712968" cy="1143000"/>
          </a:xfrm>
        </p:spPr>
        <p:txBody>
          <a:bodyPr>
            <a:noAutofit/>
          </a:bodyPr>
          <a:lstStyle/>
          <a:p>
            <a:r>
              <a:rPr lang="en-US" sz="3200" dirty="0" err="1"/>
              <a:t>Протокол</a:t>
            </a:r>
            <a:r>
              <a:rPr lang="en-US" sz="3200" dirty="0"/>
              <a:t> TLS (</a:t>
            </a:r>
            <a:r>
              <a:rPr lang="en-US" sz="3200" dirty="0" err="1"/>
              <a:t>англ</a:t>
            </a:r>
            <a:r>
              <a:rPr lang="en-US" sz="3200" dirty="0"/>
              <a:t>. Transport Layer Security)</a:t>
            </a:r>
            <a:endParaRPr lang="ru-RU" sz="32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7668344" y="35332"/>
            <a:ext cx="13147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Лекция №5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 smtClean="0"/>
              <a:t>TLS обеспечивает:</a:t>
            </a:r>
          </a:p>
          <a:p>
            <a:r>
              <a:rPr lang="ru-RU" dirty="0" smtClean="0"/>
              <a:t>конфиденциальность</a:t>
            </a:r>
          </a:p>
          <a:p>
            <a:r>
              <a:rPr lang="ru-RU" dirty="0" smtClean="0"/>
              <a:t>аутентификация</a:t>
            </a:r>
          </a:p>
          <a:p>
            <a:r>
              <a:rPr lang="ru-RU" dirty="0" smtClean="0"/>
              <a:t>контроль целостности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1829" y="1196752"/>
            <a:ext cx="7860342" cy="33744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6490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5516" y="274638"/>
            <a:ext cx="8712968" cy="1143000"/>
          </a:xfrm>
        </p:spPr>
        <p:txBody>
          <a:bodyPr>
            <a:noAutofit/>
          </a:bodyPr>
          <a:lstStyle/>
          <a:p>
            <a:r>
              <a:rPr lang="ru-RU" sz="3200" dirty="0" smtClean="0"/>
              <a:t>Схема 1 </a:t>
            </a:r>
            <a:endParaRPr lang="ru-RU" sz="32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7668344" y="35332"/>
            <a:ext cx="13147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Лекция №5</a:t>
            </a:r>
            <a:endParaRPr lang="ru-RU" dirty="0"/>
          </a:p>
        </p:txBody>
      </p:sp>
      <p:pic>
        <p:nvPicPr>
          <p:cNvPr id="6" name="Объект 5" descr="https://www.cryptocom.ru/images/stunn_app.pn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682" y="1916832"/>
            <a:ext cx="8780831" cy="320449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596251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5516" y="274638"/>
            <a:ext cx="8712968" cy="1143000"/>
          </a:xfrm>
        </p:spPr>
        <p:txBody>
          <a:bodyPr>
            <a:noAutofit/>
          </a:bodyPr>
          <a:lstStyle/>
          <a:p>
            <a:r>
              <a:rPr lang="ru-RU" sz="3200" dirty="0" smtClean="0"/>
              <a:t>Схема 2</a:t>
            </a:r>
            <a:endParaRPr lang="ru-RU" sz="32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7668344" y="35332"/>
            <a:ext cx="13147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Лекция №5</a:t>
            </a:r>
            <a:endParaRPr lang="ru-RU" dirty="0"/>
          </a:p>
        </p:txBody>
      </p:sp>
      <p:pic>
        <p:nvPicPr>
          <p:cNvPr id="6" name="Объект 5" descr="https://www.cryptocom.ru/images/stunn.pn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501" y="2420888"/>
            <a:ext cx="8729930" cy="28803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548579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5516" y="274638"/>
            <a:ext cx="8712968" cy="1143000"/>
          </a:xfrm>
        </p:spPr>
        <p:txBody>
          <a:bodyPr>
            <a:noAutofit/>
          </a:bodyPr>
          <a:lstStyle/>
          <a:p>
            <a:r>
              <a:rPr lang="ru-RU" sz="3200" dirty="0" smtClean="0"/>
              <a:t>Прикладной уровень.</a:t>
            </a:r>
            <a:br>
              <a:rPr lang="ru-RU" sz="3200" dirty="0" smtClean="0"/>
            </a:br>
            <a:r>
              <a:rPr lang="en-US" sz="3200" dirty="0" smtClean="0"/>
              <a:t>HTTPS </a:t>
            </a:r>
            <a:r>
              <a:rPr lang="en-US" sz="3200" dirty="0"/>
              <a:t>(</a:t>
            </a:r>
            <a:r>
              <a:rPr lang="en-US" sz="3200" dirty="0" err="1"/>
              <a:t>HyperText</a:t>
            </a:r>
            <a:r>
              <a:rPr lang="en-US" sz="3200" dirty="0"/>
              <a:t> Transfer Protocol Secure)</a:t>
            </a:r>
            <a:br>
              <a:rPr lang="en-US" sz="3200" dirty="0"/>
            </a:br>
            <a:endParaRPr lang="ru-RU" sz="32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7668344" y="35332"/>
            <a:ext cx="13147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Лекция №5</a:t>
            </a:r>
            <a:endParaRPr lang="ru-RU" dirty="0"/>
          </a:p>
        </p:txBody>
      </p:sp>
      <p:pic>
        <p:nvPicPr>
          <p:cNvPr id="13314" name="Picture 2" descr="https://avatars.mds.yandex.net/get-yablogs/51163/file_1488282108675/ori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1640374"/>
            <a:ext cx="5760639" cy="49229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22429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5516" y="274638"/>
            <a:ext cx="8712968" cy="1143000"/>
          </a:xfrm>
        </p:spPr>
        <p:txBody>
          <a:bodyPr>
            <a:noAutofit/>
          </a:bodyPr>
          <a:lstStyle/>
          <a:p>
            <a:r>
              <a:rPr lang="ru-RU" sz="3200" dirty="0"/>
              <a:t>Почему </a:t>
            </a:r>
            <a:r>
              <a:rPr lang="en-US" sz="3200" dirty="0"/>
              <a:t>HTTPS </a:t>
            </a:r>
            <a:r>
              <a:rPr lang="ru-RU" sz="3200" dirty="0"/>
              <a:t>безопасен</a:t>
            </a:r>
            <a:endParaRPr lang="ru-RU" sz="32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7668344" y="35332"/>
            <a:ext cx="13147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Лекция №5</a:t>
            </a:r>
            <a:endParaRPr lang="ru-RU" dirty="0"/>
          </a:p>
        </p:txBody>
      </p:sp>
      <p:pic>
        <p:nvPicPr>
          <p:cNvPr id="14338" name="Picture 2" descr="https://www.telemark-it.ru/workdir/articles/00/http3-2-1200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702911"/>
            <a:ext cx="8229600" cy="43205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35472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5516" y="274638"/>
            <a:ext cx="8712968" cy="1143000"/>
          </a:xfrm>
        </p:spPr>
        <p:txBody>
          <a:bodyPr>
            <a:noAutofit/>
          </a:bodyPr>
          <a:lstStyle/>
          <a:p>
            <a:r>
              <a:rPr lang="ru-RU" sz="3200" dirty="0" smtClean="0"/>
              <a:t>Применение </a:t>
            </a:r>
            <a:r>
              <a:rPr lang="en-US" sz="3200" dirty="0" smtClean="0"/>
              <a:t>HTTPS</a:t>
            </a:r>
            <a:endParaRPr lang="ru-RU" sz="32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7668344" y="35332"/>
            <a:ext cx="13147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Лекция №5</a:t>
            </a:r>
            <a:endParaRPr lang="ru-RU" dirty="0"/>
          </a:p>
        </p:txBody>
      </p:sp>
      <p:pic>
        <p:nvPicPr>
          <p:cNvPr id="2050" name="Picture 2" descr="http://long-battery.ru/wp-content/uploads/2018/09/secured-ssl-certificates-service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762" y="2276872"/>
            <a:ext cx="8717851" cy="34054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77483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5516" y="274638"/>
            <a:ext cx="8712968" cy="1143000"/>
          </a:xfrm>
        </p:spPr>
        <p:txBody>
          <a:bodyPr>
            <a:normAutofit fontScale="90000"/>
          </a:bodyPr>
          <a:lstStyle/>
          <a:p>
            <a:r>
              <a:rPr lang="ru-RU" dirty="0"/>
              <a:t>Способы безопасности информационных сетей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600200"/>
            <a:ext cx="8496944" cy="5257800"/>
          </a:xfrm>
        </p:spPr>
        <p:txBody>
          <a:bodyPr>
            <a:normAutofit fontScale="85000" lnSpcReduction="10000"/>
          </a:bodyPr>
          <a:lstStyle/>
          <a:p>
            <a:pPr marL="0" indent="0" algn="ctr">
              <a:buNone/>
            </a:pPr>
            <a:r>
              <a:rPr lang="ru-RU" dirty="0" smtClean="0"/>
              <a:t>Два подхода </a:t>
            </a:r>
            <a:r>
              <a:rPr lang="ru-RU" dirty="0"/>
              <a:t>к проблеме обеспечения безопасности компьютерных систем и </a:t>
            </a:r>
            <a:r>
              <a:rPr lang="ru-RU" dirty="0" smtClean="0"/>
              <a:t>сетей:</a:t>
            </a:r>
          </a:p>
          <a:p>
            <a:pPr marL="514350" indent="-514350">
              <a:buFont typeface="+mj-lt"/>
              <a:buAutoNum type="arabicPeriod"/>
            </a:pPr>
            <a:r>
              <a:rPr lang="ru-RU" b="1" i="1" dirty="0"/>
              <a:t>Фрагментарный </a:t>
            </a:r>
            <a:r>
              <a:rPr lang="ru-RU" dirty="0"/>
              <a:t>- противодействие </a:t>
            </a:r>
            <a:r>
              <a:rPr lang="ru-RU" dirty="0" smtClean="0"/>
              <a:t>определенным угрозам</a:t>
            </a:r>
          </a:p>
          <a:p>
            <a:pPr marL="0" indent="0">
              <a:buNone/>
            </a:pPr>
            <a:r>
              <a:rPr lang="ru-RU" b="1" dirty="0" smtClean="0"/>
              <a:t>+</a:t>
            </a:r>
            <a:r>
              <a:rPr lang="ru-RU" dirty="0" smtClean="0"/>
              <a:t> избирательность </a:t>
            </a:r>
            <a:r>
              <a:rPr lang="ru-RU" dirty="0"/>
              <a:t>к конкретной </a:t>
            </a:r>
            <a:r>
              <a:rPr lang="ru-RU" dirty="0" smtClean="0"/>
              <a:t>угрозе</a:t>
            </a:r>
          </a:p>
          <a:p>
            <a:pPr marL="0" indent="0">
              <a:buNone/>
            </a:pPr>
            <a:r>
              <a:rPr lang="ru-RU" b="1" dirty="0" smtClean="0"/>
              <a:t>-</a:t>
            </a:r>
            <a:r>
              <a:rPr lang="ru-RU" dirty="0" smtClean="0"/>
              <a:t> </a:t>
            </a:r>
            <a:r>
              <a:rPr lang="ru-RU" dirty="0"/>
              <a:t>небольшое </a:t>
            </a:r>
            <a:r>
              <a:rPr lang="ru-RU" dirty="0" smtClean="0"/>
              <a:t>видоизменение </a:t>
            </a:r>
            <a:r>
              <a:rPr lang="ru-RU" dirty="0"/>
              <a:t>угрозы ведет к потере эффективности</a:t>
            </a:r>
            <a:endParaRPr lang="ru-RU" dirty="0" smtClean="0"/>
          </a:p>
          <a:p>
            <a:pPr marL="514350" indent="-514350">
              <a:buFont typeface="+mj-lt"/>
              <a:buAutoNum type="arabicPeriod" startAt="2"/>
            </a:pPr>
            <a:r>
              <a:rPr lang="ru-RU" b="1" i="1" dirty="0"/>
              <a:t>Комплексный </a:t>
            </a:r>
            <a:r>
              <a:rPr lang="ru-RU" b="1" i="1" dirty="0" smtClean="0"/>
              <a:t>- </a:t>
            </a:r>
            <a:r>
              <a:rPr lang="ru-RU" dirty="0"/>
              <a:t>единый комплекс </a:t>
            </a:r>
            <a:r>
              <a:rPr lang="ru-RU" dirty="0" smtClean="0"/>
              <a:t>меры </a:t>
            </a:r>
            <a:r>
              <a:rPr lang="ru-RU" dirty="0"/>
              <a:t>противодействия </a:t>
            </a:r>
            <a:r>
              <a:rPr lang="ru-RU" dirty="0" smtClean="0"/>
              <a:t>угрозам</a:t>
            </a:r>
          </a:p>
          <a:p>
            <a:pPr marL="0" indent="0">
              <a:buNone/>
            </a:pPr>
            <a:r>
              <a:rPr lang="ru-RU" b="1" dirty="0" smtClean="0"/>
              <a:t>+</a:t>
            </a:r>
            <a:r>
              <a:rPr lang="ru-RU" dirty="0" smtClean="0"/>
              <a:t> гарантия определенного уровня безопасности</a:t>
            </a:r>
          </a:p>
          <a:p>
            <a:pPr marL="0" indent="0">
              <a:buNone/>
            </a:pPr>
            <a:r>
              <a:rPr lang="ru-RU" b="1" dirty="0" smtClean="0"/>
              <a:t>-</a:t>
            </a:r>
            <a:r>
              <a:rPr lang="ru-RU" dirty="0" smtClean="0"/>
              <a:t> множество ограничений на действия, чувствительность к ошибкам, сложность управления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7668344" y="35332"/>
            <a:ext cx="13147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Лекция </a:t>
            </a:r>
            <a:r>
              <a:rPr lang="ru-RU" dirty="0" smtClean="0"/>
              <a:t>№5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07325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Использованная литература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>
            <a:normAutofit fontScale="85000" lnSpcReduction="20000"/>
          </a:bodyPr>
          <a:lstStyle/>
          <a:p>
            <a:pPr>
              <a:buFont typeface="Arial" pitchFamily="34" charset="0"/>
              <a:buAutoNum type="arabicPeriod"/>
            </a:pPr>
            <a:r>
              <a:rPr lang="ru-RU" dirty="0"/>
              <a:t>Шаньгин Ф.Ф. Защита компьютерной информации. Эффективные методы и средства. – М. : ДМК Пресс, 2008. – 544 с. : ил.</a:t>
            </a:r>
          </a:p>
          <a:p>
            <a:pPr>
              <a:buAutoNum type="arabicPeriod"/>
            </a:pPr>
            <a:r>
              <a:rPr lang="ru-RU" dirty="0" smtClean="0"/>
              <a:t>Олифер </a:t>
            </a:r>
            <a:r>
              <a:rPr lang="ru-RU" dirty="0"/>
              <a:t>В.Г., Олифер Н.А. Безопасность компьютерных сетей. – М. : Горячая линия-Телеком, 2016. – 644 с. : </a:t>
            </a:r>
            <a:r>
              <a:rPr lang="ru-RU" dirty="0" smtClean="0"/>
              <a:t>ил.</a:t>
            </a:r>
          </a:p>
          <a:p>
            <a:pPr>
              <a:buFont typeface="Arial" pitchFamily="34" charset="0"/>
              <a:buAutoNum type="arabicPeriod"/>
            </a:pPr>
            <a:r>
              <a:rPr lang="ru-RU" u="sng" dirty="0">
                <a:hlinkClick r:id="rId2"/>
              </a:rPr>
              <a:t>http://</a:t>
            </a:r>
            <a:r>
              <a:rPr lang="ru-RU" u="sng" dirty="0" smtClean="0">
                <a:hlinkClick r:id="rId2"/>
              </a:rPr>
              <a:t>www.4stud.info/networking/network-security.html</a:t>
            </a:r>
            <a:endParaRPr lang="ru-RU" u="sng" dirty="0" smtClean="0"/>
          </a:p>
          <a:p>
            <a:pPr>
              <a:buFont typeface="Arial" pitchFamily="34" charset="0"/>
              <a:buAutoNum type="arabicPeriod"/>
            </a:pPr>
            <a:r>
              <a:rPr lang="ru-RU" dirty="0" err="1" smtClean="0"/>
              <a:t>Ясенев</a:t>
            </a:r>
            <a:r>
              <a:rPr lang="ru-RU" dirty="0" smtClean="0"/>
              <a:t> В.Н</a:t>
            </a:r>
            <a:r>
              <a:rPr lang="ru-RU" dirty="0"/>
              <a:t>. Автоматизированные информационные системы в экономике: </a:t>
            </a:r>
            <a:r>
              <a:rPr lang="ru-RU" dirty="0" smtClean="0"/>
              <a:t>Учебно-методическое </a:t>
            </a:r>
            <a:r>
              <a:rPr lang="ru-RU" dirty="0"/>
              <a:t>пособие. – Н. Новгород, </a:t>
            </a:r>
            <a:r>
              <a:rPr lang="ru-RU" dirty="0" smtClean="0"/>
              <a:t>2007</a:t>
            </a:r>
          </a:p>
          <a:p>
            <a:pPr>
              <a:buFont typeface="Arial" pitchFamily="34" charset="0"/>
              <a:buAutoNum type="arabicPeriod"/>
            </a:pPr>
            <a:r>
              <a:rPr lang="en-US" dirty="0"/>
              <a:t>https://</a:t>
            </a:r>
            <a:r>
              <a:rPr lang="en-US" dirty="0" smtClean="0"/>
              <a:t>zen.yandex.ru/media/info_law_society/drevnie-informacionnye-sistemy-zascita-informacii-5c83d8eae2ca0400b31c154f</a:t>
            </a:r>
            <a:endParaRPr lang="ru-RU" dirty="0" smtClean="0"/>
          </a:p>
          <a:p>
            <a:pPr>
              <a:buAutoNum type="arabicPeriod"/>
            </a:pP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7668344" y="35332"/>
            <a:ext cx="13147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Лекция </a:t>
            </a:r>
            <a:r>
              <a:rPr lang="ru-RU" dirty="0" smtClean="0"/>
              <a:t>№5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84710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143000"/>
          </a:xfrm>
        </p:spPr>
        <p:txBody>
          <a:bodyPr/>
          <a:lstStyle/>
          <a:p>
            <a:r>
              <a:rPr lang="ru-RU" dirty="0" smtClean="0"/>
              <a:t>Использованная литература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1124744"/>
            <a:ext cx="8856984" cy="6192688"/>
          </a:xfrm>
        </p:spPr>
        <p:txBody>
          <a:bodyPr>
            <a:normAutofit fontScale="70000" lnSpcReduction="20000"/>
          </a:bodyPr>
          <a:lstStyle/>
          <a:p>
            <a:pPr>
              <a:buFont typeface="Arial" pitchFamily="34" charset="0"/>
              <a:buAutoNum type="arabicPeriod"/>
            </a:pPr>
            <a:r>
              <a:rPr lang="ru-RU" i="1" dirty="0" err="1"/>
              <a:t>Третьякович</a:t>
            </a:r>
            <a:r>
              <a:rPr lang="ru-RU" i="1" dirty="0"/>
              <a:t> К. Защита компьютерных сетей на четырех уровнях модели ISO/OSI. – 2004. – </a:t>
            </a:r>
            <a:r>
              <a:rPr lang="en-US" i="1" dirty="0"/>
              <a:t>URL</a:t>
            </a:r>
            <a:r>
              <a:rPr lang="ru-RU" i="1" dirty="0" smtClean="0"/>
              <a:t>:</a:t>
            </a:r>
            <a:r>
              <a:rPr lang="ru-RU" i="1" dirty="0" err="1" smtClean="0"/>
              <a:t>https</a:t>
            </a:r>
            <a:r>
              <a:rPr lang="ru-RU" i="1" dirty="0"/>
              <a:t>://</a:t>
            </a:r>
            <a:r>
              <a:rPr lang="ru-RU" i="1" dirty="0" smtClean="0"/>
              <a:t>nestor.minsk.by/</a:t>
            </a:r>
            <a:r>
              <a:rPr lang="ru-RU" i="1" dirty="0" err="1" smtClean="0"/>
              <a:t>sr</a:t>
            </a:r>
            <a:r>
              <a:rPr lang="ru-RU" i="1" dirty="0" smtClean="0"/>
              <a:t>/2004/02/ 40217.html</a:t>
            </a:r>
          </a:p>
          <a:p>
            <a:pPr>
              <a:buFont typeface="Arial" pitchFamily="34" charset="0"/>
              <a:buAutoNum type="arabicPeriod"/>
            </a:pPr>
            <a:r>
              <a:rPr lang="ru-RU" i="1" dirty="0"/>
              <a:t>Рогозин А.Д., </a:t>
            </a:r>
            <a:r>
              <a:rPr lang="ru-RU" i="1" dirty="0" err="1"/>
              <a:t>Сагиров</a:t>
            </a:r>
            <a:r>
              <a:rPr lang="ru-RU" i="1" dirty="0"/>
              <a:t> Р.А. Каналы защищенной передачи данных. – 2014. – </a:t>
            </a:r>
            <a:r>
              <a:rPr lang="en-US" i="1" dirty="0"/>
              <a:t>URL</a:t>
            </a:r>
            <a:r>
              <a:rPr lang="ru-RU" i="1" dirty="0" smtClean="0"/>
              <a:t>:</a:t>
            </a:r>
            <a:r>
              <a:rPr lang="en-US" i="1" dirty="0" smtClean="0"/>
              <a:t>http</a:t>
            </a:r>
            <a:r>
              <a:rPr lang="ru-RU" i="1" dirty="0"/>
              <a:t>://</a:t>
            </a:r>
            <a:r>
              <a:rPr lang="en-US" i="1" dirty="0" err="1"/>
              <a:t>cryptowiki</a:t>
            </a:r>
            <a:r>
              <a:rPr lang="ru-RU" i="1" dirty="0"/>
              <a:t>.</a:t>
            </a:r>
            <a:r>
              <a:rPr lang="en-US" i="1" dirty="0"/>
              <a:t>net</a:t>
            </a:r>
            <a:r>
              <a:rPr lang="ru-RU" i="1" dirty="0"/>
              <a:t>/</a:t>
            </a:r>
            <a:r>
              <a:rPr lang="en-US" i="1" dirty="0"/>
              <a:t>index</a:t>
            </a:r>
            <a:r>
              <a:rPr lang="ru-RU" i="1" dirty="0"/>
              <a:t>.</a:t>
            </a:r>
            <a:r>
              <a:rPr lang="en-US" i="1" dirty="0" err="1"/>
              <a:t>php</a:t>
            </a:r>
            <a:r>
              <a:rPr lang="ru-RU" i="1" dirty="0" smtClean="0"/>
              <a:t>?</a:t>
            </a:r>
            <a:r>
              <a:rPr lang="en-US" i="1" dirty="0" smtClean="0"/>
              <a:t>title</a:t>
            </a:r>
            <a:r>
              <a:rPr lang="ru-RU" i="1" dirty="0" smtClean="0"/>
              <a:t>=</a:t>
            </a:r>
            <a:r>
              <a:rPr lang="ru-RU" i="1" dirty="0" err="1" smtClean="0"/>
              <a:t>Каналы_защищенной</a:t>
            </a:r>
            <a:r>
              <a:rPr lang="ru-RU" i="1" dirty="0" smtClean="0"/>
              <a:t> _</a:t>
            </a:r>
            <a:r>
              <a:rPr lang="ru-RU" i="1" dirty="0" err="1" smtClean="0"/>
              <a:t>передачи_данных</a:t>
            </a:r>
            <a:endParaRPr lang="ru-RU" i="1" dirty="0" smtClean="0"/>
          </a:p>
          <a:p>
            <a:pPr>
              <a:buFont typeface="Arial" pitchFamily="34" charset="0"/>
              <a:buAutoNum type="arabicPeriod"/>
            </a:pPr>
            <a:r>
              <a:rPr lang="ru-RU" i="1" dirty="0" err="1"/>
              <a:t>Туториал</a:t>
            </a:r>
            <a:r>
              <a:rPr lang="ru-RU" i="1" dirty="0"/>
              <a:t> по компьютерным сетям. Часть 6. Модель OSI или ОСИ. – </a:t>
            </a:r>
            <a:r>
              <a:rPr lang="en-US" i="1" dirty="0">
                <a:hlinkClick r:id="rId2"/>
              </a:rPr>
              <a:t>URL</a:t>
            </a:r>
            <a:r>
              <a:rPr lang="ru-RU" i="1" dirty="0" smtClean="0">
                <a:hlinkClick r:id="rId2"/>
              </a:rPr>
              <a:t>:</a:t>
            </a:r>
            <a:r>
              <a:rPr lang="en-US" i="1" u="sng" dirty="0" smtClean="0">
                <a:hlinkClick r:id="rId2"/>
              </a:rPr>
              <a:t>https</a:t>
            </a:r>
            <a:r>
              <a:rPr lang="ru-RU" i="1" u="sng" dirty="0">
                <a:hlinkClick r:id="rId2"/>
              </a:rPr>
              <a:t>://</a:t>
            </a:r>
            <a:r>
              <a:rPr lang="en-US" i="1" u="sng" dirty="0" err="1">
                <a:hlinkClick r:id="rId2"/>
              </a:rPr>
              <a:t>zen</a:t>
            </a:r>
            <a:r>
              <a:rPr lang="ru-RU" i="1" u="sng" dirty="0">
                <a:hlinkClick r:id="rId2"/>
              </a:rPr>
              <a:t>.</a:t>
            </a:r>
            <a:r>
              <a:rPr lang="en-US" i="1" u="sng" dirty="0" err="1">
                <a:hlinkClick r:id="rId2"/>
              </a:rPr>
              <a:t>yandex</a:t>
            </a:r>
            <a:r>
              <a:rPr lang="ru-RU" i="1" u="sng" dirty="0">
                <a:hlinkClick r:id="rId2"/>
              </a:rPr>
              <a:t>.</a:t>
            </a:r>
            <a:r>
              <a:rPr lang="en-US" i="1" u="sng" dirty="0" err="1">
                <a:hlinkClick r:id="rId2"/>
              </a:rPr>
              <a:t>ru</a:t>
            </a:r>
            <a:r>
              <a:rPr lang="ru-RU" i="1" u="sng" dirty="0">
                <a:hlinkClick r:id="rId2"/>
              </a:rPr>
              <a:t>/</a:t>
            </a:r>
            <a:r>
              <a:rPr lang="en-US" i="1" u="sng" dirty="0">
                <a:hlinkClick r:id="rId2"/>
              </a:rPr>
              <a:t>media</a:t>
            </a:r>
            <a:r>
              <a:rPr lang="ru-RU" i="1" u="sng" dirty="0">
                <a:hlinkClick r:id="rId2"/>
              </a:rPr>
              <a:t>/</a:t>
            </a:r>
            <a:r>
              <a:rPr lang="en-US" i="1" u="sng" dirty="0">
                <a:hlinkClick r:id="rId2"/>
              </a:rPr>
              <a:t>id</a:t>
            </a:r>
            <a:r>
              <a:rPr lang="ru-RU" i="1" u="sng" dirty="0">
                <a:hlinkClick r:id="rId2"/>
              </a:rPr>
              <a:t>/5</a:t>
            </a:r>
            <a:r>
              <a:rPr lang="en-US" i="1" u="sng" dirty="0">
                <a:hlinkClick r:id="rId2"/>
              </a:rPr>
              <a:t>e</a:t>
            </a:r>
            <a:r>
              <a:rPr lang="ru-RU" i="1" u="sng" dirty="0">
                <a:hlinkClick r:id="rId2"/>
              </a:rPr>
              <a:t>246</a:t>
            </a:r>
            <a:r>
              <a:rPr lang="en-US" i="1" u="sng" dirty="0">
                <a:hlinkClick r:id="rId2"/>
              </a:rPr>
              <a:t>f</a:t>
            </a:r>
            <a:r>
              <a:rPr lang="ru-RU" i="1" u="sng" dirty="0">
                <a:hlinkClick r:id="rId2"/>
              </a:rPr>
              <a:t>04</a:t>
            </a:r>
            <a:r>
              <a:rPr lang="en-US" i="1" u="sng" dirty="0" err="1">
                <a:hlinkClick r:id="rId2"/>
              </a:rPr>
              <a:t>df</a:t>
            </a:r>
            <a:r>
              <a:rPr lang="ru-RU" i="1" u="sng" dirty="0">
                <a:hlinkClick r:id="rId2"/>
              </a:rPr>
              <a:t>944400</a:t>
            </a:r>
            <a:r>
              <a:rPr lang="en-US" i="1" u="sng" dirty="0">
                <a:hlinkClick r:id="rId2"/>
              </a:rPr>
              <a:t>b</a:t>
            </a:r>
            <a:r>
              <a:rPr lang="ru-RU" i="1" u="sng" dirty="0">
                <a:hlinkClick r:id="rId2"/>
              </a:rPr>
              <a:t>9510264</a:t>
            </a:r>
            <a:r>
              <a:rPr lang="ru-RU" i="1" u="sng" dirty="0" smtClean="0">
                <a:hlinkClick r:id="rId2"/>
              </a:rPr>
              <a:t>/</a:t>
            </a:r>
            <a:r>
              <a:rPr lang="ru-RU" i="1" u="sng" dirty="0" smtClean="0"/>
              <a:t> </a:t>
            </a:r>
            <a:r>
              <a:rPr lang="en-US" i="1" u="sng" dirty="0" smtClean="0"/>
              <a:t>tutorial</a:t>
            </a:r>
            <a:r>
              <a:rPr lang="ru-RU" i="1" u="sng" dirty="0"/>
              <a:t>-</a:t>
            </a:r>
            <a:r>
              <a:rPr lang="en-US" i="1" u="sng" dirty="0" err="1"/>
              <a:t>po</a:t>
            </a:r>
            <a:r>
              <a:rPr lang="ru-RU" i="1" u="sng" dirty="0"/>
              <a:t>-</a:t>
            </a:r>
            <a:r>
              <a:rPr lang="en-US" i="1" u="sng" dirty="0" err="1"/>
              <a:t>kompiuternym</a:t>
            </a:r>
            <a:r>
              <a:rPr lang="ru-RU" i="1" u="sng" dirty="0"/>
              <a:t>-</a:t>
            </a:r>
            <a:r>
              <a:rPr lang="en-US" i="1" u="sng" dirty="0" err="1"/>
              <a:t>setiam</a:t>
            </a:r>
            <a:r>
              <a:rPr lang="ru-RU" i="1" u="sng" dirty="0"/>
              <a:t>-</a:t>
            </a:r>
            <a:r>
              <a:rPr lang="en-US" i="1" u="sng" dirty="0" err="1"/>
              <a:t>chast</a:t>
            </a:r>
            <a:r>
              <a:rPr lang="ru-RU" i="1" u="sng" dirty="0"/>
              <a:t>-6-</a:t>
            </a:r>
            <a:r>
              <a:rPr lang="en-US" i="1" u="sng" dirty="0"/>
              <a:t>model</a:t>
            </a:r>
            <a:r>
              <a:rPr lang="ru-RU" i="1" u="sng" dirty="0"/>
              <a:t>-</a:t>
            </a:r>
            <a:r>
              <a:rPr lang="en-US" i="1" u="sng" dirty="0" err="1"/>
              <a:t>osi</a:t>
            </a:r>
            <a:r>
              <a:rPr lang="ru-RU" i="1" u="sng" dirty="0"/>
              <a:t>-</a:t>
            </a:r>
            <a:r>
              <a:rPr lang="en-US" i="1" u="sng" dirty="0" err="1"/>
              <a:t>ili</a:t>
            </a:r>
            <a:r>
              <a:rPr lang="ru-RU" i="1" u="sng" dirty="0"/>
              <a:t>-</a:t>
            </a:r>
            <a:r>
              <a:rPr lang="en-US" i="1" u="sng" dirty="0" err="1"/>
              <a:t>osi</a:t>
            </a:r>
            <a:r>
              <a:rPr lang="ru-RU" i="1" u="sng" dirty="0"/>
              <a:t>-5</a:t>
            </a:r>
            <a:r>
              <a:rPr lang="en-US" i="1" u="sng" dirty="0"/>
              <a:t>e</a:t>
            </a:r>
            <a:r>
              <a:rPr lang="ru-RU" i="1" u="sng" dirty="0"/>
              <a:t>988</a:t>
            </a:r>
            <a:r>
              <a:rPr lang="en-US" i="1" u="sng" dirty="0"/>
              <a:t>ab</a:t>
            </a:r>
            <a:r>
              <a:rPr lang="ru-RU" i="1" u="sng" dirty="0"/>
              <a:t>5</a:t>
            </a:r>
            <a:r>
              <a:rPr lang="en-US" i="1" u="sng" dirty="0"/>
              <a:t>f</a:t>
            </a:r>
            <a:r>
              <a:rPr lang="ru-RU" i="1" u="sng" dirty="0"/>
              <a:t>3</a:t>
            </a:r>
            <a:r>
              <a:rPr lang="en-US" i="1" u="sng" dirty="0"/>
              <a:t>d</a:t>
            </a:r>
            <a:r>
              <a:rPr lang="ru-RU" i="1" u="sng" dirty="0"/>
              <a:t>5</a:t>
            </a:r>
            <a:r>
              <a:rPr lang="en-US" i="1" u="sng" dirty="0"/>
              <a:t>e</a:t>
            </a:r>
            <a:r>
              <a:rPr lang="ru-RU" i="1" u="sng" dirty="0"/>
              <a:t>70</a:t>
            </a:r>
            <a:r>
              <a:rPr lang="en-US" i="1" u="sng" dirty="0"/>
              <a:t>a</a:t>
            </a:r>
            <a:r>
              <a:rPr lang="ru-RU" i="1" u="sng" dirty="0"/>
              <a:t>231774</a:t>
            </a:r>
            <a:r>
              <a:rPr lang="en-US" i="1" u="sng" dirty="0" err="1"/>
              <a:t>bd</a:t>
            </a:r>
            <a:endParaRPr lang="ru-RU" dirty="0"/>
          </a:p>
          <a:p>
            <a:pPr>
              <a:buFont typeface="Arial" pitchFamily="34" charset="0"/>
              <a:buAutoNum type="arabicPeriod"/>
            </a:pPr>
            <a:r>
              <a:rPr lang="ru-RU" i="1" dirty="0"/>
              <a:t>Защита информации в Интернет. – </a:t>
            </a:r>
            <a:r>
              <a:rPr lang="en-US" i="1" dirty="0"/>
              <a:t>URL</a:t>
            </a:r>
            <a:r>
              <a:rPr lang="ru-RU" i="1" dirty="0" smtClean="0"/>
              <a:t>:</a:t>
            </a:r>
            <a:r>
              <a:rPr lang="en-US" i="1" dirty="0" smtClean="0"/>
              <a:t>https</a:t>
            </a:r>
            <a:r>
              <a:rPr lang="ru-RU" i="1" dirty="0"/>
              <a:t>://</a:t>
            </a:r>
            <a:r>
              <a:rPr lang="en-US" i="1" dirty="0"/>
              <a:t>www</a:t>
            </a:r>
            <a:r>
              <a:rPr lang="ru-RU" i="1" dirty="0"/>
              <a:t>.</a:t>
            </a:r>
            <a:r>
              <a:rPr lang="en-US" i="1" dirty="0" err="1"/>
              <a:t>cryptocom</a:t>
            </a:r>
            <a:r>
              <a:rPr lang="ru-RU" i="1" dirty="0"/>
              <a:t>.</a:t>
            </a:r>
            <a:r>
              <a:rPr lang="en-US" i="1" dirty="0" err="1"/>
              <a:t>ru</a:t>
            </a:r>
            <a:r>
              <a:rPr lang="ru-RU" i="1" dirty="0" smtClean="0"/>
              <a:t>/ </a:t>
            </a:r>
            <a:r>
              <a:rPr lang="en-US" i="1" dirty="0" smtClean="0"/>
              <a:t>articles</a:t>
            </a:r>
            <a:r>
              <a:rPr lang="ru-RU" i="1" dirty="0" smtClean="0"/>
              <a:t>/</a:t>
            </a:r>
            <a:r>
              <a:rPr lang="en-US" i="1" dirty="0" smtClean="0"/>
              <a:t>internet</a:t>
            </a:r>
            <a:r>
              <a:rPr lang="ru-RU" i="1" dirty="0"/>
              <a:t>_</a:t>
            </a:r>
            <a:r>
              <a:rPr lang="en-US" i="1" dirty="0"/>
              <a:t>sec</a:t>
            </a:r>
            <a:r>
              <a:rPr lang="ru-RU" i="1" dirty="0"/>
              <a:t>.</a:t>
            </a:r>
            <a:r>
              <a:rPr lang="en-US" i="1" dirty="0"/>
              <a:t>html</a:t>
            </a:r>
            <a:endParaRPr lang="ru-RU" dirty="0"/>
          </a:p>
          <a:p>
            <a:pPr>
              <a:buFont typeface="Arial" pitchFamily="34" charset="0"/>
              <a:buAutoNum type="arabicPeriod"/>
            </a:pPr>
            <a:r>
              <a:rPr lang="ru-RU" i="1" dirty="0"/>
              <a:t>Чаплыгина, М. П. Показатели угроз безопасности на уровнях модели OSI / М. П. Чаплыгина. — Текст : непосредственный // Молодой ученый. — 2015. — № 13 (93). — С. 214-217. — </a:t>
            </a:r>
            <a:r>
              <a:rPr lang="ru-RU" i="1" dirty="0" smtClean="0"/>
              <a:t>URL:https</a:t>
            </a:r>
            <a:r>
              <a:rPr lang="ru-RU" i="1" dirty="0"/>
              <a:t>://moluch.ru</a:t>
            </a:r>
            <a:r>
              <a:rPr lang="ru-RU" i="1" dirty="0" smtClean="0"/>
              <a:t>/ </a:t>
            </a:r>
            <a:r>
              <a:rPr lang="ru-RU" i="1" dirty="0" err="1" smtClean="0"/>
              <a:t>archive</a:t>
            </a:r>
            <a:r>
              <a:rPr lang="ru-RU" i="1" dirty="0" smtClean="0"/>
              <a:t>/93/20668</a:t>
            </a:r>
            <a:r>
              <a:rPr lang="ru-RU" i="1" dirty="0"/>
              <a:t>/ (дата обращения: 16.11.2020).</a:t>
            </a:r>
            <a:endParaRPr lang="ru-RU" dirty="0"/>
          </a:p>
          <a:p>
            <a:pPr>
              <a:buFont typeface="Arial" pitchFamily="34" charset="0"/>
              <a:buAutoNum type="arabicPeriod"/>
            </a:pPr>
            <a:r>
              <a:rPr lang="en-US" dirty="0"/>
              <a:t>https://infobezopasnost.ru/blog/news/anb-ssha-predstavilo-naibolee-populyarnye-uyazvimosti-kotorye-ispolzuyut-hakery-iz-knr</a:t>
            </a:r>
            <a:r>
              <a:rPr lang="en-US" dirty="0" smtClean="0"/>
              <a:t>/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7668344" y="35332"/>
            <a:ext cx="13147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Лекция </a:t>
            </a:r>
            <a:r>
              <a:rPr lang="ru-RU" dirty="0" smtClean="0"/>
              <a:t>№5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24408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143000"/>
          </a:xfrm>
        </p:spPr>
        <p:txBody>
          <a:bodyPr/>
          <a:lstStyle/>
          <a:p>
            <a:r>
              <a:rPr lang="ru-RU" dirty="0" smtClean="0"/>
              <a:t>Использованная литература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1124744"/>
            <a:ext cx="8856984" cy="6192688"/>
          </a:xfrm>
        </p:spPr>
        <p:txBody>
          <a:bodyPr>
            <a:normAutofit/>
          </a:bodyPr>
          <a:lstStyle/>
          <a:p>
            <a:pPr>
              <a:buFont typeface="Arial" pitchFamily="34" charset="0"/>
              <a:buAutoNum type="arabicPeriod"/>
            </a:pPr>
            <a:r>
              <a:rPr lang="en-US" dirty="0" smtClean="0"/>
              <a:t>HTTPS. </a:t>
            </a:r>
            <a:r>
              <a:rPr lang="ru-RU" dirty="0"/>
              <a:t>Материал из </a:t>
            </a:r>
            <a:r>
              <a:rPr lang="ru-RU" dirty="0" smtClean="0"/>
              <a:t>Википедии</a:t>
            </a:r>
            <a:r>
              <a:rPr lang="en-US" dirty="0" smtClean="0"/>
              <a:t>. – URL: https</a:t>
            </a:r>
            <a:r>
              <a:rPr lang="en-US" dirty="0"/>
              <a:t>://ru.wikipedia.org/wiki/HTTPS</a:t>
            </a:r>
          </a:p>
          <a:p>
            <a:pPr>
              <a:buFont typeface="Arial" pitchFamily="34" charset="0"/>
              <a:buAutoNum type="arabicPeriod"/>
            </a:pPr>
            <a:r>
              <a:rPr lang="ru-RU" dirty="0" smtClean="0"/>
              <a:t>Что </a:t>
            </a:r>
            <a:r>
              <a:rPr lang="ru-RU" dirty="0"/>
              <a:t>такое протокол HTTPS, и как он защищает вас в </a:t>
            </a:r>
            <a:r>
              <a:rPr lang="ru-RU" dirty="0" smtClean="0"/>
              <a:t>интернете</a:t>
            </a:r>
            <a:r>
              <a:rPr lang="en-US" dirty="0" smtClean="0"/>
              <a:t>. – 2014. – URL: https://yandex.ru/blog/company/77455</a:t>
            </a:r>
            <a:endParaRPr lang="ru-RU" dirty="0" smtClean="0"/>
          </a:p>
          <a:p>
            <a:pPr>
              <a:buFont typeface="Arial" pitchFamily="34" charset="0"/>
              <a:buAutoNum type="arabicPeriod"/>
            </a:pPr>
            <a:r>
              <a:rPr lang="en-US" dirty="0" smtClean="0"/>
              <a:t>TLS. </a:t>
            </a:r>
            <a:r>
              <a:rPr lang="ru-RU" dirty="0" smtClean="0"/>
              <a:t>Материал из Википедии. – </a:t>
            </a:r>
            <a:r>
              <a:rPr lang="en-US" dirty="0" smtClean="0"/>
              <a:t>URL: https</a:t>
            </a:r>
            <a:r>
              <a:rPr lang="en-US" dirty="0"/>
              <a:t>://</a:t>
            </a:r>
            <a:r>
              <a:rPr lang="en-US" dirty="0" smtClean="0"/>
              <a:t>ru.wikipedia.org/wiki/TLS</a:t>
            </a:r>
            <a:endParaRPr lang="ru-RU" dirty="0" smtClean="0"/>
          </a:p>
          <a:p>
            <a:pPr>
              <a:buFont typeface="Arial" pitchFamily="34" charset="0"/>
              <a:buAutoNum type="arabicPeriod"/>
            </a:pPr>
            <a:r>
              <a:rPr lang="en-US" dirty="0" smtClean="0"/>
              <a:t>HTTPS. – URL: https</a:t>
            </a:r>
            <a:r>
              <a:rPr lang="en-US" dirty="0"/>
              <a:t>://www.seonews.ru/glossary/https/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7668344" y="35332"/>
            <a:ext cx="13147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Лекция </a:t>
            </a:r>
            <a:r>
              <a:rPr lang="ru-RU" dirty="0" smtClean="0"/>
              <a:t>№5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00810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5516" y="274638"/>
            <a:ext cx="8712968" cy="1143000"/>
          </a:xfrm>
        </p:spPr>
        <p:txBody>
          <a:bodyPr>
            <a:normAutofit fontScale="90000"/>
          </a:bodyPr>
          <a:lstStyle/>
          <a:p>
            <a:r>
              <a:rPr lang="ru-RU" dirty="0"/>
              <a:t>Системный </a:t>
            </a:r>
            <a:r>
              <a:rPr lang="ru-RU" dirty="0" smtClean="0"/>
              <a:t>подход</a:t>
            </a:r>
            <a:br>
              <a:rPr lang="ru-RU" dirty="0" smtClean="0"/>
            </a:br>
            <a:r>
              <a:rPr lang="ru-RU" dirty="0" smtClean="0"/>
              <a:t>к </a:t>
            </a:r>
            <a:r>
              <a:rPr lang="ru-RU" dirty="0"/>
              <a:t>управлению </a:t>
            </a:r>
            <a:r>
              <a:rPr lang="ru-RU" dirty="0" smtClean="0"/>
              <a:t>безопасностью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ru-RU" dirty="0" smtClean="0"/>
          </a:p>
          <a:p>
            <a:pPr marL="0" indent="0" algn="ctr">
              <a:buNone/>
            </a:pPr>
            <a:r>
              <a:rPr lang="ru-RU" b="1" u="sng" dirty="0" smtClean="0"/>
              <a:t>Базовые меры защиты информации</a:t>
            </a:r>
            <a:r>
              <a:rPr lang="ru-RU" dirty="0" smtClean="0"/>
              <a:t>:</a:t>
            </a:r>
          </a:p>
          <a:p>
            <a:pPr marL="0" indent="0" algn="ctr">
              <a:buNone/>
            </a:pPr>
            <a:endParaRPr lang="ru-RU" dirty="0" smtClean="0"/>
          </a:p>
          <a:p>
            <a:r>
              <a:rPr lang="ru-RU" dirty="0" smtClean="0"/>
              <a:t>законодательные</a:t>
            </a:r>
          </a:p>
          <a:p>
            <a:r>
              <a:rPr lang="ru-RU" dirty="0" smtClean="0"/>
              <a:t>административно-организационные</a:t>
            </a:r>
          </a:p>
          <a:p>
            <a:r>
              <a:rPr lang="ru-RU" dirty="0" smtClean="0"/>
              <a:t>программно-технические</a:t>
            </a:r>
          </a:p>
          <a:p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7668344" y="35332"/>
            <a:ext cx="13147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Лекция </a:t>
            </a:r>
            <a:r>
              <a:rPr lang="ru-RU" dirty="0" smtClean="0"/>
              <a:t>№5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06067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5516" y="274638"/>
            <a:ext cx="8712968" cy="1143000"/>
          </a:xfrm>
        </p:spPr>
        <p:txBody>
          <a:bodyPr>
            <a:normAutofit/>
          </a:bodyPr>
          <a:lstStyle/>
          <a:p>
            <a:r>
              <a:rPr lang="ru-RU" dirty="0"/>
              <a:t>Меры законодательного уровня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5440362"/>
          </a:xfrm>
        </p:spPr>
        <p:txBody>
          <a:bodyPr>
            <a:normAutofit fontScale="85000" lnSpcReduction="10000"/>
          </a:bodyPr>
          <a:lstStyle/>
          <a:p>
            <a:pPr marL="0" indent="0" algn="ctr">
              <a:buNone/>
            </a:pPr>
            <a:r>
              <a:rPr lang="ru-RU" dirty="0">
                <a:solidFill>
                  <a:schemeClr val="bg1">
                    <a:lumMod val="65000"/>
                  </a:schemeClr>
                </a:solidFill>
              </a:rPr>
              <a:t>Базовые меры защиты информации:</a:t>
            </a:r>
          </a:p>
          <a:p>
            <a:r>
              <a:rPr lang="ru-RU" b="1" dirty="0"/>
              <a:t>законодательные</a:t>
            </a:r>
          </a:p>
          <a:p>
            <a:r>
              <a:rPr lang="ru-RU" dirty="0">
                <a:solidFill>
                  <a:schemeClr val="bg1">
                    <a:lumMod val="65000"/>
                  </a:schemeClr>
                </a:solidFill>
              </a:rPr>
              <a:t>административно-организационные</a:t>
            </a:r>
          </a:p>
          <a:p>
            <a:r>
              <a:rPr lang="ru-RU" dirty="0" smtClean="0">
                <a:solidFill>
                  <a:schemeClr val="bg1">
                    <a:lumMod val="65000"/>
                  </a:schemeClr>
                </a:solidFill>
              </a:rPr>
              <a:t>программно-технические</a:t>
            </a:r>
            <a:endParaRPr lang="ru-RU" dirty="0" smtClean="0"/>
          </a:p>
          <a:p>
            <a:pPr marL="0" indent="0" algn="ctr">
              <a:buNone/>
            </a:pPr>
            <a:endParaRPr lang="ru-RU" dirty="0" smtClean="0"/>
          </a:p>
          <a:p>
            <a:pPr marL="0" indent="0" algn="ctr">
              <a:buNone/>
            </a:pPr>
            <a:r>
              <a:rPr lang="ru-RU" dirty="0" smtClean="0"/>
              <a:t>На законодательном уровне две группы мер:</a:t>
            </a:r>
          </a:p>
          <a:p>
            <a:r>
              <a:rPr lang="ru-RU" dirty="0" smtClean="0"/>
              <a:t>направляющие </a:t>
            </a:r>
            <a:r>
              <a:rPr lang="ru-RU" dirty="0"/>
              <a:t>и координирующие меры, способствующие повышению образованности </a:t>
            </a:r>
            <a:r>
              <a:rPr lang="ru-RU" dirty="0" smtClean="0"/>
              <a:t>общества</a:t>
            </a:r>
          </a:p>
          <a:p>
            <a:r>
              <a:rPr lang="ru-RU" dirty="0"/>
              <a:t>меры, направленные на создание и поддержание в обществе негативного (в том числе карательного) </a:t>
            </a:r>
            <a:r>
              <a:rPr lang="ru-RU" dirty="0" smtClean="0"/>
              <a:t>отношения </a:t>
            </a:r>
            <a:r>
              <a:rPr lang="ru-RU" dirty="0"/>
              <a:t>к нарушениям </a:t>
            </a:r>
            <a:r>
              <a:rPr lang="ru-RU" dirty="0" smtClean="0"/>
              <a:t>и нарушителям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7668344" y="35332"/>
            <a:ext cx="13147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Лекция </a:t>
            </a:r>
            <a:r>
              <a:rPr lang="ru-RU" dirty="0" smtClean="0"/>
              <a:t>№5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12808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5516" y="274638"/>
            <a:ext cx="8712968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Правовая система РФ в части ИБ (краткий обзор)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15516" y="1600200"/>
            <a:ext cx="8712968" cy="5257800"/>
          </a:xfrm>
        </p:spPr>
        <p:txBody>
          <a:bodyPr>
            <a:normAutofit fontScale="77500" lnSpcReduction="20000"/>
          </a:bodyPr>
          <a:lstStyle/>
          <a:p>
            <a:r>
              <a:rPr lang="ru-RU" b="1" dirty="0" smtClean="0"/>
              <a:t>Конституция РФ</a:t>
            </a:r>
          </a:p>
          <a:p>
            <a:pPr lvl="1"/>
            <a:r>
              <a:rPr lang="ru-RU" dirty="0"/>
              <a:t>ст.23 - неприкосновенность частной жизни</a:t>
            </a:r>
          </a:p>
          <a:p>
            <a:pPr lvl="1"/>
            <a:r>
              <a:rPr lang="ru-RU" dirty="0"/>
              <a:t>ст.42 - право на получение достоверной информации о состоянии окружающей среды</a:t>
            </a:r>
          </a:p>
          <a:p>
            <a:r>
              <a:rPr lang="ru-RU" b="1" dirty="0" smtClean="0"/>
              <a:t>УК РФ</a:t>
            </a:r>
          </a:p>
          <a:p>
            <a:pPr lvl="1"/>
            <a:r>
              <a:rPr lang="ru-RU" dirty="0"/>
              <a:t>ст. 137 «Нарушение неприкосновенности частной жизни</a:t>
            </a:r>
            <a:r>
              <a:rPr lang="ru-RU" dirty="0" smtClean="0"/>
              <a:t>»</a:t>
            </a:r>
          </a:p>
          <a:p>
            <a:pPr lvl="1"/>
            <a:r>
              <a:rPr lang="ru-RU" dirty="0"/>
              <a:t>ст. 138 «Нарушение тайны переписки, телефонных </a:t>
            </a:r>
            <a:r>
              <a:rPr lang="ru-RU" dirty="0" smtClean="0"/>
              <a:t>переговоров…»</a:t>
            </a:r>
          </a:p>
          <a:p>
            <a:pPr lvl="1"/>
            <a:r>
              <a:rPr lang="ru-RU" dirty="0"/>
              <a:t>ст. 140 «Отказ в предоставлении гражданину информации</a:t>
            </a:r>
            <a:r>
              <a:rPr lang="ru-RU" dirty="0" smtClean="0"/>
              <a:t>»</a:t>
            </a:r>
          </a:p>
          <a:p>
            <a:pPr lvl="1"/>
            <a:r>
              <a:rPr lang="ru-RU" dirty="0"/>
              <a:t>ст. 183 «Незаконное получение и разглашение сведений, составляющих коммерческую или банковскую тайну</a:t>
            </a:r>
            <a:r>
              <a:rPr lang="ru-RU" dirty="0" smtClean="0"/>
              <a:t>»</a:t>
            </a:r>
          </a:p>
          <a:p>
            <a:pPr lvl="1"/>
            <a:r>
              <a:rPr lang="ru-RU" dirty="0"/>
              <a:t>ст. 272 «Неправомерный доступ к компьютерной информации</a:t>
            </a:r>
            <a:r>
              <a:rPr lang="ru-RU" dirty="0" smtClean="0"/>
              <a:t>»</a:t>
            </a:r>
          </a:p>
          <a:p>
            <a:pPr lvl="1"/>
            <a:r>
              <a:rPr lang="ru-RU" dirty="0"/>
              <a:t>ст. 273 «Создание, использование или распространение вредоносных программ для ЭВМ</a:t>
            </a:r>
            <a:r>
              <a:rPr lang="ru-RU" dirty="0" smtClean="0"/>
              <a:t>»</a:t>
            </a:r>
          </a:p>
          <a:p>
            <a:pPr lvl="1"/>
            <a:r>
              <a:rPr lang="ru-RU" dirty="0"/>
              <a:t>ст. 274 «Нарушение правил эксплуатации ЭВМ, системы ЭВМ или их </a:t>
            </a:r>
            <a:r>
              <a:rPr lang="ru-RU" dirty="0" smtClean="0"/>
              <a:t>сети» и др.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7668344" y="35332"/>
            <a:ext cx="13147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Лекция </a:t>
            </a:r>
            <a:r>
              <a:rPr lang="ru-RU" dirty="0" smtClean="0"/>
              <a:t>№5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64859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13637</TotalTime>
  <Words>2653</Words>
  <Application>Microsoft Office PowerPoint</Application>
  <PresentationFormat>Экран (4:3)</PresentationFormat>
  <Paragraphs>478</Paragraphs>
  <Slides>62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62</vt:i4>
      </vt:variant>
    </vt:vector>
  </HeadingPairs>
  <TitlesOfParts>
    <vt:vector size="66" baseType="lpstr">
      <vt:lpstr>Arial</vt:lpstr>
      <vt:lpstr>Calibri</vt:lpstr>
      <vt:lpstr>Times New Roman</vt:lpstr>
      <vt:lpstr>Тема Office</vt:lpstr>
      <vt:lpstr>Защита информации в компьютерных сетях</vt:lpstr>
      <vt:lpstr>АНБ США представило наиболее популярные уязвимости которые используют хакеры из КНР</vt:lpstr>
      <vt:lpstr>АНБ США представило наиболее популярные уязвимости которые используют хакеры из КНР</vt:lpstr>
      <vt:lpstr>АНБ США представило наиболее популярные уязвимости которые используют хакеры из КНР</vt:lpstr>
      <vt:lpstr>Технологии защиты информации в сетях. Сеть как объект защиты. Способы безопасности информационных сетей. Системный подход к управлению безопасностью.</vt:lpstr>
      <vt:lpstr>Способы безопасности информационных сетей</vt:lpstr>
      <vt:lpstr>Системный подход к управлению безопасностью</vt:lpstr>
      <vt:lpstr>Меры законодательного уровня </vt:lpstr>
      <vt:lpstr>Правовая система РФ в части ИБ (краткий обзор)</vt:lpstr>
      <vt:lpstr>Правовая система РФ в части ИБ (краткий обзор)</vt:lpstr>
      <vt:lpstr>Европейская конвенция о киберпреступности</vt:lpstr>
      <vt:lpstr>Административно-организационные меры защиты информации</vt:lpstr>
      <vt:lpstr>Административно-организационные меры защиты информации</vt:lpstr>
      <vt:lpstr>Программно-технические меры защиты информации</vt:lpstr>
      <vt:lpstr>Программно-технические меры защиты информации</vt:lpstr>
      <vt:lpstr>Необходимость применения стандартов</vt:lpstr>
      <vt:lpstr>Пути решения проблем защиты информации в сетях</vt:lpstr>
      <vt:lpstr>Области ИБ, выделяемые консорциумом ISFT</vt:lpstr>
      <vt:lpstr>Задачи при построении комплексной защиты от угроз (консорциум ISTF)</vt:lpstr>
      <vt:lpstr>     «Рубежная оборона»</vt:lpstr>
      <vt:lpstr>Методы и средства ЗИ</vt:lpstr>
      <vt:lpstr>Технологии защиты информации в сетях. Сеть как объект защиты. Способы безопасности информационных сетей. Системный подход к управлению безопасностью.</vt:lpstr>
      <vt:lpstr>Модель OSI. Механизмы защиты  информации, применяемые на разных уровнях</vt:lpstr>
      <vt:lpstr>Два основных слоя модели OSI</vt:lpstr>
      <vt:lpstr>Защита на различных уровнях модели OSI</vt:lpstr>
      <vt:lpstr>Физический уровень</vt:lpstr>
      <vt:lpstr>Физический уровень</vt:lpstr>
      <vt:lpstr>Физический уровень (на примере медной «витой пары»)</vt:lpstr>
      <vt:lpstr>Особенности защиты физического уровня беспроводных сетей</vt:lpstr>
      <vt:lpstr>Канальный уровень</vt:lpstr>
      <vt:lpstr>Канальный уровень</vt:lpstr>
      <vt:lpstr>Канальный уровень</vt:lpstr>
      <vt:lpstr>Канальный уровень</vt:lpstr>
      <vt:lpstr>Подключение удаленного сотрудника к корпоративной ЛВС (VPN-шлюз)</vt:lpstr>
      <vt:lpstr>Объединение ЛВС филиалов организации в единую сеть</vt:lpstr>
      <vt:lpstr>Канальный уровень. Общие рекомендации</vt:lpstr>
      <vt:lpstr>Пример политики защиты КС средствами канального уровня</vt:lpstr>
      <vt:lpstr>Сетевой уровень</vt:lpstr>
      <vt:lpstr>Сетевой уровень</vt:lpstr>
      <vt:lpstr>Сетевой уровень</vt:lpstr>
      <vt:lpstr>Сетевой уровень</vt:lpstr>
      <vt:lpstr>Транспортный уровень</vt:lpstr>
      <vt:lpstr>Транспортный уровень</vt:lpstr>
      <vt:lpstr>Транспортный уровень</vt:lpstr>
      <vt:lpstr>Транспортный уровень</vt:lpstr>
      <vt:lpstr>Модель OSI. Защита верхнего слоя модели OSI (прикладной для стека TCP/IP)</vt:lpstr>
      <vt:lpstr>Сеансовый уровень</vt:lpstr>
      <vt:lpstr>Уровень представления</vt:lpstr>
      <vt:lpstr>Прикладной уровень </vt:lpstr>
      <vt:lpstr>Защита соединений на верхнем слое модели. Протоколы SSL/TLS</vt:lpstr>
      <vt:lpstr>Протоколы SSL/TLS</vt:lpstr>
      <vt:lpstr>Протокол SSL (Secure Socket Layer - уровень защищенных сокетов)</vt:lpstr>
      <vt:lpstr>Протокол SSL</vt:lpstr>
      <vt:lpstr>Протокол TLS (англ. Transport Layer Security)</vt:lpstr>
      <vt:lpstr>Схема 1 </vt:lpstr>
      <vt:lpstr>Схема 2</vt:lpstr>
      <vt:lpstr>Прикладной уровень. HTTPS (HyperText Transfer Protocol Secure) </vt:lpstr>
      <vt:lpstr>Почему HTTPS безопасен</vt:lpstr>
      <vt:lpstr>Применение HTTPS</vt:lpstr>
      <vt:lpstr>Использованная литература</vt:lpstr>
      <vt:lpstr>Использованная литература</vt:lpstr>
      <vt:lpstr>Использованная литература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Галимова Рузиля Айдаровна</dc:creator>
  <cp:lastModifiedBy>AMP</cp:lastModifiedBy>
  <cp:revision>360</cp:revision>
  <dcterms:created xsi:type="dcterms:W3CDTF">2020-09-07T06:27:49Z</dcterms:created>
  <dcterms:modified xsi:type="dcterms:W3CDTF">2020-11-20T19:12:04Z</dcterms:modified>
</cp:coreProperties>
</file>