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333" r:id="rId3"/>
    <p:sldId id="360" r:id="rId4"/>
    <p:sldId id="383" r:id="rId5"/>
    <p:sldId id="384" r:id="rId6"/>
    <p:sldId id="385" r:id="rId7"/>
    <p:sldId id="410" r:id="rId8"/>
    <p:sldId id="386" r:id="rId9"/>
    <p:sldId id="387" r:id="rId10"/>
    <p:sldId id="388" r:id="rId11"/>
    <p:sldId id="389" r:id="rId12"/>
    <p:sldId id="390" r:id="rId13"/>
    <p:sldId id="411" r:id="rId14"/>
    <p:sldId id="391" r:id="rId15"/>
    <p:sldId id="392" r:id="rId16"/>
    <p:sldId id="393" r:id="rId17"/>
    <p:sldId id="394" r:id="rId18"/>
    <p:sldId id="395" r:id="rId19"/>
    <p:sldId id="396" r:id="rId20"/>
    <p:sldId id="397" r:id="rId21"/>
    <p:sldId id="409" r:id="rId22"/>
    <p:sldId id="398" r:id="rId23"/>
    <p:sldId id="399" r:id="rId24"/>
    <p:sldId id="400" r:id="rId25"/>
    <p:sldId id="401" r:id="rId26"/>
    <p:sldId id="402" r:id="rId27"/>
    <p:sldId id="403" r:id="rId28"/>
    <p:sldId id="404" r:id="rId29"/>
    <p:sldId id="405" r:id="rId30"/>
    <p:sldId id="406" r:id="rId31"/>
    <p:sldId id="407" r:id="rId32"/>
    <p:sldId id="408" r:id="rId33"/>
    <p:sldId id="382" r:id="rId34"/>
    <p:sldId id="413" r:id="rId35"/>
    <p:sldId id="414" r:id="rId36"/>
    <p:sldId id="415" r:id="rId37"/>
    <p:sldId id="416" r:id="rId38"/>
    <p:sldId id="417" r:id="rId39"/>
    <p:sldId id="418" r:id="rId40"/>
    <p:sldId id="419" r:id="rId41"/>
    <p:sldId id="420" r:id="rId42"/>
    <p:sldId id="421" r:id="rId43"/>
    <p:sldId id="422" r:id="rId44"/>
    <p:sldId id="423" r:id="rId45"/>
    <p:sldId id="424" r:id="rId46"/>
    <p:sldId id="428" r:id="rId47"/>
    <p:sldId id="429" r:id="rId48"/>
    <p:sldId id="430" r:id="rId49"/>
    <p:sldId id="431" r:id="rId50"/>
    <p:sldId id="432" r:id="rId51"/>
    <p:sldId id="433" r:id="rId52"/>
    <p:sldId id="434" r:id="rId53"/>
    <p:sldId id="425" r:id="rId54"/>
    <p:sldId id="426" r:id="rId55"/>
    <p:sldId id="427" r:id="rId56"/>
    <p:sldId id="412" r:id="rId5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P" initials="A" lastIdx="1" clrIdx="0">
    <p:extLst>
      <p:ext uri="{19B8F6BF-5375-455C-9EA6-DF929625EA0E}">
        <p15:presenceInfo xmlns:p15="http://schemas.microsoft.com/office/powerpoint/2012/main" userId="AM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50" autoAdjust="0"/>
    <p:restoredTop sz="94660"/>
  </p:normalViewPr>
  <p:slideViewPr>
    <p:cSldViewPr>
      <p:cViewPr varScale="1">
        <p:scale>
          <a:sx n="66" d="100"/>
          <a:sy n="66" d="100"/>
        </p:scale>
        <p:origin x="90" y="33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image" Target="../media/image15.emf"/><Relationship Id="rId5" Type="http://schemas.openxmlformats.org/officeDocument/2006/relationships/image" Target="../media/image19.emf"/><Relationship Id="rId4"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9D9AE-7870-4995-981B-0B2E4707BDD0}" type="datetimeFigureOut">
              <a:rPr lang="ru-RU" smtClean="0"/>
              <a:t>вт 05.01.21</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A36875-E477-4C78-A719-7C70A50D3E0D}" type="slidenum">
              <a:rPr lang="ru-RU" smtClean="0"/>
              <a:t>‹#›</a:t>
            </a:fld>
            <a:endParaRPr lang="ru-RU"/>
          </a:p>
        </p:txBody>
      </p:sp>
    </p:spTree>
    <p:extLst>
      <p:ext uri="{BB962C8B-B14F-4D97-AF65-F5344CB8AC3E}">
        <p14:creationId xmlns:p14="http://schemas.microsoft.com/office/powerpoint/2010/main" val="816673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вт 05.01.21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вт 05.01.21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вт 05.01.21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вт 05.01.21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вт 05.01.21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вт 05.01.21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вт 05.01.21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вт 05.01.21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вт 05.01.21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вт 05.01.21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вт 05.01.21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вт 05.01.21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9.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6.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18.emf"/><Relationship Id="rId4" Type="http://schemas.openxmlformats.org/officeDocument/2006/relationships/image" Target="../media/image15.emf"/><Relationship Id="rId9" Type="http://schemas.openxmlformats.org/officeDocument/2006/relationships/oleObject" Target="../embeddings/oleObject4.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132856"/>
            <a:ext cx="7772400" cy="1470025"/>
          </a:xfrm>
        </p:spPr>
        <p:txBody>
          <a:bodyPr/>
          <a:lstStyle/>
          <a:p>
            <a:r>
              <a:rPr lang="ru-RU" dirty="0"/>
              <a:t>Защита информации в компьютерных сетях</a:t>
            </a:r>
          </a:p>
        </p:txBody>
      </p:sp>
      <p:sp>
        <p:nvSpPr>
          <p:cNvPr id="3" name="Подзаголовок 2"/>
          <p:cNvSpPr>
            <a:spLocks noGrp="1"/>
          </p:cNvSpPr>
          <p:nvPr>
            <p:ph type="subTitle" idx="1"/>
          </p:nvPr>
        </p:nvSpPr>
        <p:spPr/>
        <p:txBody>
          <a:bodyPr>
            <a:normAutofit fontScale="92500"/>
          </a:bodyPr>
          <a:lstStyle/>
          <a:p>
            <a:r>
              <a:rPr lang="ru-RU" dirty="0"/>
              <a:t>к.т.н., доцент </a:t>
            </a:r>
            <a:r>
              <a:rPr lang="ru-RU" dirty="0" smtClean="0"/>
              <a:t>кафедры </a:t>
            </a:r>
            <a:r>
              <a:rPr lang="ru-RU" dirty="0"/>
              <a:t>СИБ Ахметвалеев Амир </a:t>
            </a:r>
            <a:r>
              <a:rPr lang="ru-RU" dirty="0" smtClean="0"/>
              <a:t>Муратович</a:t>
            </a:r>
            <a:endParaRPr lang="ru-RU" dirty="0"/>
          </a:p>
          <a:p>
            <a:r>
              <a:rPr lang="en-US" dirty="0"/>
              <a:t>e-mail: </a:t>
            </a:r>
            <a:r>
              <a:rPr lang="en-US" dirty="0" smtClean="0"/>
              <a:t>Amir.Akhmetvaleev@gmail.com</a:t>
            </a:r>
            <a:endParaRPr lang="ru-RU" dirty="0"/>
          </a:p>
        </p:txBody>
      </p:sp>
    </p:spTree>
    <p:extLst>
      <p:ext uri="{BB962C8B-B14F-4D97-AF65-F5344CB8AC3E}">
        <p14:creationId xmlns:p14="http://schemas.microsoft.com/office/powerpoint/2010/main" val="3345283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Достоинства и </a:t>
            </a:r>
            <a:r>
              <a:rPr lang="ru-RU" dirty="0" smtClean="0"/>
              <a:t>недостатки</a:t>
            </a:r>
            <a:br>
              <a:rPr lang="ru-RU" dirty="0" smtClean="0"/>
            </a:br>
            <a:r>
              <a:rPr lang="ru-RU" dirty="0" smtClean="0"/>
              <a:t>пакетных </a:t>
            </a:r>
            <a:r>
              <a:rPr lang="ru-RU" dirty="0"/>
              <a:t>фильтров</a:t>
            </a:r>
          </a:p>
        </p:txBody>
      </p:sp>
      <p:sp>
        <p:nvSpPr>
          <p:cNvPr id="3" name="Объект 2"/>
          <p:cNvSpPr>
            <a:spLocks noGrp="1"/>
          </p:cNvSpPr>
          <p:nvPr>
            <p:ph idx="1"/>
          </p:nvPr>
        </p:nvSpPr>
        <p:spPr>
          <a:xfrm>
            <a:off x="179512" y="1600199"/>
            <a:ext cx="8712968" cy="5472113"/>
          </a:xfrm>
        </p:spPr>
        <p:txBody>
          <a:bodyPr>
            <a:normAutofit fontScale="85000" lnSpcReduction="20000"/>
          </a:bodyPr>
          <a:lstStyle/>
          <a:p>
            <a:pPr marL="0" indent="0">
              <a:buFont typeface="Wingdings" panose="05000000000000000000" pitchFamily="2" charset="2"/>
              <a:buNone/>
              <a:defRPr/>
            </a:pPr>
            <a:r>
              <a:rPr lang="ru-RU" b="1" dirty="0"/>
              <a:t>Преимущества</a:t>
            </a:r>
            <a:r>
              <a:rPr lang="ru-RU" dirty="0"/>
              <a:t> пакетных фильтров:</a:t>
            </a:r>
          </a:p>
          <a:p>
            <a:pPr>
              <a:defRPr/>
            </a:pPr>
            <a:r>
              <a:rPr lang="ru-RU" dirty="0" smtClean="0"/>
              <a:t>скорость</a:t>
            </a:r>
            <a:endParaRPr lang="ru-RU" dirty="0"/>
          </a:p>
          <a:p>
            <a:pPr marL="0" indent="0">
              <a:buFont typeface="Wingdings" panose="05000000000000000000" pitchFamily="2" charset="2"/>
              <a:buNone/>
              <a:defRPr/>
            </a:pPr>
            <a:r>
              <a:rPr lang="ru-RU" b="1" dirty="0"/>
              <a:t>Недостатки</a:t>
            </a:r>
            <a:r>
              <a:rPr lang="ru-RU" dirty="0"/>
              <a:t> пакетных фильтров:</a:t>
            </a:r>
          </a:p>
          <a:p>
            <a:pPr>
              <a:defRPr/>
            </a:pPr>
            <a:r>
              <a:rPr lang="ru-RU" dirty="0" smtClean="0"/>
              <a:t>не </a:t>
            </a:r>
            <a:r>
              <a:rPr lang="ru-RU" dirty="0"/>
              <a:t>могут предотвратить атаки, </a:t>
            </a:r>
            <a:r>
              <a:rPr lang="ru-RU" dirty="0" smtClean="0"/>
              <a:t>которые используют </a:t>
            </a:r>
            <a:r>
              <a:rPr lang="ru-RU" dirty="0"/>
              <a:t>уязвимости, специфичные для </a:t>
            </a:r>
            <a:r>
              <a:rPr lang="ru-RU" dirty="0" smtClean="0"/>
              <a:t>приложения</a:t>
            </a:r>
            <a:endParaRPr lang="ru-RU" dirty="0"/>
          </a:p>
          <a:p>
            <a:pPr>
              <a:defRPr/>
            </a:pPr>
            <a:r>
              <a:rPr lang="ru-RU" dirty="0" smtClean="0"/>
              <a:t>в </a:t>
            </a:r>
            <a:r>
              <a:rPr lang="ru-RU" dirty="0"/>
              <a:t>логах пакетного фильтра содержится информация только о параметрах сетевого и транспортного </a:t>
            </a:r>
            <a:r>
              <a:rPr lang="ru-RU" dirty="0" smtClean="0"/>
              <a:t>уровней</a:t>
            </a:r>
            <a:endParaRPr lang="ru-RU" dirty="0"/>
          </a:p>
          <a:p>
            <a:pPr>
              <a:defRPr/>
            </a:pPr>
            <a:r>
              <a:rPr lang="ru-RU" dirty="0" smtClean="0"/>
              <a:t>большинство </a:t>
            </a:r>
            <a:r>
              <a:rPr lang="ru-RU" dirty="0"/>
              <a:t>пакетных фильтров не поддерживают возможность аутентификации </a:t>
            </a:r>
            <a:r>
              <a:rPr lang="ru-RU" dirty="0" smtClean="0"/>
              <a:t>пользователя</a:t>
            </a:r>
            <a:endParaRPr lang="ru-RU" dirty="0"/>
          </a:p>
          <a:p>
            <a:pPr>
              <a:defRPr/>
            </a:pPr>
            <a:r>
              <a:rPr lang="ru-RU" dirty="0" smtClean="0"/>
              <a:t>пакетные </a:t>
            </a:r>
            <a:r>
              <a:rPr lang="ru-RU" dirty="0"/>
              <a:t>фильтры обычно уязвимы для </a:t>
            </a:r>
            <a:r>
              <a:rPr lang="ru-RU" dirty="0" smtClean="0"/>
              <a:t>атак </a:t>
            </a:r>
            <a:r>
              <a:rPr lang="ru-RU" dirty="0" err="1" smtClean="0"/>
              <a:t>спуфинга</a:t>
            </a:r>
            <a:endParaRPr lang="ru-RU" dirty="0"/>
          </a:p>
          <a:p>
            <a:pPr>
              <a:defRPr/>
            </a:pPr>
            <a:r>
              <a:rPr lang="ru-RU" dirty="0" smtClean="0"/>
              <a:t>пакетные фильтры </a:t>
            </a:r>
            <a:r>
              <a:rPr lang="ru-RU" dirty="0"/>
              <a:t>трудно </a:t>
            </a:r>
            <a:r>
              <a:rPr lang="ru-RU" dirty="0" smtClean="0"/>
              <a:t>конфигурировать</a:t>
            </a:r>
            <a:endParaRPr lang="ru-RU" dirty="0"/>
          </a:p>
          <a:p>
            <a:pPr>
              <a:defRPr/>
            </a:pPr>
            <a:r>
              <a:rPr lang="ru-RU" dirty="0" smtClean="0"/>
              <a:t>необходимо открывать </a:t>
            </a:r>
            <a:r>
              <a:rPr lang="ru-RU" dirty="0"/>
              <a:t>все порты с номерами больше </a:t>
            </a:r>
            <a:r>
              <a:rPr lang="ru-RU" dirty="0" smtClean="0"/>
              <a:t>1023</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5151029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Пакетные фильтры с анализом </a:t>
            </a:r>
            <a:r>
              <a:rPr lang="ru-RU" dirty="0" smtClean="0"/>
              <a:t>состояния</a:t>
            </a:r>
            <a:endParaRPr lang="ru-RU" dirty="0"/>
          </a:p>
        </p:txBody>
      </p:sp>
      <p:sp>
        <p:nvSpPr>
          <p:cNvPr id="3" name="Объект 2"/>
          <p:cNvSpPr>
            <a:spLocks noGrp="1"/>
          </p:cNvSpPr>
          <p:nvPr>
            <p:ph idx="1"/>
          </p:nvPr>
        </p:nvSpPr>
        <p:spPr>
          <a:xfrm>
            <a:off x="457200" y="1600200"/>
            <a:ext cx="8229600" cy="5257800"/>
          </a:xfrm>
        </p:spPr>
        <p:txBody>
          <a:bodyPr>
            <a:normAutofit fontScale="92500" lnSpcReduction="20000"/>
          </a:bodyPr>
          <a:lstStyle/>
          <a:p>
            <a:r>
              <a:rPr lang="ru-RU" dirty="0"/>
              <a:t>Разбирают и анализируют все пакеты в каждом сетевом соединении. </a:t>
            </a:r>
          </a:p>
          <a:p>
            <a:r>
              <a:rPr lang="ru-RU" dirty="0"/>
              <a:t>Анализируют как пакеты данных, так и их позицию в потоке данных. </a:t>
            </a:r>
          </a:p>
          <a:p>
            <a:r>
              <a:rPr lang="ru-RU" dirty="0"/>
              <a:t>Отслеживает состояние сетевого соединения.</a:t>
            </a:r>
          </a:p>
          <a:p>
            <a:r>
              <a:rPr lang="ru-RU" dirty="0"/>
              <a:t>Устраняет ограничения пакетной фильтрации, которая анализирует пакеты по отдельности.</a:t>
            </a:r>
          </a:p>
          <a:p>
            <a:r>
              <a:rPr lang="ru-RU" dirty="0"/>
              <a:t>Анализирует пакеты как часть соединения.</a:t>
            </a:r>
          </a:p>
          <a:p>
            <a:r>
              <a:rPr lang="ru-RU" dirty="0"/>
              <a:t>Могут анализировать IP-адреса, порты и номера пакетов.</a:t>
            </a:r>
          </a:p>
          <a:p>
            <a:r>
              <a:rPr lang="ru-RU" dirty="0"/>
              <a:t>Могут контролировать установку и завершение </a:t>
            </a:r>
            <a:r>
              <a:rPr lang="ru-RU" dirty="0" smtClean="0"/>
              <a:t>соединения</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2015436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Достоинства и </a:t>
            </a:r>
            <a:r>
              <a:rPr lang="ru-RU" dirty="0" smtClean="0"/>
              <a:t>недостатки</a:t>
            </a:r>
            <a:r>
              <a:rPr lang="en-US" dirty="0" smtClean="0"/>
              <a:t> </a:t>
            </a:r>
            <a:r>
              <a:rPr lang="ru-RU" dirty="0" smtClean="0"/>
              <a:t>пакетных </a:t>
            </a:r>
            <a:r>
              <a:rPr lang="ru-RU" dirty="0"/>
              <a:t>фильтров с анализом состояния</a:t>
            </a:r>
          </a:p>
        </p:txBody>
      </p:sp>
      <p:sp>
        <p:nvSpPr>
          <p:cNvPr id="3" name="Объект 2"/>
          <p:cNvSpPr>
            <a:spLocks noGrp="1"/>
          </p:cNvSpPr>
          <p:nvPr>
            <p:ph idx="1"/>
          </p:nvPr>
        </p:nvSpPr>
        <p:spPr>
          <a:xfrm>
            <a:off x="457200" y="1600200"/>
            <a:ext cx="8229600" cy="5257800"/>
          </a:xfrm>
        </p:spPr>
        <p:txBody>
          <a:bodyPr>
            <a:normAutofit/>
          </a:bodyPr>
          <a:lstStyle/>
          <a:p>
            <a:pPr marL="0" indent="0" algn="just">
              <a:buFont typeface="Wingdings" panose="05000000000000000000" pitchFamily="2" charset="2"/>
              <a:buNone/>
              <a:defRPr/>
            </a:pPr>
            <a:r>
              <a:rPr lang="ru-RU" b="1" dirty="0"/>
              <a:t>Преимущества</a:t>
            </a:r>
            <a:r>
              <a:rPr lang="ru-RU" dirty="0"/>
              <a:t>:</a:t>
            </a:r>
          </a:p>
          <a:p>
            <a:pPr algn="just">
              <a:defRPr/>
            </a:pPr>
            <a:r>
              <a:rPr lang="ru-RU" dirty="0"/>
              <a:t>Разрешают прохождение пакетов только для установленных соединений;</a:t>
            </a:r>
          </a:p>
          <a:p>
            <a:pPr marL="0" indent="0" algn="just">
              <a:buFont typeface="Wingdings" panose="05000000000000000000" pitchFamily="2" charset="2"/>
              <a:buNone/>
              <a:defRPr/>
            </a:pPr>
            <a:r>
              <a:rPr lang="ru-RU" b="1" dirty="0"/>
              <a:t>Недостатки</a:t>
            </a:r>
            <a:r>
              <a:rPr lang="ru-RU" dirty="0"/>
              <a:t>:</a:t>
            </a:r>
          </a:p>
          <a:p>
            <a:pPr algn="just">
              <a:defRPr/>
            </a:pPr>
            <a:r>
              <a:rPr lang="ru-RU" dirty="0"/>
              <a:t>Реально используются только в сетевой инфраструктуре TCP/IP</a:t>
            </a:r>
            <a:r>
              <a:rPr lang="ru-RU" dirty="0" smtClean="0"/>
              <a:t>.</a:t>
            </a:r>
          </a:p>
          <a:p>
            <a:pPr algn="just">
              <a:defRPr/>
            </a:pPr>
            <a:r>
              <a:rPr lang="ru-RU" dirty="0" smtClean="0"/>
              <a:t>В протоколе </a:t>
            </a:r>
            <a:r>
              <a:rPr lang="en-US" dirty="0" smtClean="0"/>
              <a:t>UDP </a:t>
            </a:r>
            <a:r>
              <a:rPr lang="ru-RU" dirty="0" smtClean="0"/>
              <a:t>нет флага состояния, т.к. по спецификации для </a:t>
            </a:r>
            <a:r>
              <a:rPr lang="en-US" dirty="0" smtClean="0"/>
              <a:t>UDP </a:t>
            </a:r>
            <a:r>
              <a:rPr lang="ru-RU" dirty="0" smtClean="0"/>
              <a:t>не существует инициализации соединения.</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228845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МЭ сеансового уровня</a:t>
            </a:r>
            <a:endParaRPr lang="ru-RU" dirty="0"/>
          </a:p>
        </p:txBody>
      </p:sp>
      <p:sp>
        <p:nvSpPr>
          <p:cNvPr id="3" name="Объект 2"/>
          <p:cNvSpPr>
            <a:spLocks noGrp="1"/>
          </p:cNvSpPr>
          <p:nvPr>
            <p:ph idx="1"/>
          </p:nvPr>
        </p:nvSpPr>
        <p:spPr>
          <a:xfrm>
            <a:off x="457200" y="1600200"/>
            <a:ext cx="8229600" cy="5257800"/>
          </a:xfrm>
        </p:spPr>
        <p:txBody>
          <a:bodyPr>
            <a:normAutofit/>
          </a:bodyPr>
          <a:lstStyle/>
          <a:p>
            <a:r>
              <a:rPr lang="ru-RU" dirty="0" smtClean="0"/>
              <a:t>Отслеживают состояние </a:t>
            </a:r>
            <a:r>
              <a:rPr lang="ru-RU" dirty="0"/>
              <a:t>соединений за счет запоминания состояний сеансов </a:t>
            </a:r>
            <a:r>
              <a:rPr lang="ru-RU" dirty="0" smtClean="0"/>
              <a:t>протоколов (</a:t>
            </a:r>
            <a:r>
              <a:rPr lang="en-US" dirty="0" err="1"/>
              <a:t>stateful</a:t>
            </a:r>
            <a:r>
              <a:rPr lang="en-US" dirty="0"/>
              <a:t> packet </a:t>
            </a:r>
            <a:r>
              <a:rPr lang="en-US" dirty="0" smtClean="0"/>
              <a:t>inspection</a:t>
            </a:r>
            <a:r>
              <a:rPr lang="ru-RU" dirty="0" smtClean="0"/>
              <a:t>)</a:t>
            </a:r>
          </a:p>
          <a:p>
            <a:r>
              <a:rPr lang="ru-RU" dirty="0"/>
              <a:t>Например, порядок получения сообщений с флагами </a:t>
            </a:r>
            <a:r>
              <a:rPr lang="en-US" dirty="0"/>
              <a:t>SYN </a:t>
            </a:r>
            <a:r>
              <a:rPr lang="ru-RU" dirty="0"/>
              <a:t>и </a:t>
            </a:r>
            <a:r>
              <a:rPr lang="en-US" dirty="0"/>
              <a:t>ACK </a:t>
            </a:r>
            <a:r>
              <a:rPr lang="en-US" dirty="0" smtClean="0"/>
              <a:t>SYN</a:t>
            </a:r>
            <a:endParaRPr lang="ru-RU" dirty="0" smtClean="0"/>
          </a:p>
          <a:p>
            <a:r>
              <a:rPr lang="ru-RU" dirty="0"/>
              <a:t>МЭ фиксирует текущее состояние соединения, т.е. запоминает какое последнее сообщение отправил клиент и какое сообщение он ожидает получить</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2071750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МЭ прикладного </a:t>
            </a:r>
            <a:r>
              <a:rPr lang="ru-RU" dirty="0" smtClean="0"/>
              <a:t>уровня</a:t>
            </a:r>
            <a:endParaRPr lang="ru-RU" dirty="0"/>
          </a:p>
        </p:txBody>
      </p:sp>
      <p:sp>
        <p:nvSpPr>
          <p:cNvPr id="3" name="Объект 2"/>
          <p:cNvSpPr>
            <a:spLocks noGrp="1"/>
          </p:cNvSpPr>
          <p:nvPr>
            <p:ph idx="1"/>
          </p:nvPr>
        </p:nvSpPr>
        <p:spPr>
          <a:xfrm>
            <a:off x="457200" y="1600200"/>
            <a:ext cx="8229600" cy="5257800"/>
          </a:xfrm>
        </p:spPr>
        <p:txBody>
          <a:bodyPr>
            <a:normAutofit lnSpcReduction="10000"/>
          </a:bodyPr>
          <a:lstStyle/>
          <a:p>
            <a:r>
              <a:rPr lang="ru-RU" dirty="0"/>
              <a:t>Идентификация и аутентификация пользователей при попытке установления соединения через МЭ;</a:t>
            </a:r>
          </a:p>
          <a:p>
            <a:r>
              <a:rPr lang="ru-RU" dirty="0"/>
              <a:t>Фильтрация потока сообщений, например, динамический поиск вирусов и прозрачное шифрование информации;</a:t>
            </a:r>
          </a:p>
          <a:p>
            <a:r>
              <a:rPr lang="ru-RU" dirty="0"/>
              <a:t>Регистрация событий и реагирование на события;</a:t>
            </a:r>
          </a:p>
          <a:p>
            <a:r>
              <a:rPr lang="ru-RU" dirty="0"/>
              <a:t>Кэширование данных, запрашиваемых из внешней сети.</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381727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Достоинства и </a:t>
            </a:r>
            <a:r>
              <a:rPr lang="ru-RU" dirty="0" smtClean="0"/>
              <a:t>недостатки</a:t>
            </a:r>
            <a:br>
              <a:rPr lang="ru-RU" dirty="0" smtClean="0"/>
            </a:br>
            <a:r>
              <a:rPr lang="ru-RU" dirty="0" smtClean="0"/>
              <a:t>МЭ </a:t>
            </a:r>
            <a:r>
              <a:rPr lang="ru-RU" dirty="0"/>
              <a:t>прикладного уровня</a:t>
            </a:r>
          </a:p>
        </p:txBody>
      </p:sp>
      <p:sp>
        <p:nvSpPr>
          <p:cNvPr id="3" name="Объект 2"/>
          <p:cNvSpPr>
            <a:spLocks noGrp="1"/>
          </p:cNvSpPr>
          <p:nvPr>
            <p:ph idx="1"/>
          </p:nvPr>
        </p:nvSpPr>
        <p:spPr>
          <a:xfrm>
            <a:off x="457200" y="1600200"/>
            <a:ext cx="8229600" cy="5257800"/>
          </a:xfrm>
        </p:spPr>
        <p:txBody>
          <a:bodyPr>
            <a:normAutofit fontScale="92500" lnSpcReduction="10000"/>
          </a:bodyPr>
          <a:lstStyle/>
          <a:p>
            <a:pPr marL="0" indent="0" algn="just">
              <a:buFont typeface="Wingdings" panose="05000000000000000000" pitchFamily="2" charset="2"/>
              <a:buNone/>
              <a:defRPr/>
            </a:pPr>
            <a:r>
              <a:rPr lang="ru-RU" b="1" dirty="0"/>
              <a:t>Преимущества</a:t>
            </a:r>
            <a:r>
              <a:rPr lang="ru-RU" dirty="0"/>
              <a:t>:</a:t>
            </a:r>
          </a:p>
          <a:p>
            <a:pPr>
              <a:defRPr/>
            </a:pPr>
            <a:r>
              <a:rPr lang="ru-RU" dirty="0" smtClean="0"/>
              <a:t>возможность </a:t>
            </a:r>
            <a:r>
              <a:rPr lang="ru-RU" dirty="0"/>
              <a:t>выполнять аутентификацию </a:t>
            </a:r>
            <a:r>
              <a:rPr lang="ru-RU" dirty="0" smtClean="0"/>
              <a:t>пользователя</a:t>
            </a:r>
            <a:endParaRPr lang="ru-RU" dirty="0"/>
          </a:p>
          <a:p>
            <a:pPr>
              <a:defRPr/>
            </a:pPr>
            <a:r>
              <a:rPr lang="ru-RU" dirty="0" smtClean="0"/>
              <a:t>менее уязвимыми </a:t>
            </a:r>
            <a:r>
              <a:rPr lang="ru-RU" dirty="0"/>
              <a:t>для атак </a:t>
            </a:r>
            <a:r>
              <a:rPr lang="ru-RU" dirty="0" err="1" smtClean="0"/>
              <a:t>спуфинга</a:t>
            </a:r>
            <a:endParaRPr lang="ru-RU" dirty="0"/>
          </a:p>
          <a:p>
            <a:pPr>
              <a:defRPr/>
            </a:pPr>
            <a:r>
              <a:rPr lang="ru-RU" dirty="0" smtClean="0"/>
              <a:t>анализируют весь </a:t>
            </a:r>
            <a:r>
              <a:rPr lang="ru-RU" dirty="0"/>
              <a:t>сетевой пакет, а не только сетевые адреса и номера </a:t>
            </a:r>
            <a:r>
              <a:rPr lang="ru-RU" dirty="0" smtClean="0"/>
              <a:t>портов</a:t>
            </a:r>
            <a:endParaRPr lang="ru-RU" dirty="0"/>
          </a:p>
          <a:p>
            <a:pPr>
              <a:defRPr/>
            </a:pPr>
            <a:r>
              <a:rPr lang="ru-RU" dirty="0" smtClean="0"/>
              <a:t>создают </a:t>
            </a:r>
            <a:r>
              <a:rPr lang="ru-RU" dirty="0"/>
              <a:t>более подробные </a:t>
            </a:r>
            <a:r>
              <a:rPr lang="ru-RU" dirty="0" err="1" smtClean="0"/>
              <a:t>логи</a:t>
            </a:r>
            <a:endParaRPr lang="ru-RU" dirty="0"/>
          </a:p>
          <a:p>
            <a:pPr marL="0" indent="0" algn="just">
              <a:buFont typeface="Wingdings" panose="05000000000000000000" pitchFamily="2" charset="2"/>
              <a:buNone/>
              <a:defRPr/>
            </a:pPr>
            <a:r>
              <a:rPr lang="ru-RU" b="1" dirty="0"/>
              <a:t>Недостатки</a:t>
            </a:r>
            <a:r>
              <a:rPr lang="ru-RU" dirty="0"/>
              <a:t>:</a:t>
            </a:r>
          </a:p>
          <a:p>
            <a:pPr>
              <a:defRPr/>
            </a:pPr>
            <a:r>
              <a:rPr lang="ru-RU" dirty="0" smtClean="0"/>
              <a:t>много времени </a:t>
            </a:r>
            <a:r>
              <a:rPr lang="ru-RU" dirty="0"/>
              <a:t>на анализ каждого </a:t>
            </a:r>
            <a:r>
              <a:rPr lang="ru-RU" dirty="0" smtClean="0"/>
              <a:t>пакета</a:t>
            </a:r>
            <a:endParaRPr lang="ru-RU" dirty="0"/>
          </a:p>
          <a:p>
            <a:pPr>
              <a:defRPr/>
            </a:pPr>
            <a:r>
              <a:rPr lang="ru-RU" dirty="0" smtClean="0"/>
              <a:t>обрабатывают ограниченное </a:t>
            </a:r>
            <a:r>
              <a:rPr lang="ru-RU" dirty="0"/>
              <a:t>количество сетевых приложений и </a:t>
            </a:r>
            <a:r>
              <a:rPr lang="ru-RU" dirty="0" smtClean="0"/>
              <a:t>протоколов</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2947170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Сравнение МЭ</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625516"/>
            <a:ext cx="7427168" cy="5096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6149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Гибридные технологии </a:t>
            </a:r>
            <a:r>
              <a:rPr lang="ru-RU" dirty="0" smtClean="0"/>
              <a:t>МЭ</a:t>
            </a:r>
            <a:endParaRPr lang="ru-RU" dirty="0"/>
          </a:p>
        </p:txBody>
      </p:sp>
      <p:sp>
        <p:nvSpPr>
          <p:cNvPr id="3" name="Объект 2"/>
          <p:cNvSpPr>
            <a:spLocks noGrp="1"/>
          </p:cNvSpPr>
          <p:nvPr>
            <p:ph idx="1"/>
          </p:nvPr>
        </p:nvSpPr>
        <p:spPr>
          <a:xfrm>
            <a:off x="457200" y="1600200"/>
            <a:ext cx="8229600" cy="5257800"/>
          </a:xfrm>
        </p:spPr>
        <p:txBody>
          <a:bodyPr/>
          <a:lstStyle/>
          <a:p>
            <a:pPr>
              <a:defRPr/>
            </a:pPr>
            <a:r>
              <a:rPr lang="ru-RU" dirty="0"/>
              <a:t>Развитие сетевой инфраструктуры и информационной безопасности привели к стиранию границ между различными типами межсетевых экранов.</a:t>
            </a:r>
          </a:p>
          <a:p>
            <a:pPr>
              <a:defRPr/>
            </a:pPr>
            <a:r>
              <a:rPr lang="ru-RU" dirty="0"/>
              <a:t>Многие межсетевые экраны соединяют функциональности нескольких различных типов межсетевых экранов</a:t>
            </a:r>
            <a:r>
              <a:rPr lang="ru-RU" dirty="0" smtClean="0"/>
              <a:t>.</a:t>
            </a:r>
            <a:endParaRPr lang="ru-RU" b="1" dirty="0">
              <a:solidFill>
                <a:schemeClr val="tx2"/>
              </a:solidFill>
              <a:latin typeface="Times New Roman" pitchFamily="18" charset="0"/>
            </a:endParaRP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953723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Персональные </a:t>
            </a:r>
            <a:r>
              <a:rPr lang="ru-RU" dirty="0" smtClean="0"/>
              <a:t>МЭ</a:t>
            </a:r>
            <a:endParaRPr lang="ru-RU" dirty="0"/>
          </a:p>
        </p:txBody>
      </p:sp>
      <p:sp>
        <p:nvSpPr>
          <p:cNvPr id="3" name="Объект 2"/>
          <p:cNvSpPr>
            <a:spLocks noGrp="1"/>
          </p:cNvSpPr>
          <p:nvPr>
            <p:ph idx="1"/>
          </p:nvPr>
        </p:nvSpPr>
        <p:spPr>
          <a:xfrm>
            <a:off x="457200" y="1417638"/>
            <a:ext cx="8229600" cy="5440362"/>
          </a:xfrm>
        </p:spPr>
        <p:txBody>
          <a:bodyPr>
            <a:normAutofit/>
          </a:bodyPr>
          <a:lstStyle/>
          <a:p>
            <a:pPr marL="0" indent="0">
              <a:buNone/>
            </a:pPr>
            <a:r>
              <a:rPr lang="ru-RU" dirty="0" smtClean="0"/>
              <a:t>МЭ, </a:t>
            </a:r>
            <a:r>
              <a:rPr lang="ru-RU" dirty="0"/>
              <a:t>установленные на </a:t>
            </a:r>
            <a:r>
              <a:rPr lang="ru-RU" dirty="0" smtClean="0"/>
              <a:t>границах </a:t>
            </a:r>
            <a:r>
              <a:rPr lang="ru-RU" dirty="0"/>
              <a:t>сети, не имеют возможности распознать все варианты и формы атак, позволяя некоторым атакам достигнуть внутренних </a:t>
            </a:r>
            <a:r>
              <a:rPr lang="ru-RU" dirty="0" smtClean="0"/>
              <a:t>хостов</a:t>
            </a:r>
            <a:r>
              <a:rPr lang="ru-RU" dirty="0"/>
              <a:t>. </a:t>
            </a:r>
            <a:r>
              <a:rPr lang="ru-RU" dirty="0" smtClean="0"/>
              <a:t>Функциональность МЭ на уровне хоста обеспечивает </a:t>
            </a:r>
            <a:r>
              <a:rPr lang="ru-RU" dirty="0"/>
              <a:t>дополнительный уровень безопасности</a:t>
            </a:r>
          </a:p>
          <a:p>
            <a:pPr marL="0" indent="0">
              <a:buNone/>
            </a:pPr>
            <a:r>
              <a:rPr lang="ru-RU" dirty="0" smtClean="0"/>
              <a:t>Основные функции:</a:t>
            </a:r>
          </a:p>
          <a:p>
            <a:r>
              <a:rPr lang="ru-RU" dirty="0" smtClean="0"/>
              <a:t>Блокирование </a:t>
            </a:r>
            <a:r>
              <a:rPr lang="ru-RU" dirty="0"/>
              <a:t>на уровне </a:t>
            </a:r>
            <a:r>
              <a:rPr lang="ru-RU" dirty="0" smtClean="0"/>
              <a:t>приложений</a:t>
            </a:r>
          </a:p>
          <a:p>
            <a:r>
              <a:rPr lang="ru-RU" dirty="0" smtClean="0"/>
              <a:t>Блокирование </a:t>
            </a:r>
            <a:r>
              <a:rPr lang="ru-RU" dirty="0"/>
              <a:t>на основе </a:t>
            </a:r>
            <a:r>
              <a:rPr lang="ru-RU" dirty="0" smtClean="0"/>
              <a:t>сигнатуры</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223809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Достоинства и недостатки персональных МЭ</a:t>
            </a:r>
          </a:p>
        </p:txBody>
      </p:sp>
      <p:sp>
        <p:nvSpPr>
          <p:cNvPr id="3" name="Объект 2"/>
          <p:cNvSpPr>
            <a:spLocks noGrp="1"/>
          </p:cNvSpPr>
          <p:nvPr>
            <p:ph idx="1"/>
          </p:nvPr>
        </p:nvSpPr>
        <p:spPr>
          <a:xfrm>
            <a:off x="457200" y="1600200"/>
            <a:ext cx="8229600" cy="5257800"/>
          </a:xfrm>
        </p:spPr>
        <p:txBody>
          <a:bodyPr>
            <a:normAutofit/>
          </a:bodyPr>
          <a:lstStyle/>
          <a:p>
            <a:pPr marL="0" indent="0" algn="just">
              <a:buFont typeface="Wingdings" panose="05000000000000000000" pitchFamily="2" charset="2"/>
              <a:buNone/>
              <a:defRPr/>
            </a:pPr>
            <a:r>
              <a:rPr lang="ru-RU" b="1" dirty="0"/>
              <a:t>Преимущества</a:t>
            </a:r>
            <a:r>
              <a:rPr lang="ru-RU" dirty="0"/>
              <a:t>:</a:t>
            </a:r>
          </a:p>
          <a:p>
            <a:pPr>
              <a:defRPr/>
            </a:pPr>
            <a:r>
              <a:rPr lang="ru-RU" dirty="0"/>
              <a:t>Сервер защищен </a:t>
            </a:r>
            <a:r>
              <a:rPr lang="ru-RU" dirty="0" smtClean="0"/>
              <a:t>лучше</a:t>
            </a:r>
          </a:p>
          <a:p>
            <a:pPr>
              <a:defRPr/>
            </a:pPr>
            <a:r>
              <a:rPr lang="ru-RU" dirty="0" smtClean="0"/>
              <a:t>хорошо выполняет функции обеспечения безопасности этого хоста.</a:t>
            </a:r>
          </a:p>
          <a:p>
            <a:pPr>
              <a:defRPr/>
            </a:pPr>
            <a:r>
              <a:rPr lang="ru-RU" dirty="0" smtClean="0"/>
              <a:t>обеспечивает </a:t>
            </a:r>
            <a:r>
              <a:rPr lang="ru-RU" dirty="0"/>
              <a:t>возможности </a:t>
            </a:r>
            <a:r>
              <a:rPr lang="ru-RU" dirty="0" smtClean="0"/>
              <a:t>управления доступом </a:t>
            </a:r>
          </a:p>
          <a:p>
            <a:pPr marL="0" indent="0" algn="just">
              <a:buFont typeface="Wingdings" panose="05000000000000000000" pitchFamily="2" charset="2"/>
              <a:buNone/>
              <a:defRPr/>
            </a:pPr>
            <a:r>
              <a:rPr lang="ru-RU" b="1" dirty="0" smtClean="0"/>
              <a:t>Недостатки</a:t>
            </a:r>
            <a:r>
              <a:rPr lang="ru-RU" dirty="0" smtClean="0"/>
              <a:t>:</a:t>
            </a:r>
          </a:p>
          <a:p>
            <a:pPr>
              <a:defRPr/>
            </a:pPr>
            <a:r>
              <a:rPr lang="ru-RU" dirty="0" smtClean="0"/>
              <a:t>каждый МЭ </a:t>
            </a:r>
            <a:r>
              <a:rPr lang="ru-RU" dirty="0"/>
              <a:t>необходимо администрировать </a:t>
            </a:r>
            <a:r>
              <a:rPr lang="ru-RU" dirty="0" smtClean="0"/>
              <a:t>самостоятельно</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235306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516" y="274638"/>
            <a:ext cx="8712968" cy="1143000"/>
          </a:xfrm>
        </p:spPr>
        <p:txBody>
          <a:bodyPr>
            <a:noAutofit/>
          </a:bodyPr>
          <a:lstStyle/>
          <a:p>
            <a:r>
              <a:rPr lang="ru-RU" sz="3200" dirty="0"/>
              <a:t>Вирус Морриса и День защиты информации</a:t>
            </a:r>
          </a:p>
        </p:txBody>
      </p:sp>
      <p:sp>
        <p:nvSpPr>
          <p:cNvPr id="7" name="TextBox 6"/>
          <p:cNvSpPr txBox="1"/>
          <p:nvPr/>
        </p:nvSpPr>
        <p:spPr>
          <a:xfrm>
            <a:off x="482117" y="6488668"/>
            <a:ext cx="8204681" cy="369332"/>
          </a:xfrm>
          <a:prstGeom prst="rect">
            <a:avLst/>
          </a:prstGeom>
          <a:noFill/>
        </p:spPr>
        <p:txBody>
          <a:bodyPr wrap="square" rtlCol="0">
            <a:spAutoFit/>
          </a:bodyPr>
          <a:lstStyle/>
          <a:p>
            <a:r>
              <a:rPr lang="ru-RU" u="sng" dirty="0" smtClean="0"/>
              <a:t>Источники</a:t>
            </a:r>
            <a:r>
              <a:rPr lang="ru-RU" dirty="0" smtClean="0"/>
              <a:t>: </a:t>
            </a:r>
            <a:r>
              <a:rPr lang="en-US" dirty="0"/>
              <a:t>https://</a:t>
            </a:r>
            <a:r>
              <a:rPr lang="en-US" dirty="0" smtClean="0"/>
              <a:t>pisali.ru/guteelefant/124852/</a:t>
            </a:r>
            <a:endParaRPr lang="ru-RU" dirty="0"/>
          </a:p>
        </p:txBody>
      </p:sp>
      <p:sp>
        <p:nvSpPr>
          <p:cNvPr id="8" name="Прямоугольник 7"/>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sp>
        <p:nvSpPr>
          <p:cNvPr id="3" name="Объект 2"/>
          <p:cNvSpPr>
            <a:spLocks noGrp="1"/>
          </p:cNvSpPr>
          <p:nvPr>
            <p:ph idx="1"/>
          </p:nvPr>
        </p:nvSpPr>
        <p:spPr>
          <a:xfrm>
            <a:off x="0" y="1196753"/>
            <a:ext cx="9144000" cy="2160240"/>
          </a:xfrm>
        </p:spPr>
        <p:txBody>
          <a:bodyPr>
            <a:normAutofit fontScale="92500" lnSpcReduction="20000"/>
          </a:bodyPr>
          <a:lstStyle/>
          <a:p>
            <a:pPr marL="0" indent="0" fontAlgn="base">
              <a:buNone/>
            </a:pPr>
            <a:r>
              <a:rPr lang="ru-RU" sz="2800" dirty="0"/>
              <a:t>2 ноября 1988 </a:t>
            </a:r>
            <a:r>
              <a:rPr lang="ru-RU" sz="2800" dirty="0" smtClean="0"/>
              <a:t>года произошел запуск вируса-червя Роберта Морриса, благодаря чему вопросам безопасности стали уделять больше внимания.</a:t>
            </a:r>
          </a:p>
          <a:p>
            <a:pPr marL="0" indent="0" fontAlgn="base">
              <a:buNone/>
            </a:pPr>
            <a:r>
              <a:rPr lang="ru-RU" sz="2800" dirty="0" smtClean="0"/>
              <a:t>В </a:t>
            </a:r>
            <a:r>
              <a:rPr lang="ru-RU" sz="2800" dirty="0"/>
              <a:t>1988 году американская ассоциация компьютерного оборудования объявила </a:t>
            </a:r>
            <a:r>
              <a:rPr lang="ru-RU" sz="2800" b="1" dirty="0"/>
              <a:t>30 ноября </a:t>
            </a:r>
            <a:r>
              <a:rPr lang="ru-RU" sz="2800" b="1" dirty="0" smtClean="0"/>
              <a:t>международным </a:t>
            </a:r>
            <a:r>
              <a:rPr lang="ru-RU" sz="2800" b="1" dirty="0"/>
              <a:t>Днем защиты информации (</a:t>
            </a:r>
            <a:r>
              <a:rPr lang="ru-RU" sz="2800" b="1" dirty="0" err="1"/>
              <a:t>Computer</a:t>
            </a:r>
            <a:r>
              <a:rPr lang="ru-RU" sz="2800" b="1" dirty="0"/>
              <a:t> </a:t>
            </a:r>
            <a:r>
              <a:rPr lang="ru-RU" sz="2800" b="1" dirty="0" err="1"/>
              <a:t>Security</a:t>
            </a:r>
            <a:r>
              <a:rPr lang="ru-RU" sz="2800" b="1" dirty="0"/>
              <a:t> </a:t>
            </a:r>
            <a:r>
              <a:rPr lang="ru-RU" sz="2800" b="1" dirty="0" err="1"/>
              <a:t>Day</a:t>
            </a:r>
            <a:r>
              <a:rPr lang="ru-RU" sz="2800" b="1" dirty="0"/>
              <a:t>)</a:t>
            </a:r>
            <a:endParaRPr lang="en-US" sz="2800" b="1" dirty="0" smtClean="0"/>
          </a:p>
        </p:txBody>
      </p:sp>
      <p:pic>
        <p:nvPicPr>
          <p:cNvPr id="1026" name="Picture 2" descr="http://design.guteelefant.ru/Gallery/151126/zi0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328771"/>
            <a:ext cx="4943846" cy="318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6373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Файерволы</a:t>
            </a:r>
            <a:r>
              <a:rPr lang="ru-RU" dirty="0"/>
              <a:t> с функцией </a:t>
            </a:r>
            <a:r>
              <a:rPr lang="en-US" dirty="0"/>
              <a:t>NAT</a:t>
            </a:r>
            <a:endParaRPr lang="ru-RU" dirty="0"/>
          </a:p>
        </p:txBody>
      </p:sp>
      <p:sp>
        <p:nvSpPr>
          <p:cNvPr id="3" name="Объект 2"/>
          <p:cNvSpPr>
            <a:spLocks noGrp="1"/>
          </p:cNvSpPr>
          <p:nvPr>
            <p:ph idx="1"/>
          </p:nvPr>
        </p:nvSpPr>
        <p:spPr>
          <a:xfrm>
            <a:off x="457200" y="1600200"/>
            <a:ext cx="8229600" cy="5257800"/>
          </a:xfrm>
        </p:spPr>
        <p:txBody>
          <a:bodyPr>
            <a:normAutofit lnSpcReduction="10000"/>
          </a:bodyPr>
          <a:lstStyle/>
          <a:p>
            <a:pPr marL="0" indent="0">
              <a:buNone/>
            </a:pPr>
            <a:r>
              <a:rPr lang="ru-RU" b="1" dirty="0" smtClean="0"/>
              <a:t>Трансляция </a:t>
            </a:r>
            <a:r>
              <a:rPr lang="ru-RU" b="1" dirty="0"/>
              <a:t>сетевых адресов (</a:t>
            </a:r>
            <a:r>
              <a:rPr lang="en-US" b="1" i="1" dirty="0"/>
              <a:t>Network Address Translation, NAT</a:t>
            </a:r>
            <a:r>
              <a:rPr lang="en-US" b="1" dirty="0" smtClean="0"/>
              <a:t>)</a:t>
            </a:r>
            <a:r>
              <a:rPr lang="ru-RU" b="1" dirty="0"/>
              <a:t> </a:t>
            </a:r>
            <a:r>
              <a:rPr lang="ru-RU" dirty="0"/>
              <a:t>- фильтрация трафика заключается в замене внешнего IP-адреса пакета, который использовался при маршрутизации пакета через Интернет, на внутренний, который используется для маршрутизации во внутренней </a:t>
            </a:r>
            <a:r>
              <a:rPr lang="ru-RU" dirty="0" smtClean="0"/>
              <a:t>сети</a:t>
            </a:r>
          </a:p>
          <a:p>
            <a:pPr marL="0" indent="0">
              <a:buNone/>
            </a:pPr>
            <a:r>
              <a:rPr lang="ru-RU" dirty="0" smtClean="0"/>
              <a:t>Причины использования </a:t>
            </a:r>
            <a:r>
              <a:rPr lang="ru-RU" dirty="0"/>
              <a:t>технологии </a:t>
            </a:r>
            <a:r>
              <a:rPr lang="en-US" dirty="0" smtClean="0"/>
              <a:t>NAT</a:t>
            </a:r>
            <a:r>
              <a:rPr lang="ru-RU" dirty="0" smtClean="0"/>
              <a:t>:</a:t>
            </a:r>
          </a:p>
          <a:p>
            <a:pPr marL="0" indent="0">
              <a:buNone/>
            </a:pPr>
            <a:r>
              <a:rPr lang="ru-RU" dirty="0"/>
              <a:t>- дефицит </a:t>
            </a:r>
            <a:r>
              <a:rPr lang="en-US" dirty="0"/>
              <a:t>IPv4 </a:t>
            </a:r>
            <a:r>
              <a:rPr lang="ru-RU" dirty="0"/>
              <a:t>адресов</a:t>
            </a:r>
            <a:endParaRPr lang="ru-RU" dirty="0" smtClean="0"/>
          </a:p>
          <a:p>
            <a:pPr marL="0" indent="0">
              <a:buNone/>
            </a:pPr>
            <a:r>
              <a:rPr lang="ru-RU" dirty="0" smtClean="0"/>
              <a:t>- скрытие </a:t>
            </a:r>
            <a:r>
              <a:rPr lang="ru-RU" dirty="0"/>
              <a:t>адресов хостов для повышения безопасности сети</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3735669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Традиционная технология </a:t>
            </a:r>
            <a:r>
              <a:rPr lang="en-US" dirty="0"/>
              <a:t>NAT</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6" name="Объект 5"/>
          <p:cNvPicPr>
            <a:picLocks noGrp="1" noChangeAspect="1"/>
          </p:cNvPicPr>
          <p:nvPr>
            <p:ph idx="1"/>
          </p:nvPr>
        </p:nvPicPr>
        <p:blipFill>
          <a:blip r:embed="rId2"/>
          <a:stretch>
            <a:fillRect/>
          </a:stretch>
        </p:blipFill>
        <p:spPr>
          <a:xfrm>
            <a:off x="641968" y="1600200"/>
            <a:ext cx="7860063" cy="4525963"/>
          </a:xfrm>
          <a:prstGeom prst="rect">
            <a:avLst/>
          </a:prstGeom>
        </p:spPr>
      </p:pic>
    </p:spTree>
    <p:extLst>
      <p:ext uri="{BB962C8B-B14F-4D97-AF65-F5344CB8AC3E}">
        <p14:creationId xmlns:p14="http://schemas.microsoft.com/office/powerpoint/2010/main" val="33552283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Две технологии </a:t>
            </a:r>
            <a:r>
              <a:rPr lang="en-US" dirty="0" smtClean="0"/>
              <a:t>NAT</a:t>
            </a:r>
            <a:endParaRPr lang="ru-RU" dirty="0"/>
          </a:p>
        </p:txBody>
      </p:sp>
      <p:sp>
        <p:nvSpPr>
          <p:cNvPr id="3" name="Объект 2"/>
          <p:cNvSpPr>
            <a:spLocks noGrp="1"/>
          </p:cNvSpPr>
          <p:nvPr>
            <p:ph idx="1"/>
          </p:nvPr>
        </p:nvSpPr>
        <p:spPr/>
        <p:txBody>
          <a:bodyPr/>
          <a:lstStyle/>
          <a:p>
            <a:r>
              <a:rPr lang="ru-RU" dirty="0"/>
              <a:t>базовая трансляция сетевых адресов (</a:t>
            </a:r>
            <a:r>
              <a:rPr lang="en-US" dirty="0"/>
              <a:t>Basic Network Address Translation</a:t>
            </a:r>
            <a:r>
              <a:rPr lang="ru-RU" dirty="0"/>
              <a:t>, </a:t>
            </a:r>
            <a:r>
              <a:rPr lang="en-US" dirty="0"/>
              <a:t>Basic NAT</a:t>
            </a:r>
            <a:r>
              <a:rPr lang="ru-RU" dirty="0" smtClean="0"/>
              <a:t>)</a:t>
            </a:r>
            <a:endParaRPr lang="en-US" dirty="0" smtClean="0"/>
          </a:p>
          <a:p>
            <a:r>
              <a:rPr lang="ru-RU" dirty="0"/>
              <a:t>трансляция сетевых адресов и портов (</a:t>
            </a:r>
            <a:r>
              <a:rPr lang="en-US" dirty="0"/>
              <a:t>Network Address Port Translation</a:t>
            </a:r>
            <a:r>
              <a:rPr lang="ru-RU" dirty="0"/>
              <a:t>, </a:t>
            </a:r>
            <a:r>
              <a:rPr lang="en-US" dirty="0"/>
              <a:t>NAPT</a:t>
            </a:r>
            <a:r>
              <a:rPr lang="ru-RU" dirty="0"/>
              <a:t>)</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42361614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Базовая трансляция сетевых адресов</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10242" name="Picture 2" descr="http://iptcp.net/sites/default/files/17/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1720" y="1276616"/>
            <a:ext cx="4752527" cy="5550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33985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Трансляция сетевых адресов и портов</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6" name="Объект 5"/>
          <p:cNvPicPr>
            <a:picLocks noGrp="1" noChangeAspect="1"/>
          </p:cNvPicPr>
          <p:nvPr>
            <p:ph idx="1"/>
          </p:nvPr>
        </p:nvPicPr>
        <p:blipFill>
          <a:blip r:embed="rId2"/>
          <a:stretch>
            <a:fillRect/>
          </a:stretch>
        </p:blipFill>
        <p:spPr>
          <a:xfrm>
            <a:off x="1130080" y="1556792"/>
            <a:ext cx="6883840" cy="5078542"/>
          </a:xfrm>
          <a:prstGeom prst="rect">
            <a:avLst/>
          </a:prstGeom>
        </p:spPr>
      </p:pic>
    </p:spTree>
    <p:extLst>
      <p:ext uri="{BB962C8B-B14F-4D97-AF65-F5344CB8AC3E}">
        <p14:creationId xmlns:p14="http://schemas.microsoft.com/office/powerpoint/2010/main" val="38473960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Основные топологии сети при использовании межсетевых экранов</a:t>
            </a:r>
          </a:p>
        </p:txBody>
      </p:sp>
      <p:sp>
        <p:nvSpPr>
          <p:cNvPr id="3" name="Объект 2"/>
          <p:cNvSpPr>
            <a:spLocks noGrp="1"/>
          </p:cNvSpPr>
          <p:nvPr>
            <p:ph idx="1"/>
          </p:nvPr>
        </p:nvSpPr>
        <p:spPr/>
        <p:txBody>
          <a:bodyPr/>
          <a:lstStyle/>
          <a:p>
            <a:pPr marL="0" indent="0">
              <a:buNone/>
            </a:pPr>
            <a:r>
              <a:rPr lang="ru-RU" dirty="0"/>
              <a:t>Схемы подключения </a:t>
            </a:r>
            <a:r>
              <a:rPr lang="ru-RU" dirty="0" smtClean="0"/>
              <a:t>МЭ</a:t>
            </a:r>
            <a:r>
              <a:rPr lang="en-US" dirty="0"/>
              <a:t>:</a:t>
            </a:r>
            <a:endParaRPr lang="ru-RU" dirty="0"/>
          </a:p>
          <a:p>
            <a:r>
              <a:rPr lang="ru-RU" dirty="0" smtClean="0"/>
              <a:t>Схема </a:t>
            </a:r>
            <a:r>
              <a:rPr lang="ru-RU" dirty="0"/>
              <a:t>единой защиты локальной сети</a:t>
            </a:r>
          </a:p>
          <a:p>
            <a:r>
              <a:rPr lang="ru-RU" dirty="0" smtClean="0"/>
              <a:t>Схема </a:t>
            </a:r>
            <a:r>
              <a:rPr lang="ru-RU" dirty="0"/>
              <a:t>с ДМЗ</a:t>
            </a:r>
          </a:p>
          <a:p>
            <a:r>
              <a:rPr lang="ru-RU" dirty="0" smtClean="0"/>
              <a:t>Схема </a:t>
            </a:r>
            <a:r>
              <a:rPr lang="ru-RU" dirty="0"/>
              <a:t>с раздельной защитой закрытой и открытой подсетей.</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4944063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Схема единой защиты локальной сети</a:t>
            </a:r>
          </a:p>
        </p:txBody>
      </p:sp>
      <p:sp>
        <p:nvSpPr>
          <p:cNvPr id="3" name="Объект 2"/>
          <p:cNvSpPr>
            <a:spLocks noGrp="1"/>
          </p:cNvSpPr>
          <p:nvPr>
            <p:ph idx="1"/>
          </p:nvPr>
        </p:nvSpPr>
        <p:spPr>
          <a:xfrm>
            <a:off x="457200" y="1600201"/>
            <a:ext cx="8229600" cy="2836912"/>
          </a:xfrm>
        </p:spPr>
        <p:txBody>
          <a:bodyPr/>
          <a:lstStyle/>
          <a:p>
            <a:pPr marL="0" indent="0">
              <a:buNone/>
            </a:pPr>
            <a:r>
              <a:rPr lang="ru-RU" dirty="0" smtClean="0"/>
              <a:t>МЭ – </a:t>
            </a:r>
            <a:r>
              <a:rPr lang="ru-RU" dirty="0"/>
              <a:t>единственная точка связи между защищаемым  и незащищаемым </a:t>
            </a:r>
            <a:r>
              <a:rPr lang="ru-RU" dirty="0" smtClean="0"/>
              <a:t>сегментами</a:t>
            </a:r>
          </a:p>
          <a:p>
            <a:pPr marL="0" indent="0">
              <a:buNone/>
            </a:pPr>
            <a:r>
              <a:rPr lang="ru-RU" dirty="0" smtClean="0"/>
              <a:t>МЭ </a:t>
            </a:r>
            <a:r>
              <a:rPr lang="ru-RU" dirty="0"/>
              <a:t>имеет две сетевых </a:t>
            </a:r>
            <a:r>
              <a:rPr lang="ru-RU" dirty="0" smtClean="0"/>
              <a:t>карты: защищаемая и не защищаемая сеть</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646934"/>
            <a:ext cx="4909724" cy="321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6850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Демилитаризованная зона (</a:t>
            </a:r>
            <a:r>
              <a:rPr lang="en-US" dirty="0"/>
              <a:t>DMZ)</a:t>
            </a:r>
            <a:endParaRPr lang="ru-RU" dirty="0"/>
          </a:p>
        </p:txBody>
      </p:sp>
      <p:sp>
        <p:nvSpPr>
          <p:cNvPr id="3" name="Объект 2"/>
          <p:cNvSpPr>
            <a:spLocks noGrp="1"/>
          </p:cNvSpPr>
          <p:nvPr>
            <p:ph idx="1"/>
          </p:nvPr>
        </p:nvSpPr>
        <p:spPr>
          <a:xfrm>
            <a:off x="457200" y="1600200"/>
            <a:ext cx="8229600" cy="5257800"/>
          </a:xfrm>
        </p:spPr>
        <p:txBody>
          <a:bodyPr>
            <a:normAutofit fontScale="92500" lnSpcReduction="10000"/>
          </a:bodyPr>
          <a:lstStyle/>
          <a:p>
            <a:r>
              <a:rPr lang="ru-RU" dirty="0"/>
              <a:t>DMZ (ДМЗ) - фрагмент сети, не являющийся полностью доверенным</a:t>
            </a:r>
            <a:r>
              <a:rPr lang="ru-RU" dirty="0" smtClean="0"/>
              <a:t>.</a:t>
            </a:r>
          </a:p>
          <a:p>
            <a:pPr marL="0" indent="0">
              <a:buNone/>
            </a:pPr>
            <a:r>
              <a:rPr lang="ru-RU" dirty="0"/>
              <a:t>Один межсетевой экран, три интерфейса</a:t>
            </a:r>
          </a:p>
          <a:p>
            <a:r>
              <a:rPr lang="ru-RU" dirty="0"/>
              <a:t>Один – в защищаемую сеть</a:t>
            </a:r>
          </a:p>
          <a:p>
            <a:r>
              <a:rPr lang="ru-RU" dirty="0"/>
              <a:t>Второй – в DMZ</a:t>
            </a:r>
          </a:p>
          <a:p>
            <a:r>
              <a:rPr lang="ru-RU" dirty="0"/>
              <a:t>Третий – в незащищенную сеть</a:t>
            </a:r>
          </a:p>
          <a:p>
            <a:pPr marL="0" indent="0">
              <a:buNone/>
            </a:pPr>
            <a:r>
              <a:rPr lang="ru-RU" dirty="0"/>
              <a:t>DMZ включает системы, которые реализуют сервисы для внешних пользователей (</a:t>
            </a:r>
            <a:r>
              <a:rPr lang="ru-RU" dirty="0" err="1"/>
              <a:t>Web</a:t>
            </a:r>
            <a:r>
              <a:rPr lang="ru-RU" dirty="0"/>
              <a:t> </a:t>
            </a:r>
            <a:r>
              <a:rPr lang="ru-RU" dirty="0" err="1"/>
              <a:t>or</a:t>
            </a:r>
            <a:r>
              <a:rPr lang="ru-RU" dirty="0"/>
              <a:t> SMTP </a:t>
            </a:r>
            <a:r>
              <a:rPr lang="ru-RU" dirty="0" err="1"/>
              <a:t>servers</a:t>
            </a:r>
            <a:r>
              <a:rPr lang="ru-RU" dirty="0"/>
              <a:t> </a:t>
            </a:r>
            <a:r>
              <a:rPr lang="ru-RU" dirty="0" err="1"/>
              <a:t>etc</a:t>
            </a:r>
            <a:r>
              <a:rPr lang="ru-RU" dirty="0"/>
              <a:t>.)</a:t>
            </a:r>
          </a:p>
          <a:p>
            <a:pPr marL="0" indent="0">
              <a:buNone/>
            </a:pPr>
            <a:r>
              <a:rPr lang="ru-RU" dirty="0"/>
              <a:t>Если DMZ скомпрометирована, то доступ к остальной сети все еще ограничен.</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210110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Пример схемы с </a:t>
            </a:r>
            <a:r>
              <a:rPr lang="en-US" dirty="0" smtClean="0"/>
              <a:t>DMZ</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94969" y="1920324"/>
            <a:ext cx="6354062" cy="38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3347864" y="4365104"/>
            <a:ext cx="2606034" cy="646331"/>
          </a:xfrm>
          <a:prstGeom prst="rect">
            <a:avLst/>
          </a:prstGeom>
        </p:spPr>
        <p:txBody>
          <a:bodyPr wrap="none">
            <a:spAutoFit/>
          </a:bodyPr>
          <a:lstStyle/>
          <a:p>
            <a:pPr algn="ctr"/>
            <a:r>
              <a:rPr lang="ru-RU" dirty="0" smtClean="0">
                <a:latin typeface="Times New Roman" panose="02020603050405020304" pitchFamily="18" charset="0"/>
              </a:rPr>
              <a:t>МЭ с тремя </a:t>
            </a:r>
          </a:p>
          <a:p>
            <a:pPr algn="ctr"/>
            <a:r>
              <a:rPr lang="ru-RU" dirty="0" smtClean="0">
                <a:latin typeface="Times New Roman" panose="02020603050405020304" pitchFamily="18" charset="0"/>
              </a:rPr>
              <a:t>сетевыми интерфейсами</a:t>
            </a:r>
            <a:endParaRPr lang="ru-RU" dirty="0"/>
          </a:p>
        </p:txBody>
      </p:sp>
    </p:spTree>
    <p:extLst>
      <p:ext uri="{BB962C8B-B14F-4D97-AF65-F5344CB8AC3E}">
        <p14:creationId xmlns:p14="http://schemas.microsoft.com/office/powerpoint/2010/main" val="41214831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Основные правила политики </a:t>
            </a:r>
            <a:r>
              <a:rPr lang="en-US" dirty="0"/>
              <a:t>DMZ</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5" name="Picture 5" descr="Основные правила политики DMZ"/>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654091"/>
            <a:ext cx="8589789" cy="4724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1261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516" y="274638"/>
            <a:ext cx="8712968" cy="1143000"/>
          </a:xfrm>
        </p:spPr>
        <p:txBody>
          <a:bodyPr>
            <a:noAutofit/>
          </a:bodyPr>
          <a:lstStyle/>
          <a:p>
            <a:r>
              <a:rPr lang="ru-RU" sz="3200" dirty="0"/>
              <a:t>Средства защиты информации в </a:t>
            </a:r>
            <a:r>
              <a:rPr lang="ru-RU" sz="3200" dirty="0" smtClean="0"/>
              <a:t/>
            </a:r>
            <a:br>
              <a:rPr lang="ru-RU" sz="3200" dirty="0" smtClean="0"/>
            </a:br>
            <a:r>
              <a:rPr lang="ru-RU" sz="3200" dirty="0" smtClean="0"/>
              <a:t>компьютерных сетях</a:t>
            </a:r>
            <a:r>
              <a:rPr lang="ru-RU" sz="3200" dirty="0"/>
              <a:t>. Межсетевые </a:t>
            </a:r>
            <a:r>
              <a:rPr lang="ru-RU" sz="3200" dirty="0" smtClean="0"/>
              <a:t>экраны.</a:t>
            </a:r>
            <a:endParaRPr lang="ru-RU" sz="3200" b="1" dirty="0"/>
          </a:p>
        </p:txBody>
      </p:sp>
      <p:sp>
        <p:nvSpPr>
          <p:cNvPr id="5" name="Прямоугольник 4"/>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sp>
        <p:nvSpPr>
          <p:cNvPr id="3" name="Объект 2"/>
          <p:cNvSpPr>
            <a:spLocks noGrp="1"/>
          </p:cNvSpPr>
          <p:nvPr>
            <p:ph idx="1"/>
          </p:nvPr>
        </p:nvSpPr>
        <p:spPr>
          <a:xfrm>
            <a:off x="457200" y="1600200"/>
            <a:ext cx="8229600" cy="5257800"/>
          </a:xfrm>
        </p:spPr>
        <p:txBody>
          <a:bodyPr>
            <a:normAutofit fontScale="85000" lnSpcReduction="10000"/>
          </a:bodyPr>
          <a:lstStyle/>
          <a:p>
            <a:pPr marL="0" indent="0" algn="ctr">
              <a:buNone/>
            </a:pPr>
            <a:r>
              <a:rPr lang="ru-RU" b="1" dirty="0"/>
              <a:t>Базовые средства защиты в компьютерных </a:t>
            </a:r>
            <a:r>
              <a:rPr lang="ru-RU" b="1" dirty="0" smtClean="0"/>
              <a:t>сетях</a:t>
            </a:r>
          </a:p>
          <a:p>
            <a:r>
              <a:rPr lang="ru-RU" dirty="0"/>
              <a:t>межсетевые экраны (разграничение доступа), </a:t>
            </a:r>
          </a:p>
          <a:p>
            <a:r>
              <a:rPr lang="ru-RU" dirty="0"/>
              <a:t>виртуальные частные сети (защита информации от нарушения конфиденциальности и целостности), </a:t>
            </a:r>
          </a:p>
          <a:p>
            <a:r>
              <a:rPr lang="ru-RU" dirty="0"/>
              <a:t>стойкие протоколы аутентификации (защита от подмены доверенного субъекта), </a:t>
            </a:r>
          </a:p>
          <a:p>
            <a:r>
              <a:rPr lang="ru-RU" dirty="0"/>
              <a:t>системы обнаружения вторжений (активная идентификация атак), </a:t>
            </a:r>
          </a:p>
          <a:p>
            <a:r>
              <a:rPr lang="ru-RU" dirty="0"/>
              <a:t>анализ журналов безопасности (аудита) компьютерных систем (идентификация свершившихся атак), </a:t>
            </a:r>
          </a:p>
          <a:p>
            <a:r>
              <a:rPr lang="ru-RU" dirty="0"/>
              <a:t>сетевые сканеры безопасности. </a:t>
            </a:r>
          </a:p>
          <a:p>
            <a:endParaRPr lang="ru-RU" dirty="0"/>
          </a:p>
        </p:txBody>
      </p:sp>
    </p:spTree>
    <p:extLst>
      <p:ext uri="{BB962C8B-B14F-4D97-AF65-F5344CB8AC3E}">
        <p14:creationId xmlns:p14="http://schemas.microsoft.com/office/powerpoint/2010/main" val="2185930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Dual Firewalls</a:t>
            </a:r>
            <a:endParaRPr lang="ru-RU" dirty="0"/>
          </a:p>
        </p:txBody>
      </p:sp>
      <p:sp>
        <p:nvSpPr>
          <p:cNvPr id="3" name="Объект 2"/>
          <p:cNvSpPr>
            <a:spLocks noGrp="1"/>
          </p:cNvSpPr>
          <p:nvPr>
            <p:ph idx="1"/>
          </p:nvPr>
        </p:nvSpPr>
        <p:spPr>
          <a:xfrm>
            <a:off x="457200" y="1417639"/>
            <a:ext cx="8229600" cy="3523530"/>
          </a:xfrm>
        </p:spPr>
        <p:txBody>
          <a:bodyPr>
            <a:normAutofit fontScale="92500" lnSpcReduction="20000"/>
          </a:bodyPr>
          <a:lstStyle/>
          <a:p>
            <a:pPr marL="0" indent="0">
              <a:buNone/>
            </a:pPr>
            <a:r>
              <a:rPr lang="ru-RU" dirty="0"/>
              <a:t>Использование двух МЭ, каждый из которых обладает двумя интерфейсами</a:t>
            </a:r>
          </a:p>
          <a:p>
            <a:r>
              <a:rPr lang="ru-RU" dirty="0"/>
              <a:t>Один межсетевой экран соединяет незащищенную сеть и DMZ</a:t>
            </a:r>
          </a:p>
          <a:p>
            <a:r>
              <a:rPr lang="ru-RU" dirty="0"/>
              <a:t>Второй межсетевой экран соединяет DMZ и защищенную сеть.</a:t>
            </a:r>
          </a:p>
          <a:p>
            <a:pPr marL="0" indent="0">
              <a:buNone/>
            </a:pPr>
            <a:r>
              <a:rPr lang="ru-RU" dirty="0"/>
              <a:t>DMZ представляет собой буфер между защищенной и незащищенной сетью</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767196" y="4693369"/>
            <a:ext cx="7599909" cy="2164631"/>
          </a:xfrm>
          <a:prstGeom prst="rect">
            <a:avLst/>
          </a:prstGeom>
          <a:noFill/>
          <a:ln>
            <a:noFill/>
          </a:ln>
        </p:spPr>
      </p:pic>
    </p:spTree>
    <p:extLst>
      <p:ext uri="{BB962C8B-B14F-4D97-AF65-F5344CB8AC3E}">
        <p14:creationId xmlns:p14="http://schemas.microsoft.com/office/powerpoint/2010/main" val="18984453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Требования и показатели защищенности МЭ</a:t>
            </a:r>
          </a:p>
        </p:txBody>
      </p:sp>
      <p:sp>
        <p:nvSpPr>
          <p:cNvPr id="3" name="Объект 2"/>
          <p:cNvSpPr>
            <a:spLocks noGrp="1"/>
          </p:cNvSpPr>
          <p:nvPr>
            <p:ph idx="1"/>
          </p:nvPr>
        </p:nvSpPr>
        <p:spPr>
          <a:xfrm>
            <a:off x="457200" y="1600200"/>
            <a:ext cx="8229600" cy="5257800"/>
          </a:xfrm>
        </p:spPr>
        <p:txBody>
          <a:bodyPr>
            <a:normAutofit fontScale="92500" lnSpcReduction="10000"/>
          </a:bodyPr>
          <a:lstStyle/>
          <a:p>
            <a:pPr marL="0" indent="0">
              <a:buNone/>
            </a:pPr>
            <a:r>
              <a:rPr lang="ru-RU" dirty="0"/>
              <a:t>РД ФСТЭК </a:t>
            </a:r>
            <a:r>
              <a:rPr lang="ru-RU" dirty="0" smtClean="0"/>
              <a:t>«СВТ. МЭ. </a:t>
            </a:r>
            <a:r>
              <a:rPr lang="ru-RU" dirty="0"/>
              <a:t>Защита от </a:t>
            </a:r>
            <a:r>
              <a:rPr lang="ru-RU" dirty="0" smtClean="0"/>
              <a:t>НСД к </a:t>
            </a:r>
            <a:r>
              <a:rPr lang="ru-RU" dirty="0"/>
              <a:t>информации. Показатели защищенности от </a:t>
            </a:r>
            <a:r>
              <a:rPr lang="ru-RU" dirty="0" smtClean="0"/>
              <a:t>НСД к </a:t>
            </a:r>
            <a:r>
              <a:rPr lang="ru-RU" dirty="0"/>
              <a:t>информации</a:t>
            </a:r>
            <a:r>
              <a:rPr lang="ru-RU" dirty="0" smtClean="0"/>
              <a:t>». </a:t>
            </a:r>
            <a:r>
              <a:rPr lang="ru-RU" dirty="0"/>
              <a:t>5 классов защищенности, по уровням контроля межсетевых информационных </a:t>
            </a:r>
            <a:r>
              <a:rPr lang="ru-RU" dirty="0" smtClean="0"/>
              <a:t>потоков:</a:t>
            </a:r>
          </a:p>
          <a:p>
            <a:r>
              <a:rPr lang="ru-RU" dirty="0" smtClean="0"/>
              <a:t>5 - для взаимодействия </a:t>
            </a:r>
            <a:r>
              <a:rPr lang="ru-RU" dirty="0"/>
              <a:t>АС класса 1Д с внешней </a:t>
            </a:r>
            <a:r>
              <a:rPr lang="ru-RU" dirty="0" smtClean="0"/>
              <a:t>средой</a:t>
            </a:r>
          </a:p>
          <a:p>
            <a:r>
              <a:rPr lang="ru-RU" dirty="0" smtClean="0"/>
              <a:t>4 - </a:t>
            </a:r>
            <a:r>
              <a:rPr lang="ru-RU" dirty="0"/>
              <a:t>для </a:t>
            </a:r>
            <a:r>
              <a:rPr lang="ru-RU" dirty="0" smtClean="0"/>
              <a:t>1Г</a:t>
            </a:r>
          </a:p>
          <a:p>
            <a:r>
              <a:rPr lang="ru-RU" dirty="0" smtClean="0"/>
              <a:t>3 - 1В</a:t>
            </a:r>
          </a:p>
          <a:p>
            <a:r>
              <a:rPr lang="ru-RU" dirty="0" smtClean="0"/>
              <a:t>2 - </a:t>
            </a:r>
            <a:r>
              <a:rPr lang="ru-RU" dirty="0"/>
              <a:t>1Б</a:t>
            </a:r>
            <a:endParaRPr lang="ru-RU" dirty="0" smtClean="0"/>
          </a:p>
          <a:p>
            <a:r>
              <a:rPr lang="ru-RU" dirty="0" smtClean="0"/>
              <a:t>1 - 1А (</a:t>
            </a:r>
            <a:r>
              <a:rPr lang="ru-RU" dirty="0"/>
              <a:t>самый высокий класс </a:t>
            </a:r>
            <a:r>
              <a:rPr lang="ru-RU" dirty="0" smtClean="0"/>
              <a:t>защищенности)</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211989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Показатели защищенности МЭ</a:t>
            </a:r>
          </a:p>
        </p:txBody>
      </p:sp>
      <p:pic>
        <p:nvPicPr>
          <p:cNvPr id="7" name="Объект 6"/>
          <p:cNvPicPr>
            <a:picLocks noGrp="1" noChangeAspect="1"/>
          </p:cNvPicPr>
          <p:nvPr>
            <p:ph idx="1"/>
          </p:nvPr>
        </p:nvPicPr>
        <p:blipFill>
          <a:blip r:embed="rId2"/>
          <a:stretch>
            <a:fillRect/>
          </a:stretch>
        </p:blipFill>
        <p:spPr>
          <a:xfrm>
            <a:off x="457200" y="1663585"/>
            <a:ext cx="8229600" cy="4399192"/>
          </a:xfrm>
          <a:prstGeom prst="rect">
            <a:avLst/>
          </a:prstGeom>
        </p:spPr>
      </p:pic>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3334250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Средства защиты информации в </a:t>
            </a:r>
            <a:br>
              <a:rPr lang="ru-RU" sz="3200" dirty="0"/>
            </a:br>
            <a:r>
              <a:rPr lang="ru-RU" sz="3200" dirty="0"/>
              <a:t>компьютерных сетях. Межсетевые экраны.</a:t>
            </a:r>
          </a:p>
        </p:txBody>
      </p:sp>
      <p:pic>
        <p:nvPicPr>
          <p:cNvPr id="5" name="Объект 4"/>
          <p:cNvPicPr>
            <a:picLocks noGrp="1" noChangeAspect="1"/>
          </p:cNvPicPr>
          <p:nvPr>
            <p:ph idx="1"/>
          </p:nvPr>
        </p:nvPicPr>
        <p:blipFill>
          <a:blip r:embed="rId2"/>
          <a:stretch>
            <a:fillRect/>
          </a:stretch>
        </p:blipFill>
        <p:spPr>
          <a:xfrm>
            <a:off x="793087" y="1556792"/>
            <a:ext cx="7557826" cy="5038551"/>
          </a:xfrm>
          <a:prstGeom prst="rect">
            <a:avLst/>
          </a:prstGeom>
        </p:spPr>
      </p:pic>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890297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Системы обнаружения вторжений</a:t>
            </a:r>
            <a:br>
              <a:rPr lang="ru-RU" dirty="0"/>
            </a:br>
            <a:r>
              <a:rPr lang="ru-RU" dirty="0"/>
              <a:t> </a:t>
            </a:r>
            <a:r>
              <a:rPr lang="ru-RU" dirty="0" err="1"/>
              <a:t>Intrusion</a:t>
            </a:r>
            <a:r>
              <a:rPr lang="ru-RU" dirty="0"/>
              <a:t> </a:t>
            </a:r>
            <a:r>
              <a:rPr lang="ru-RU" dirty="0" err="1"/>
              <a:t>Detection</a:t>
            </a:r>
            <a:r>
              <a:rPr lang="ru-RU" dirty="0"/>
              <a:t> </a:t>
            </a:r>
            <a:r>
              <a:rPr lang="ru-RU" dirty="0" err="1"/>
              <a:t>System</a:t>
            </a:r>
            <a:endParaRPr lang="ru-RU" dirty="0"/>
          </a:p>
        </p:txBody>
      </p:sp>
      <p:sp>
        <p:nvSpPr>
          <p:cNvPr id="3" name="Объект 2"/>
          <p:cNvSpPr>
            <a:spLocks noGrp="1"/>
          </p:cNvSpPr>
          <p:nvPr>
            <p:ph idx="1"/>
          </p:nvPr>
        </p:nvSpPr>
        <p:spPr/>
        <p:txBody>
          <a:bodyPr/>
          <a:lstStyle/>
          <a:p>
            <a:r>
              <a:rPr lang="ru-RU" dirty="0"/>
              <a:t>Система обнаружения вторжений (СОВ, IDS) — программное или аппаратное средство, предназначенное для выявления фактов неавторизованного доступа в компьютерную систему или сеть либо несанкционированного управления ими в основном через Интернет</a:t>
            </a:r>
            <a:r>
              <a:rPr lang="ru-RU" dirty="0" smtClean="0"/>
              <a:t>.</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913273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Для чего необходимы </a:t>
            </a:r>
            <a:r>
              <a:rPr lang="en-US" dirty="0"/>
              <a:t>IDS?</a:t>
            </a:r>
            <a:endParaRPr lang="ru-RU" dirty="0"/>
          </a:p>
        </p:txBody>
      </p:sp>
      <p:sp>
        <p:nvSpPr>
          <p:cNvPr id="3" name="Объект 2"/>
          <p:cNvSpPr>
            <a:spLocks noGrp="1"/>
          </p:cNvSpPr>
          <p:nvPr>
            <p:ph idx="1"/>
          </p:nvPr>
        </p:nvSpPr>
        <p:spPr/>
        <p:txBody>
          <a:bodyPr>
            <a:normAutofit fontScale="92500" lnSpcReduction="10000"/>
          </a:bodyPr>
          <a:lstStyle/>
          <a:p>
            <a:r>
              <a:rPr lang="ru-RU" dirty="0"/>
              <a:t>Для увеличения вероятности выявления лиц, атакующих сеть.</a:t>
            </a:r>
          </a:p>
          <a:p>
            <a:r>
              <a:rPr lang="ru-RU" dirty="0"/>
              <a:t>Для выявления атак, которые не были предотвращены другими средствами защиты.</a:t>
            </a:r>
          </a:p>
          <a:p>
            <a:r>
              <a:rPr lang="ru-RU" dirty="0"/>
              <a:t>Для выявления подготовительных действий к атакам.</a:t>
            </a:r>
          </a:p>
          <a:p>
            <a:r>
              <a:rPr lang="ru-RU" dirty="0"/>
              <a:t>Для документирования существующих угроз.</a:t>
            </a:r>
          </a:p>
          <a:p>
            <a:r>
              <a:rPr lang="ru-RU" dirty="0"/>
              <a:t>Для получения полезной информации о злоумышленниках</a:t>
            </a:r>
            <a:r>
              <a:rPr lang="ru-RU" dirty="0" smtClean="0"/>
              <a:t>.</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616847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Отличие СОВ И МЭ</a:t>
            </a:r>
          </a:p>
        </p:txBody>
      </p:sp>
      <p:sp>
        <p:nvSpPr>
          <p:cNvPr id="3" name="Объект 2"/>
          <p:cNvSpPr>
            <a:spLocks noGrp="1"/>
          </p:cNvSpPr>
          <p:nvPr>
            <p:ph idx="1"/>
          </p:nvPr>
        </p:nvSpPr>
        <p:spPr/>
        <p:txBody>
          <a:bodyPr/>
          <a:lstStyle/>
          <a:p>
            <a:r>
              <a:rPr lang="ru-RU" dirty="0"/>
              <a:t>МЭ ограничивает поступление на хост или подсеть определенных видов трафика </a:t>
            </a:r>
          </a:p>
          <a:p>
            <a:r>
              <a:rPr lang="ru-RU" dirty="0"/>
              <a:t>СОВ пропускает трафик, анализируя его и сигнализируя при обнаружении подозрительной активности. </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7032735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Возможные недостатки </a:t>
            </a:r>
            <a:r>
              <a:rPr lang="en-US" dirty="0"/>
              <a:t>IDS</a:t>
            </a:r>
            <a:endParaRPr lang="ru-RU" dirty="0"/>
          </a:p>
        </p:txBody>
      </p:sp>
      <p:sp>
        <p:nvSpPr>
          <p:cNvPr id="3" name="Объект 2"/>
          <p:cNvSpPr>
            <a:spLocks noGrp="1"/>
          </p:cNvSpPr>
          <p:nvPr>
            <p:ph idx="1"/>
          </p:nvPr>
        </p:nvSpPr>
        <p:spPr/>
        <p:txBody>
          <a:bodyPr/>
          <a:lstStyle/>
          <a:p>
            <a:r>
              <a:rPr lang="ru-RU" dirty="0"/>
              <a:t>Ложные срабатывания</a:t>
            </a:r>
          </a:p>
          <a:p>
            <a:r>
              <a:rPr lang="ru-RU" dirty="0"/>
              <a:t>Ложные несрабатывания</a:t>
            </a:r>
          </a:p>
          <a:p>
            <a:r>
              <a:rPr lang="ru-RU" dirty="0"/>
              <a:t>Квалификация экспертов по выявлению атак, требующаяся для внедрения и развертывания СОА</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502708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Обнаружение вторжений</a:t>
            </a:r>
          </a:p>
        </p:txBody>
      </p:sp>
      <p:sp>
        <p:nvSpPr>
          <p:cNvPr id="3" name="Объект 2"/>
          <p:cNvSpPr>
            <a:spLocks noGrp="1"/>
          </p:cNvSpPr>
          <p:nvPr>
            <p:ph idx="1"/>
          </p:nvPr>
        </p:nvSpPr>
        <p:spPr/>
        <p:txBody>
          <a:bodyPr/>
          <a:lstStyle/>
          <a:p>
            <a:r>
              <a:rPr lang="ru-RU" dirty="0"/>
              <a:t>IDS осуществляет мониторинг системной активности определенным путем.</a:t>
            </a:r>
          </a:p>
          <a:p>
            <a:r>
              <a:rPr lang="ru-RU" dirty="0"/>
              <a:t>Когда определяется несанкционированная активность, IDS принимает определенные решения.</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718144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Классификация IDS по типу идентификации атак</a:t>
            </a:r>
          </a:p>
        </p:txBody>
      </p:sp>
      <p:sp>
        <p:nvSpPr>
          <p:cNvPr id="3" name="Объект 2"/>
          <p:cNvSpPr>
            <a:spLocks noGrp="1"/>
          </p:cNvSpPr>
          <p:nvPr>
            <p:ph idx="1"/>
          </p:nvPr>
        </p:nvSpPr>
        <p:spPr/>
        <p:txBody>
          <a:bodyPr>
            <a:normAutofit lnSpcReduction="10000"/>
          </a:bodyPr>
          <a:lstStyle/>
          <a:p>
            <a:pPr algn="just">
              <a:lnSpc>
                <a:spcPct val="80000"/>
              </a:lnSpc>
              <a:defRPr/>
            </a:pPr>
            <a:r>
              <a:rPr lang="en-US" sz="2500" dirty="0">
                <a:solidFill>
                  <a:srgbClr val="FFCC00"/>
                </a:solidFill>
                <a:latin typeface="+mj-lt"/>
                <a:cs typeface="Times New Roman" pitchFamily="18" charset="0"/>
              </a:rPr>
              <a:t>Signature-based IDS</a:t>
            </a:r>
          </a:p>
          <a:p>
            <a:pPr lvl="1" algn="just">
              <a:lnSpc>
                <a:spcPct val="80000"/>
              </a:lnSpc>
              <a:defRPr/>
            </a:pPr>
            <a:r>
              <a:rPr lang="ru-RU" dirty="0">
                <a:latin typeface="+mj-lt"/>
                <a:cs typeface="Times New Roman" pitchFamily="18" charset="0"/>
              </a:rPr>
              <a:t>Использует </a:t>
            </a:r>
            <a:r>
              <a:rPr lang="ru-RU" dirty="0">
                <a:solidFill>
                  <a:schemeClr val="hlink"/>
                </a:solidFill>
                <a:latin typeface="+mj-lt"/>
                <a:cs typeface="Times New Roman" pitchFamily="18" charset="0"/>
              </a:rPr>
              <a:t>базу данных сигнатур атак</a:t>
            </a:r>
            <a:endParaRPr lang="en-US" dirty="0">
              <a:solidFill>
                <a:schemeClr val="hlink"/>
              </a:solidFill>
              <a:latin typeface="+mj-lt"/>
              <a:cs typeface="Times New Roman" pitchFamily="18" charset="0"/>
            </a:endParaRPr>
          </a:p>
          <a:p>
            <a:pPr lvl="1" algn="just">
              <a:lnSpc>
                <a:spcPct val="80000"/>
              </a:lnSpc>
              <a:defRPr/>
            </a:pPr>
            <a:r>
              <a:rPr lang="ru-RU" dirty="0">
                <a:solidFill>
                  <a:srgbClr val="FFCC00"/>
                </a:solidFill>
                <a:latin typeface="+mj-lt"/>
                <a:cs typeface="Times New Roman" pitchFamily="18" charset="0"/>
              </a:rPr>
              <a:t>Сравнивает </a:t>
            </a:r>
            <a:r>
              <a:rPr lang="ru-RU" dirty="0">
                <a:latin typeface="+mj-lt"/>
                <a:cs typeface="Times New Roman" pitchFamily="18" charset="0"/>
              </a:rPr>
              <a:t>текущую активность с БД</a:t>
            </a:r>
            <a:endParaRPr lang="en-US" dirty="0">
              <a:latin typeface="+mj-lt"/>
              <a:cs typeface="Times New Roman" pitchFamily="18" charset="0"/>
            </a:endParaRPr>
          </a:p>
          <a:p>
            <a:pPr lvl="1" algn="just">
              <a:lnSpc>
                <a:spcPct val="80000"/>
              </a:lnSpc>
              <a:defRPr/>
            </a:pPr>
            <a:r>
              <a:rPr lang="ru-RU" dirty="0">
                <a:latin typeface="+mj-lt"/>
                <a:cs typeface="Times New Roman" pitchFamily="18" charset="0"/>
              </a:rPr>
              <a:t>Для эффективной работы </a:t>
            </a:r>
            <a:r>
              <a:rPr lang="ru-RU" dirty="0">
                <a:solidFill>
                  <a:schemeClr val="hlink"/>
                </a:solidFill>
                <a:latin typeface="+mj-lt"/>
                <a:cs typeface="Times New Roman" pitchFamily="18" charset="0"/>
              </a:rPr>
              <a:t>БД должна быть актуальной.</a:t>
            </a:r>
            <a:endParaRPr lang="en-US" dirty="0">
              <a:solidFill>
                <a:schemeClr val="hlink"/>
              </a:solidFill>
              <a:latin typeface="+mj-lt"/>
              <a:cs typeface="Times New Roman" pitchFamily="18" charset="0"/>
            </a:endParaRPr>
          </a:p>
          <a:p>
            <a:pPr algn="just">
              <a:lnSpc>
                <a:spcPct val="80000"/>
              </a:lnSpc>
              <a:defRPr/>
            </a:pPr>
            <a:r>
              <a:rPr lang="en-US" sz="2500" dirty="0">
                <a:solidFill>
                  <a:srgbClr val="FFCC00"/>
                </a:solidFill>
                <a:latin typeface="+mj-lt"/>
                <a:cs typeface="Times New Roman" pitchFamily="18" charset="0"/>
              </a:rPr>
              <a:t>Knowledge-based IDS</a:t>
            </a:r>
          </a:p>
          <a:p>
            <a:pPr lvl="1" algn="just">
              <a:lnSpc>
                <a:spcPct val="80000"/>
              </a:lnSpc>
              <a:defRPr/>
            </a:pPr>
            <a:r>
              <a:rPr lang="ru-RU" dirty="0">
                <a:latin typeface="+mj-lt"/>
                <a:cs typeface="Times New Roman" pitchFamily="18" charset="0"/>
              </a:rPr>
              <a:t>Определяет атаки </a:t>
            </a:r>
            <a:r>
              <a:rPr lang="ru-RU" dirty="0">
                <a:solidFill>
                  <a:srgbClr val="FFCC00"/>
                </a:solidFill>
                <a:latin typeface="+mj-lt"/>
                <a:cs typeface="Times New Roman" pitchFamily="18" charset="0"/>
              </a:rPr>
              <a:t>на основе анализа аномалий</a:t>
            </a:r>
            <a:endParaRPr lang="en-US" dirty="0">
              <a:solidFill>
                <a:srgbClr val="FFCC00"/>
              </a:solidFill>
              <a:latin typeface="+mj-lt"/>
              <a:cs typeface="Times New Roman" pitchFamily="18" charset="0"/>
            </a:endParaRPr>
          </a:p>
          <a:p>
            <a:pPr lvl="1" algn="just">
              <a:lnSpc>
                <a:spcPct val="80000"/>
              </a:lnSpc>
              <a:defRPr/>
            </a:pPr>
            <a:r>
              <a:rPr lang="ru-RU" dirty="0">
                <a:latin typeface="+mj-lt"/>
                <a:cs typeface="Times New Roman" pitchFamily="18" charset="0"/>
              </a:rPr>
              <a:t>Строит профиль </a:t>
            </a:r>
            <a:r>
              <a:rPr lang="ru-RU" dirty="0">
                <a:solidFill>
                  <a:schemeClr val="hlink"/>
                </a:solidFill>
                <a:latin typeface="+mj-lt"/>
                <a:cs typeface="Times New Roman" pitchFamily="18" charset="0"/>
              </a:rPr>
              <a:t>«нормального» поведения</a:t>
            </a:r>
            <a:r>
              <a:rPr lang="ru-RU" dirty="0">
                <a:latin typeface="+mj-lt"/>
                <a:cs typeface="Times New Roman" pitchFamily="18" charset="0"/>
              </a:rPr>
              <a:t> системы, далее выявляет отклонения от «нормального» поведения.</a:t>
            </a:r>
            <a:endParaRPr lang="en-US" sz="2500" dirty="0">
              <a:latin typeface="+mj-lt"/>
              <a:cs typeface="Times New Roman" pitchFamily="18" charset="0"/>
            </a:endParaRPr>
          </a:p>
          <a:p>
            <a:pPr lvl="1" algn="just">
              <a:lnSpc>
                <a:spcPct val="80000"/>
              </a:lnSpc>
              <a:defRPr/>
            </a:pPr>
            <a:r>
              <a:rPr lang="ru-RU" sz="2500" dirty="0">
                <a:latin typeface="+mj-lt"/>
                <a:cs typeface="Times New Roman" pitchFamily="18" charset="0"/>
              </a:rPr>
              <a:t>Позволяет выявлять атаки с </a:t>
            </a:r>
            <a:r>
              <a:rPr lang="ru-RU" sz="2500" dirty="0">
                <a:solidFill>
                  <a:schemeClr val="hlink"/>
                </a:solidFill>
                <a:latin typeface="+mj-lt"/>
                <a:cs typeface="Times New Roman" pitchFamily="18" charset="0"/>
              </a:rPr>
              <a:t>неизвестными сигнатурами</a:t>
            </a:r>
            <a:r>
              <a:rPr lang="ru-RU" sz="2500" dirty="0">
                <a:latin typeface="+mj-lt"/>
                <a:cs typeface="Times New Roman" pitchFamily="18" charset="0"/>
              </a:rPr>
              <a:t>, но обладает </a:t>
            </a:r>
            <a:r>
              <a:rPr lang="ru-RU" sz="2500" dirty="0">
                <a:solidFill>
                  <a:schemeClr val="hlink"/>
                </a:solidFill>
                <a:latin typeface="+mj-lt"/>
                <a:cs typeface="Times New Roman" pitchFamily="18" charset="0"/>
              </a:rPr>
              <a:t>большим количеством ошибок</a:t>
            </a:r>
            <a:r>
              <a:rPr lang="ru-RU" sz="2500" dirty="0" smtClean="0">
                <a:solidFill>
                  <a:schemeClr val="hlink"/>
                </a:solidFill>
                <a:latin typeface="+mj-lt"/>
                <a:cs typeface="Times New Roman" pitchFamily="18" charset="0"/>
              </a:rPr>
              <a:t>.</a:t>
            </a:r>
            <a:endParaRPr lang="en-US" sz="2500" dirty="0">
              <a:solidFill>
                <a:schemeClr val="hlink"/>
              </a:solidFill>
              <a:latin typeface="+mj-lt"/>
              <a:cs typeface="Times New Roman" pitchFamily="18" charset="0"/>
            </a:endParaRP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145947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Межсетевые экраны</a:t>
            </a:r>
          </a:p>
        </p:txBody>
      </p:sp>
      <p:sp>
        <p:nvSpPr>
          <p:cNvPr id="3" name="Объект 2"/>
          <p:cNvSpPr>
            <a:spLocks noGrp="1"/>
          </p:cNvSpPr>
          <p:nvPr>
            <p:ph idx="1"/>
          </p:nvPr>
        </p:nvSpPr>
        <p:spPr>
          <a:xfrm>
            <a:off x="390364" y="1417638"/>
            <a:ext cx="8363272" cy="4525963"/>
          </a:xfrm>
        </p:spPr>
        <p:txBody>
          <a:bodyPr/>
          <a:lstStyle/>
          <a:p>
            <a:pPr marL="0" indent="0">
              <a:buNone/>
            </a:pPr>
            <a:r>
              <a:rPr lang="ru-RU" b="1" i="1" dirty="0" smtClean="0"/>
              <a:t>Межсетевой экран </a:t>
            </a:r>
            <a:r>
              <a:rPr lang="ru-RU" dirty="0" smtClean="0"/>
              <a:t>(</a:t>
            </a:r>
            <a:r>
              <a:rPr lang="en-US" b="1" i="1" dirty="0" smtClean="0"/>
              <a:t>firewall, </a:t>
            </a:r>
            <a:r>
              <a:rPr lang="ru-RU" b="1" i="1" dirty="0" smtClean="0"/>
              <a:t>брандмауэр</a:t>
            </a:r>
            <a:r>
              <a:rPr lang="ru-RU" dirty="0" smtClean="0"/>
              <a:t>) </a:t>
            </a:r>
            <a:r>
              <a:rPr lang="ru-RU" dirty="0"/>
              <a:t>служит контрольным пунктом на границе двух </a:t>
            </a:r>
            <a:r>
              <a:rPr lang="ru-RU" dirty="0" smtClean="0"/>
              <a:t>сетей: внутренней и внешней (напр. Интернет)</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852936"/>
            <a:ext cx="7993583" cy="381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9232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Классификация </a:t>
            </a:r>
            <a:r>
              <a:rPr lang="en-US" dirty="0"/>
              <a:t>IDS</a:t>
            </a:r>
            <a:endParaRPr lang="ru-RU" dirty="0"/>
          </a:p>
        </p:txBody>
      </p:sp>
      <p:sp>
        <p:nvSpPr>
          <p:cNvPr id="3" name="Объект 2"/>
          <p:cNvSpPr>
            <a:spLocks noGrp="1"/>
          </p:cNvSpPr>
          <p:nvPr>
            <p:ph idx="1"/>
          </p:nvPr>
        </p:nvSpPr>
        <p:spPr/>
        <p:txBody>
          <a:bodyPr>
            <a:normAutofit fontScale="70000" lnSpcReduction="20000"/>
          </a:bodyPr>
          <a:lstStyle/>
          <a:p>
            <a:r>
              <a:rPr lang="ru-RU" dirty="0" err="1"/>
              <a:t>Network-based</a:t>
            </a:r>
            <a:r>
              <a:rPr lang="ru-RU" dirty="0"/>
              <a:t> IDS (NIDS) – анализирует трафик всего сетевого сегмента.</a:t>
            </a:r>
          </a:p>
          <a:p>
            <a:r>
              <a:rPr lang="ru-RU" dirty="0" err="1"/>
              <a:t>Protocol-based</a:t>
            </a:r>
            <a:r>
              <a:rPr lang="ru-RU" dirty="0"/>
              <a:t> IDS (PIDS) - отслеживает и анализирует коммуникационные протоколы со связанными системами или пользователями. </a:t>
            </a:r>
          </a:p>
          <a:p>
            <a:r>
              <a:rPr lang="ru-RU" dirty="0" err="1"/>
              <a:t>Application</a:t>
            </a:r>
            <a:r>
              <a:rPr lang="ru-RU" dirty="0"/>
              <a:t> </a:t>
            </a:r>
            <a:r>
              <a:rPr lang="ru-RU" dirty="0" err="1"/>
              <a:t>Protocol-based</a:t>
            </a:r>
            <a:r>
              <a:rPr lang="ru-RU" dirty="0"/>
              <a:t> IDS (APIDS) — ведет наблюдение и анализ данных, передаваемых с использованием специфичных для определенных приложений протоколов.</a:t>
            </a:r>
          </a:p>
          <a:p>
            <a:r>
              <a:rPr lang="ru-RU" dirty="0" err="1"/>
              <a:t>Host-based</a:t>
            </a:r>
            <a:r>
              <a:rPr lang="ru-RU" dirty="0"/>
              <a:t> IDS (HIDS) – устанавливается на отдельном узле (пользовательский компьютер или сервер) и анализирует активность только этого узла.</a:t>
            </a:r>
          </a:p>
          <a:p>
            <a:r>
              <a:rPr lang="ru-RU" dirty="0"/>
              <a:t>Гибридная СОВ совмещает два и более подходов к разработке СОВ.</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4319016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Типовая архитектура СОВ</a:t>
            </a:r>
          </a:p>
        </p:txBody>
      </p:sp>
      <p:sp>
        <p:nvSpPr>
          <p:cNvPr id="3" name="Объект 2"/>
          <p:cNvSpPr>
            <a:spLocks noGrp="1"/>
          </p:cNvSpPr>
          <p:nvPr>
            <p:ph idx="1"/>
          </p:nvPr>
        </p:nvSpPr>
        <p:spPr/>
        <p:txBody>
          <a:bodyPr/>
          <a:lstStyle/>
          <a:p>
            <a:r>
              <a:rPr lang="ru-RU" altLang="ru-RU" dirty="0"/>
              <a:t>Сенсор (средство сбора информации);</a:t>
            </a:r>
          </a:p>
          <a:p>
            <a:r>
              <a:rPr lang="ru-RU" altLang="ru-RU" dirty="0"/>
              <a:t>Анализатор (средство анализа информации);</a:t>
            </a:r>
          </a:p>
          <a:p>
            <a:r>
              <a:rPr lang="ru-RU" altLang="ru-RU" dirty="0"/>
              <a:t>Средства реагирования;</a:t>
            </a:r>
          </a:p>
          <a:p>
            <a:r>
              <a:rPr lang="ru-RU" altLang="ru-RU" dirty="0"/>
              <a:t>Средства управления.</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8378084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Типовая архитектура СОВ</a:t>
            </a:r>
          </a:p>
        </p:txBody>
      </p:sp>
      <p:sp>
        <p:nvSpPr>
          <p:cNvPr id="3" name="Объект 2"/>
          <p:cNvSpPr>
            <a:spLocks noGrp="1"/>
          </p:cNvSpPr>
          <p:nvPr>
            <p:ph idx="1"/>
          </p:nvPr>
        </p:nvSpPr>
        <p:spPr/>
        <p:txBody>
          <a:bodyPr/>
          <a:lstStyle/>
          <a:p>
            <a:pPr marL="0" indent="0" algn="ctr">
              <a:buFont typeface="Wingdings" panose="05000000000000000000" pitchFamily="2" charset="2"/>
              <a:buNone/>
            </a:pPr>
            <a:r>
              <a:rPr lang="ru-RU" altLang="ru-RU" dirty="0"/>
              <a:t>Сенсор </a:t>
            </a:r>
            <a:endParaRPr lang="en-US" altLang="ru-RU" dirty="0"/>
          </a:p>
          <a:p>
            <a:pPr marL="0" indent="0" algn="just">
              <a:buFont typeface="Wingdings" panose="05000000000000000000" pitchFamily="2" charset="2"/>
              <a:buNone/>
            </a:pPr>
            <a:r>
              <a:rPr lang="en-US" altLang="ru-RU" dirty="0"/>
              <a:t>C</a:t>
            </a:r>
            <a:r>
              <a:rPr lang="ru-RU" altLang="ru-RU" dirty="0" err="1"/>
              <a:t>енсоры</a:t>
            </a:r>
            <a:r>
              <a:rPr lang="ru-RU" altLang="ru-RU" dirty="0"/>
              <a:t> осуществляют перехват сетевого трафика, </a:t>
            </a:r>
            <a:r>
              <a:rPr lang="ru-RU" altLang="ru-RU" dirty="0" err="1"/>
              <a:t>хостовые</a:t>
            </a:r>
            <a:r>
              <a:rPr lang="ru-RU" altLang="ru-RU" dirty="0"/>
              <a:t> сенсоры используют в качестве источников информации журналы регистрации событий ОС, СУБД и приложений. </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0333231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Типовая архитектура СОВ</a:t>
            </a:r>
          </a:p>
        </p:txBody>
      </p:sp>
      <p:sp>
        <p:nvSpPr>
          <p:cNvPr id="3" name="Объект 2"/>
          <p:cNvSpPr>
            <a:spLocks noGrp="1"/>
          </p:cNvSpPr>
          <p:nvPr>
            <p:ph idx="1"/>
          </p:nvPr>
        </p:nvSpPr>
        <p:spPr/>
        <p:txBody>
          <a:bodyPr/>
          <a:lstStyle/>
          <a:p>
            <a:pPr marL="0" indent="0" algn="ctr">
              <a:buFont typeface="Wingdings" panose="05000000000000000000" pitchFamily="2" charset="2"/>
              <a:buNone/>
            </a:pPr>
            <a:r>
              <a:rPr lang="ru-RU" altLang="ru-RU" dirty="0"/>
              <a:t>Анализатор</a:t>
            </a:r>
          </a:p>
          <a:p>
            <a:pPr marL="0" indent="0" algn="just">
              <a:buFont typeface="Wingdings" panose="05000000000000000000" pitchFamily="2" charset="2"/>
              <a:buNone/>
            </a:pPr>
            <a:r>
              <a:rPr lang="ru-RU" altLang="ru-RU" dirty="0"/>
              <a:t>Анализатор, размещаемый на сервере безопасности, осуществляет централизованный сбор и анализ информации, полученной от сенсоров.</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4464517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Типовая архитектура СОВ</a:t>
            </a:r>
          </a:p>
        </p:txBody>
      </p:sp>
      <p:sp>
        <p:nvSpPr>
          <p:cNvPr id="3" name="Объект 2"/>
          <p:cNvSpPr>
            <a:spLocks noGrp="1"/>
          </p:cNvSpPr>
          <p:nvPr>
            <p:ph idx="1"/>
          </p:nvPr>
        </p:nvSpPr>
        <p:spPr/>
        <p:txBody>
          <a:bodyPr>
            <a:normAutofit fontScale="92500" lnSpcReduction="20000"/>
          </a:bodyPr>
          <a:lstStyle/>
          <a:p>
            <a:pPr marL="0" indent="0" algn="ctr">
              <a:buFont typeface="Wingdings" panose="05000000000000000000" pitchFamily="2" charset="2"/>
              <a:buNone/>
            </a:pPr>
            <a:r>
              <a:rPr lang="ru-RU" altLang="ru-RU" dirty="0"/>
              <a:t>Средства реагирования</a:t>
            </a:r>
          </a:p>
          <a:p>
            <a:pPr marL="0" indent="0" algn="just">
              <a:buFont typeface="Wingdings" panose="05000000000000000000" pitchFamily="2" charset="2"/>
              <a:buNone/>
            </a:pPr>
            <a:r>
              <a:rPr lang="ru-RU" altLang="ru-RU" dirty="0"/>
              <a:t>Средства реагирования могут размещаться на станциях мониторинга сети, МЭ, серверах и рабочих станциях ЛВС. Типичный набор действий по реагированию на атаки включает в себя оповещение администратора безопасности, блокирование сетевых сессий и пользовательских регистрационных записей с целью немедленного прекращения атак, а также протоколирование действий атакующей стороны.</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2675259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Типовая архитектура СОВ</a:t>
            </a:r>
          </a:p>
        </p:txBody>
      </p:sp>
      <p:sp>
        <p:nvSpPr>
          <p:cNvPr id="3" name="Объект 2"/>
          <p:cNvSpPr>
            <a:spLocks noGrp="1"/>
          </p:cNvSpPr>
          <p:nvPr>
            <p:ph idx="1"/>
          </p:nvPr>
        </p:nvSpPr>
        <p:spPr/>
        <p:txBody>
          <a:bodyPr>
            <a:normAutofit lnSpcReduction="10000"/>
          </a:bodyPr>
          <a:lstStyle/>
          <a:p>
            <a:pPr marL="0" indent="0" algn="ctr">
              <a:buFont typeface="Wingdings" panose="05000000000000000000" pitchFamily="2" charset="2"/>
              <a:buNone/>
            </a:pPr>
            <a:r>
              <a:rPr lang="ru-RU" altLang="ru-RU" dirty="0"/>
              <a:t>Средства управления</a:t>
            </a:r>
            <a:endParaRPr lang="en-US" altLang="ru-RU" dirty="0"/>
          </a:p>
          <a:p>
            <a:pPr marL="0" indent="0" algn="just">
              <a:buFont typeface="Wingdings" panose="05000000000000000000" pitchFamily="2" charset="2"/>
              <a:buNone/>
            </a:pPr>
            <a:r>
              <a:rPr lang="ru-RU" altLang="ru-RU" dirty="0"/>
              <a:t>Средства управления предназначены для администрирования всех компонентов системы выявления атак, разработки алгоритмов выявления и реагирования на нарушения безопасности (политик безопасности), а также для просмотра информации о нарушениях и генерации отчетов.</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0304981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NIDS based IDS </a:t>
            </a:r>
            <a:r>
              <a:rPr lang="en-US" dirty="0" smtClean="0"/>
              <a:t>example</a:t>
            </a:r>
            <a:endParaRPr lang="ru-RU" dirty="0"/>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graphicFrame>
        <p:nvGraphicFramePr>
          <p:cNvPr id="5" name="Object 3"/>
          <p:cNvGraphicFramePr>
            <a:graphicFrameLocks noChangeAspect="1"/>
          </p:cNvGraphicFramePr>
          <p:nvPr/>
        </p:nvGraphicFramePr>
        <p:xfrm>
          <a:off x="7019925" y="1484313"/>
          <a:ext cx="1222375" cy="1917700"/>
        </p:xfrm>
        <a:graphic>
          <a:graphicData uri="http://schemas.openxmlformats.org/presentationml/2006/ole">
            <mc:AlternateContent xmlns:mc="http://schemas.openxmlformats.org/markup-compatibility/2006">
              <mc:Choice xmlns:v="urn:schemas-microsoft-com:vml" Requires="v">
                <p:oleObj spid="_x0000_s1051" name="Visio" r:id="rId3" imgW="1223101" imgH="1917233" progId="Visio.Drawing.11">
                  <p:embed/>
                </p:oleObj>
              </mc:Choice>
              <mc:Fallback>
                <p:oleObj name="Visio" r:id="rId3" imgW="1223101" imgH="1917233"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1484313"/>
                        <a:ext cx="1222375"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4"/>
          <p:cNvGraphicFramePr>
            <a:graphicFrameLocks noChangeAspect="1"/>
          </p:cNvGraphicFramePr>
          <p:nvPr/>
        </p:nvGraphicFramePr>
        <p:xfrm>
          <a:off x="7173913" y="4071938"/>
          <a:ext cx="1192212" cy="1857375"/>
        </p:xfrm>
        <a:graphic>
          <a:graphicData uri="http://schemas.openxmlformats.org/presentationml/2006/ole">
            <mc:AlternateContent xmlns:mc="http://schemas.openxmlformats.org/markup-compatibility/2006">
              <mc:Choice xmlns:v="urn:schemas-microsoft-com:vml" Requires="v">
                <p:oleObj spid="_x0000_s1052" name="Visio" r:id="rId5" imgW="1228628" imgH="1917233" progId="Visio.Drawing.11">
                  <p:embed/>
                </p:oleObj>
              </mc:Choice>
              <mc:Fallback>
                <p:oleObj name="Visio" r:id="rId5" imgW="1228628" imgH="1917233"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3913" y="4071938"/>
                        <a:ext cx="1192212"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5"/>
          <p:cNvGraphicFramePr>
            <a:graphicFrameLocks noChangeAspect="1"/>
          </p:cNvGraphicFramePr>
          <p:nvPr/>
        </p:nvGraphicFramePr>
        <p:xfrm>
          <a:off x="346075" y="4292600"/>
          <a:ext cx="2446338" cy="2190750"/>
        </p:xfrm>
        <a:graphic>
          <a:graphicData uri="http://schemas.openxmlformats.org/presentationml/2006/ole">
            <mc:AlternateContent xmlns:mc="http://schemas.openxmlformats.org/markup-compatibility/2006">
              <mc:Choice xmlns:v="urn:schemas-microsoft-com:vml" Requires="v">
                <p:oleObj spid="_x0000_s1053" name="Visio" r:id="rId7" imgW="2582103" imgH="2313554" progId="Visio.Drawing.11">
                  <p:embed/>
                </p:oleObj>
              </mc:Choice>
              <mc:Fallback>
                <p:oleObj name="Visio" r:id="rId7" imgW="2582103" imgH="2313554"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6075" y="4292600"/>
                        <a:ext cx="2446338"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6"/>
          <p:cNvGraphicFramePr>
            <a:graphicFrameLocks noChangeAspect="1"/>
          </p:cNvGraphicFramePr>
          <p:nvPr/>
        </p:nvGraphicFramePr>
        <p:xfrm>
          <a:off x="2538413" y="2635250"/>
          <a:ext cx="3090862" cy="1458913"/>
        </p:xfrm>
        <a:graphic>
          <a:graphicData uri="http://schemas.openxmlformats.org/presentationml/2006/ole">
            <mc:AlternateContent xmlns:mc="http://schemas.openxmlformats.org/markup-compatibility/2006">
              <mc:Choice xmlns:v="urn:schemas-microsoft-com:vml" Requires="v">
                <p:oleObj spid="_x0000_s1054" name="Visio" r:id="rId9" imgW="3218363" imgH="1521887" progId="Visio.Drawing.11">
                  <p:embed/>
                </p:oleObj>
              </mc:Choice>
              <mc:Fallback>
                <p:oleObj name="Visio" r:id="rId9" imgW="3218363" imgH="1521887"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8413" y="2635250"/>
                        <a:ext cx="3090862" cy="145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Line 7"/>
          <p:cNvSpPr>
            <a:spLocks noChangeShapeType="1"/>
          </p:cNvSpPr>
          <p:nvPr/>
        </p:nvSpPr>
        <p:spPr bwMode="auto">
          <a:xfrm flipV="1">
            <a:off x="2195513" y="3860800"/>
            <a:ext cx="504825" cy="57626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0" name="Line 8"/>
          <p:cNvSpPr>
            <a:spLocks noChangeShapeType="1"/>
          </p:cNvSpPr>
          <p:nvPr/>
        </p:nvSpPr>
        <p:spPr bwMode="auto">
          <a:xfrm>
            <a:off x="3419475" y="3500438"/>
            <a:ext cx="100806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1" name="Line 9"/>
          <p:cNvSpPr>
            <a:spLocks noChangeShapeType="1"/>
          </p:cNvSpPr>
          <p:nvPr/>
        </p:nvSpPr>
        <p:spPr bwMode="auto">
          <a:xfrm flipV="1">
            <a:off x="5651500" y="2781300"/>
            <a:ext cx="1368425" cy="36036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2" name="Line 10"/>
          <p:cNvSpPr>
            <a:spLocks noChangeShapeType="1"/>
          </p:cNvSpPr>
          <p:nvPr/>
        </p:nvSpPr>
        <p:spPr bwMode="auto">
          <a:xfrm>
            <a:off x="5651500" y="3429000"/>
            <a:ext cx="1800225" cy="1079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3" name="Rectangle 11"/>
          <p:cNvSpPr>
            <a:spLocks noChangeArrowheads="1"/>
          </p:cNvSpPr>
          <p:nvPr/>
        </p:nvSpPr>
        <p:spPr bwMode="auto">
          <a:xfrm>
            <a:off x="7308850" y="3141663"/>
            <a:ext cx="1008063" cy="3603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ctr" eaLnBrk="1" hangingPunct="1">
              <a:spcBef>
                <a:spcPct val="0"/>
              </a:spcBef>
              <a:buClrTx/>
              <a:buSzTx/>
              <a:buFontTx/>
              <a:buNone/>
            </a:pPr>
            <a:r>
              <a:rPr lang="en-US" altLang="ru-RU" sz="2000">
                <a:latin typeface="Arial" panose="020B0604020202020204" pitchFamily="34" charset="0"/>
              </a:rPr>
              <a:t>NIDS</a:t>
            </a:r>
          </a:p>
        </p:txBody>
      </p:sp>
      <p:sp>
        <p:nvSpPr>
          <p:cNvPr id="14" name="Rectangle 12"/>
          <p:cNvSpPr>
            <a:spLocks noChangeArrowheads="1"/>
          </p:cNvSpPr>
          <p:nvPr/>
        </p:nvSpPr>
        <p:spPr bwMode="auto">
          <a:xfrm>
            <a:off x="7308850" y="5734050"/>
            <a:ext cx="1008063" cy="3603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ctr" eaLnBrk="1" hangingPunct="1">
              <a:spcBef>
                <a:spcPct val="0"/>
              </a:spcBef>
              <a:buClrTx/>
              <a:buSzTx/>
              <a:buFontTx/>
              <a:buNone/>
            </a:pPr>
            <a:r>
              <a:rPr lang="en-US" altLang="ru-RU" sz="2000">
                <a:latin typeface="Arial" panose="020B0604020202020204" pitchFamily="34" charset="0"/>
              </a:rPr>
              <a:t>Target</a:t>
            </a:r>
          </a:p>
        </p:txBody>
      </p:sp>
      <p:sp>
        <p:nvSpPr>
          <p:cNvPr id="15" name="Rectangle 13"/>
          <p:cNvSpPr>
            <a:spLocks noChangeArrowheads="1"/>
          </p:cNvSpPr>
          <p:nvPr/>
        </p:nvSpPr>
        <p:spPr bwMode="auto">
          <a:xfrm>
            <a:off x="2124075" y="6165850"/>
            <a:ext cx="1008063" cy="3603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ctr" eaLnBrk="1" hangingPunct="1">
              <a:spcBef>
                <a:spcPct val="0"/>
              </a:spcBef>
              <a:buClrTx/>
              <a:buSzTx/>
              <a:buFontTx/>
              <a:buNone/>
            </a:pPr>
            <a:r>
              <a:rPr lang="en-US" altLang="ru-RU" sz="2000">
                <a:latin typeface="Arial" panose="020B0604020202020204" pitchFamily="34" charset="0"/>
              </a:rPr>
              <a:t>Attacker</a:t>
            </a:r>
          </a:p>
        </p:txBody>
      </p:sp>
      <p:sp>
        <p:nvSpPr>
          <p:cNvPr id="16" name="Rectangle 14"/>
          <p:cNvSpPr>
            <a:spLocks noChangeArrowheads="1"/>
          </p:cNvSpPr>
          <p:nvPr/>
        </p:nvSpPr>
        <p:spPr bwMode="auto">
          <a:xfrm>
            <a:off x="1979613" y="2565400"/>
            <a:ext cx="1008062" cy="3603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ctr" eaLnBrk="1" hangingPunct="1">
              <a:spcBef>
                <a:spcPct val="0"/>
              </a:spcBef>
              <a:buClrTx/>
              <a:buSzTx/>
              <a:buFontTx/>
              <a:buNone/>
            </a:pPr>
            <a:r>
              <a:rPr lang="en-US" altLang="ru-RU" sz="2000">
                <a:latin typeface="Arial" panose="020B0604020202020204" pitchFamily="34" charset="0"/>
              </a:rPr>
              <a:t>Router</a:t>
            </a:r>
          </a:p>
        </p:txBody>
      </p:sp>
      <p:sp>
        <p:nvSpPr>
          <p:cNvPr id="17" name="Rectangle 15"/>
          <p:cNvSpPr>
            <a:spLocks noChangeArrowheads="1"/>
          </p:cNvSpPr>
          <p:nvPr/>
        </p:nvSpPr>
        <p:spPr bwMode="auto">
          <a:xfrm>
            <a:off x="4284663" y="2133600"/>
            <a:ext cx="1008062" cy="3603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ctr" eaLnBrk="1" hangingPunct="1">
              <a:spcBef>
                <a:spcPct val="0"/>
              </a:spcBef>
              <a:buClrTx/>
              <a:buSzTx/>
              <a:buFontTx/>
              <a:buNone/>
            </a:pPr>
            <a:r>
              <a:rPr lang="en-US" altLang="ru-RU" sz="2000">
                <a:latin typeface="Arial" panose="020B0604020202020204" pitchFamily="34" charset="0"/>
              </a:rPr>
              <a:t>Hub</a:t>
            </a:r>
          </a:p>
        </p:txBody>
      </p:sp>
      <p:sp>
        <p:nvSpPr>
          <p:cNvPr id="18" name="Rectangle 16"/>
          <p:cNvSpPr>
            <a:spLocks noChangeArrowheads="1"/>
          </p:cNvSpPr>
          <p:nvPr/>
        </p:nvSpPr>
        <p:spPr bwMode="auto">
          <a:xfrm>
            <a:off x="5003800" y="1412875"/>
            <a:ext cx="27368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eaLnBrk="1" hangingPunct="1">
              <a:spcBef>
                <a:spcPct val="0"/>
              </a:spcBef>
              <a:buClrTx/>
              <a:buSzTx/>
              <a:buFontTx/>
              <a:buNone/>
            </a:pPr>
            <a:r>
              <a:rPr lang="en-US" altLang="ru-RU" sz="1600" b="1">
                <a:latin typeface="Arial" panose="020B0604020202020204" pitchFamily="34" charset="0"/>
              </a:rPr>
              <a:t>Home net address</a:t>
            </a:r>
          </a:p>
          <a:p>
            <a:pPr eaLnBrk="1" hangingPunct="1">
              <a:spcBef>
                <a:spcPct val="0"/>
              </a:spcBef>
              <a:buClrTx/>
              <a:buSzTx/>
              <a:buFontTx/>
              <a:buNone/>
            </a:pPr>
            <a:r>
              <a:rPr lang="en-US" altLang="ru-RU" sz="1600" b="1">
                <a:latin typeface="Arial" panose="020B0604020202020204" pitchFamily="34" charset="0"/>
              </a:rPr>
              <a:t>172.16.1.0 /24</a:t>
            </a:r>
          </a:p>
        </p:txBody>
      </p:sp>
      <p:graphicFrame>
        <p:nvGraphicFramePr>
          <p:cNvPr id="19" name="Object 17"/>
          <p:cNvGraphicFramePr>
            <a:graphicFrameLocks noChangeAspect="1"/>
          </p:cNvGraphicFramePr>
          <p:nvPr/>
        </p:nvGraphicFramePr>
        <p:xfrm>
          <a:off x="107950" y="3644900"/>
          <a:ext cx="2278063" cy="611188"/>
        </p:xfrm>
        <a:graphic>
          <a:graphicData uri="http://schemas.openxmlformats.org/presentationml/2006/ole">
            <mc:AlternateContent xmlns:mc="http://schemas.openxmlformats.org/markup-compatibility/2006">
              <mc:Choice xmlns:v="urn:schemas-microsoft-com:vml" Requires="v">
                <p:oleObj spid="_x0000_s1055" name="Visio" r:id="rId11" imgW="2818790" imgH="577088" progId="Visio.Drawing.11">
                  <p:embed/>
                </p:oleObj>
              </mc:Choice>
              <mc:Fallback>
                <p:oleObj name="Visio" r:id="rId11" imgW="2818790" imgH="577088"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7950" y="3644900"/>
                        <a:ext cx="2278063"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Line 18"/>
          <p:cNvSpPr>
            <a:spLocks noChangeShapeType="1"/>
          </p:cNvSpPr>
          <p:nvPr/>
        </p:nvSpPr>
        <p:spPr bwMode="auto">
          <a:xfrm flipV="1">
            <a:off x="2627313" y="4005263"/>
            <a:ext cx="504825" cy="576262"/>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1" name="Line 19"/>
          <p:cNvSpPr>
            <a:spLocks noChangeShapeType="1"/>
          </p:cNvSpPr>
          <p:nvPr/>
        </p:nvSpPr>
        <p:spPr bwMode="auto">
          <a:xfrm flipV="1">
            <a:off x="3492500" y="3789363"/>
            <a:ext cx="720725"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2" name="Line 20"/>
          <p:cNvSpPr>
            <a:spLocks noChangeShapeType="1"/>
          </p:cNvSpPr>
          <p:nvPr/>
        </p:nvSpPr>
        <p:spPr bwMode="auto">
          <a:xfrm>
            <a:off x="5435600" y="3717925"/>
            <a:ext cx="1657350" cy="10795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3" name="Line 21"/>
          <p:cNvSpPr>
            <a:spLocks noChangeShapeType="1"/>
          </p:cNvSpPr>
          <p:nvPr/>
        </p:nvSpPr>
        <p:spPr bwMode="auto">
          <a:xfrm flipH="1" flipV="1">
            <a:off x="5292725" y="3933825"/>
            <a:ext cx="1584325" cy="10795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4" name="Line 22"/>
          <p:cNvSpPr>
            <a:spLocks noChangeShapeType="1"/>
          </p:cNvSpPr>
          <p:nvPr/>
        </p:nvSpPr>
        <p:spPr bwMode="auto">
          <a:xfrm flipH="1" flipV="1">
            <a:off x="3492500" y="4005263"/>
            <a:ext cx="719138"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5" name="Line 23"/>
          <p:cNvSpPr>
            <a:spLocks noChangeShapeType="1"/>
          </p:cNvSpPr>
          <p:nvPr/>
        </p:nvSpPr>
        <p:spPr bwMode="auto">
          <a:xfrm flipH="1">
            <a:off x="2771775" y="4149725"/>
            <a:ext cx="576263" cy="719138"/>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6" name="AutoShape 24"/>
          <p:cNvSpPr>
            <a:spLocks noChangeArrowheads="1"/>
          </p:cNvSpPr>
          <p:nvPr/>
        </p:nvSpPr>
        <p:spPr bwMode="auto">
          <a:xfrm>
            <a:off x="5219700" y="2636838"/>
            <a:ext cx="863600" cy="936625"/>
          </a:xfrm>
          <a:prstGeom prst="irregularSeal1">
            <a:avLst/>
          </a:prstGeom>
          <a:solidFill>
            <a:srgbClr val="FFCC00">
              <a:alpha val="54901"/>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eaLnBrk="1" hangingPunct="1">
              <a:spcBef>
                <a:spcPct val="0"/>
              </a:spcBef>
              <a:buClrTx/>
              <a:buSzTx/>
              <a:buFontTx/>
              <a:buNone/>
            </a:pPr>
            <a:endParaRPr lang="ru-RU" altLang="ru-RU" sz="1800">
              <a:latin typeface="Arial" panose="020B0604020202020204" pitchFamily="34" charset="0"/>
            </a:endParaRPr>
          </a:p>
        </p:txBody>
      </p:sp>
    </p:spTree>
    <p:extLst>
      <p:ext uri="{BB962C8B-B14F-4D97-AF65-F5344CB8AC3E}">
        <p14:creationId xmlns:p14="http://schemas.microsoft.com/office/powerpoint/2010/main" val="322930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linds(horizontal)">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checkerboard(across)">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checkerboard(across)">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checkerboard(across)">
                                      <p:cBhvr>
                                        <p:cTn id="57" dur="5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checkerboard(across)">
                                      <p:cBhvr>
                                        <p:cTn id="62" dur="5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checkerboard(across)">
                                      <p:cBhvr>
                                        <p:cTn id="67" dur="500"/>
                                        <p:tgtEl>
                                          <p:spTgt spid="24"/>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checkerboard(across)">
                                      <p:cBhvr>
                                        <p:cTn id="72" dur="500"/>
                                        <p:tgtEl>
                                          <p:spTgt spid="25"/>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box(in)">
                                      <p:cBhvr>
                                        <p:cTn id="77" dur="500"/>
                                        <p:tgtEl>
                                          <p:spTgt spid="26"/>
                                        </p:tgtEl>
                                      </p:cBhvr>
                                    </p:animEffect>
                                  </p:childTnLst>
                                </p:cTn>
                              </p:par>
                            </p:childTnLst>
                          </p:cTn>
                        </p:par>
                        <p:par>
                          <p:cTn id="78" fill="hold">
                            <p:stCondLst>
                              <p:cond delay="500"/>
                            </p:stCondLst>
                            <p:childTnLst>
                              <p:par>
                                <p:cTn id="79" presetID="6" presetClass="emph" presetSubtype="0" fill="hold" grpId="1" nodeType="afterEffect">
                                  <p:stCondLst>
                                    <p:cond delay="500"/>
                                  </p:stCondLst>
                                  <p:childTnLst>
                                    <p:animScale>
                                      <p:cBhvr>
                                        <p:cTn id="80" dur="2000" fill="hold"/>
                                        <p:tgtEl>
                                          <p:spTgt spid="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p:bldP spid="20" grpId="0" animBg="1"/>
      <p:bldP spid="21" grpId="0" animBg="1"/>
      <p:bldP spid="22" grpId="0" animBg="1"/>
      <p:bldP spid="23" grpId="0" animBg="1"/>
      <p:bldP spid="24" grpId="0" animBg="1"/>
      <p:bldP spid="25" grpId="0" animBg="1"/>
      <p:bldP spid="26" grpId="0" animBg="1"/>
      <p:bldP spid="26"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Размещение сенсоров </a:t>
            </a:r>
            <a:r>
              <a:rPr lang="en-US" dirty="0"/>
              <a:t>IDS</a:t>
            </a:r>
            <a:endParaRPr lang="ru-RU" dirty="0"/>
          </a:p>
        </p:txBody>
      </p:sp>
      <p:sp>
        <p:nvSpPr>
          <p:cNvPr id="3" name="Объект 2"/>
          <p:cNvSpPr>
            <a:spLocks noGrp="1"/>
          </p:cNvSpPr>
          <p:nvPr>
            <p:ph idx="1"/>
          </p:nvPr>
        </p:nvSpPr>
        <p:spPr/>
        <p:txBody>
          <a:bodyPr/>
          <a:lstStyle/>
          <a:p>
            <a:r>
              <a:rPr lang="ru-RU" dirty="0"/>
              <a:t>между маршрутизатором и межсетевым экраном;</a:t>
            </a:r>
          </a:p>
          <a:p>
            <a:r>
              <a:rPr lang="ru-RU" dirty="0"/>
              <a:t>в "демилитаризованной зоне" (DMZ);</a:t>
            </a:r>
          </a:p>
          <a:p>
            <a:r>
              <a:rPr lang="ru-RU" dirty="0"/>
              <a:t>за межсетевым экраном;</a:t>
            </a:r>
          </a:p>
          <a:p>
            <a:r>
              <a:rPr lang="ru-RU" dirty="0"/>
              <a:t>у сервера удаленного доступа или у модемной стойки;</a:t>
            </a:r>
          </a:p>
          <a:p>
            <a:r>
              <a:rPr lang="ru-RU" dirty="0"/>
              <a:t>в ключевых сегментах внутренней сети. </a:t>
            </a:r>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6187813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Размещение между маршрутизатором и межсетевым экраном</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6" name="Picture 4" descr="https://studbooks.net/imag_/15/231292/image004.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28215" y="1706208"/>
            <a:ext cx="5887570" cy="5118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2480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Размещение в «демилитаризованной зоне» </a:t>
            </a:r>
            <a:r>
              <a:rPr lang="en-US" dirty="0"/>
              <a:t>(DMZ)</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6" name="Picture 2" descr="Размещение сетевого сенсора в демилитаризованной зоне"/>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98205" y="1656944"/>
            <a:ext cx="6347589" cy="5097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262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фильтрации</a:t>
            </a:r>
          </a:p>
        </p:txBody>
      </p:sp>
      <p:sp>
        <p:nvSpPr>
          <p:cNvPr id="3" name="Объект 2"/>
          <p:cNvSpPr>
            <a:spLocks noGrp="1"/>
          </p:cNvSpPr>
          <p:nvPr>
            <p:ph idx="1"/>
          </p:nvPr>
        </p:nvSpPr>
        <p:spPr/>
        <p:txBody>
          <a:bodyPr>
            <a:normAutofit lnSpcReduction="10000"/>
          </a:bodyPr>
          <a:lstStyle/>
          <a:p>
            <a:pPr marL="0" indent="0">
              <a:buNone/>
            </a:pPr>
            <a:r>
              <a:rPr lang="ru-RU" b="1" u="sng" dirty="0" smtClean="0"/>
              <a:t>Базовые принципы:</a:t>
            </a:r>
          </a:p>
          <a:p>
            <a:r>
              <a:rPr lang="ru-RU" dirty="0" smtClean="0"/>
              <a:t>запрещать </a:t>
            </a:r>
            <a:r>
              <a:rPr lang="ru-RU" dirty="0"/>
              <a:t>все, что не разрешено </a:t>
            </a:r>
            <a:endParaRPr lang="ru-RU" dirty="0" smtClean="0"/>
          </a:p>
          <a:p>
            <a:r>
              <a:rPr lang="ru-RU" dirty="0" smtClean="0"/>
              <a:t>разрешать </a:t>
            </a:r>
            <a:r>
              <a:rPr lang="ru-RU" dirty="0"/>
              <a:t>все, что не </a:t>
            </a:r>
            <a:r>
              <a:rPr lang="ru-RU" dirty="0" smtClean="0"/>
              <a:t>запрещено</a:t>
            </a:r>
          </a:p>
          <a:p>
            <a:endParaRPr lang="ru-RU" dirty="0" smtClean="0"/>
          </a:p>
          <a:p>
            <a:pPr marL="0" indent="0">
              <a:buNone/>
            </a:pPr>
            <a:r>
              <a:rPr lang="ru-RU" b="1" u="sng" dirty="0" smtClean="0"/>
              <a:t>Основные функции:</a:t>
            </a:r>
          </a:p>
          <a:p>
            <a:r>
              <a:rPr lang="ru-RU" dirty="0" smtClean="0"/>
              <a:t>фильтрация трафика</a:t>
            </a:r>
          </a:p>
          <a:p>
            <a:r>
              <a:rPr lang="ru-RU" dirty="0" smtClean="0"/>
              <a:t>протоколирование</a:t>
            </a:r>
          </a:p>
          <a:p>
            <a:r>
              <a:rPr lang="ru-RU" dirty="0" smtClean="0"/>
              <a:t>аудит</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spTree>
    <p:extLst>
      <p:ext uri="{BB962C8B-B14F-4D97-AF65-F5344CB8AC3E}">
        <p14:creationId xmlns:p14="http://schemas.microsoft.com/office/powerpoint/2010/main" val="4724030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Размещение за межсетевым экраном</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6" name="Picture 2" descr="http://konspekta.net/megaobuchalkaru/imgbaza/baza6/1675716508981.files/image368.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4957"/>
          <a:stretch/>
        </p:blipFill>
        <p:spPr bwMode="auto">
          <a:xfrm>
            <a:off x="1331640" y="1656944"/>
            <a:ext cx="6480720" cy="5045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619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Пассивные и активные системы обнаружения вторжений</a:t>
            </a:r>
          </a:p>
        </p:txBody>
      </p:sp>
      <p:sp>
        <p:nvSpPr>
          <p:cNvPr id="3" name="Объект 2"/>
          <p:cNvSpPr>
            <a:spLocks noGrp="1"/>
          </p:cNvSpPr>
          <p:nvPr>
            <p:ph idx="1"/>
          </p:nvPr>
        </p:nvSpPr>
        <p:spPr/>
        <p:txBody>
          <a:bodyPr>
            <a:normAutofit fontScale="85000" lnSpcReduction="10000"/>
          </a:bodyPr>
          <a:lstStyle/>
          <a:p>
            <a:pPr algn="just">
              <a:lnSpc>
                <a:spcPct val="90000"/>
              </a:lnSpc>
              <a:defRPr/>
            </a:pPr>
            <a:r>
              <a:rPr lang="ru-RU" dirty="0"/>
              <a:t>В </a:t>
            </a:r>
            <a:r>
              <a:rPr lang="ru-RU" b="1" dirty="0">
                <a:solidFill>
                  <a:srgbClr val="FFC000"/>
                </a:solidFill>
              </a:rPr>
              <a:t>пассивной СОВ</a:t>
            </a:r>
            <a:r>
              <a:rPr lang="ru-RU" dirty="0"/>
              <a:t> при обнаружении нарушения безопасности, информация о нарушении записывается в лог приложения, а также сигналы опасности отправляются на консоль и/или администратору системы по определенному каналу связи. </a:t>
            </a:r>
          </a:p>
          <a:p>
            <a:pPr algn="just">
              <a:lnSpc>
                <a:spcPct val="90000"/>
              </a:lnSpc>
              <a:defRPr/>
            </a:pPr>
            <a:r>
              <a:rPr lang="ru-RU" dirty="0"/>
              <a:t>В </a:t>
            </a:r>
            <a:r>
              <a:rPr lang="ru-RU" b="1" dirty="0">
                <a:solidFill>
                  <a:srgbClr val="FFC000"/>
                </a:solidFill>
              </a:rPr>
              <a:t>активной системе</a:t>
            </a:r>
            <a:r>
              <a:rPr lang="ru-RU" dirty="0"/>
              <a:t>, также известной как Система Предотвращения Вторжений (IPS), СОВ ведет ответные действия на нарушение, сбрасывая соединение или перенастраивая межсетевой экран для блокирования трафика от злоумышленника. Ответные действия могут проводиться автоматически либо по команде оператора.</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6605707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Возможные действия СОВ</a:t>
            </a:r>
          </a:p>
        </p:txBody>
      </p:sp>
      <p:sp>
        <p:nvSpPr>
          <p:cNvPr id="3" name="Объект 2"/>
          <p:cNvSpPr>
            <a:spLocks noGrp="1"/>
          </p:cNvSpPr>
          <p:nvPr>
            <p:ph idx="1"/>
          </p:nvPr>
        </p:nvSpPr>
        <p:spPr/>
        <p:txBody>
          <a:bodyPr/>
          <a:lstStyle/>
          <a:p>
            <a:pPr>
              <a:lnSpc>
                <a:spcPct val="90000"/>
              </a:lnSpc>
              <a:defRPr/>
            </a:pPr>
            <a:r>
              <a:rPr lang="ru-RU" dirty="0"/>
              <a:t>Звуковое</a:t>
            </a:r>
            <a:r>
              <a:rPr lang="en-US" dirty="0"/>
              <a:t>/</a:t>
            </a:r>
            <a:r>
              <a:rPr lang="ru-RU" dirty="0"/>
              <a:t> Визуальное оповещение</a:t>
            </a:r>
            <a:endParaRPr lang="en-US" dirty="0"/>
          </a:p>
          <a:p>
            <a:pPr>
              <a:lnSpc>
                <a:spcPct val="90000"/>
              </a:lnSpc>
              <a:defRPr/>
            </a:pPr>
            <a:r>
              <a:rPr lang="ru-RU" dirty="0"/>
              <a:t>Сообщение по </a:t>
            </a:r>
            <a:r>
              <a:rPr lang="en-US" dirty="0"/>
              <a:t>email.</a:t>
            </a:r>
          </a:p>
          <a:p>
            <a:pPr>
              <a:lnSpc>
                <a:spcPct val="90000"/>
              </a:lnSpc>
              <a:defRPr/>
            </a:pPr>
            <a:r>
              <a:rPr lang="en-US" dirty="0"/>
              <a:t>SMS</a:t>
            </a:r>
            <a:r>
              <a:rPr lang="ru-RU" dirty="0"/>
              <a:t> сообщение</a:t>
            </a:r>
            <a:endParaRPr lang="en-US" dirty="0"/>
          </a:p>
          <a:p>
            <a:pPr>
              <a:lnSpc>
                <a:spcPct val="90000"/>
              </a:lnSpc>
              <a:defRPr/>
            </a:pPr>
            <a:r>
              <a:rPr lang="ru-RU" dirty="0"/>
              <a:t>Запись в лог.</a:t>
            </a:r>
            <a:endParaRPr lang="en-US" dirty="0"/>
          </a:p>
          <a:p>
            <a:pPr>
              <a:lnSpc>
                <a:spcPct val="90000"/>
              </a:lnSpc>
              <a:defRPr/>
            </a:pPr>
            <a:r>
              <a:rPr lang="ru-RU" dirty="0"/>
              <a:t>Протоколирование пакета.</a:t>
            </a:r>
            <a:endParaRPr lang="en-US" dirty="0"/>
          </a:p>
          <a:p>
            <a:pPr>
              <a:lnSpc>
                <a:spcPct val="90000"/>
              </a:lnSpc>
              <a:defRPr/>
            </a:pPr>
            <a:r>
              <a:rPr lang="ru-RU" dirty="0"/>
              <a:t>Запуск программы.</a:t>
            </a:r>
            <a:endParaRPr lang="en-US" dirty="0"/>
          </a:p>
          <a:p>
            <a:pPr>
              <a:lnSpc>
                <a:spcPct val="90000"/>
              </a:lnSpc>
              <a:defRPr/>
            </a:pPr>
            <a:r>
              <a:rPr lang="ru-RU" dirty="0">
                <a:solidFill>
                  <a:srgbClr val="FFC000"/>
                </a:solidFill>
              </a:rPr>
              <a:t>Переконфигурирование МЭ</a:t>
            </a:r>
            <a:endParaRPr lang="en-US" dirty="0">
              <a:solidFill>
                <a:srgbClr val="FFC000"/>
              </a:solidFill>
            </a:endParaRPr>
          </a:p>
          <a:p>
            <a:pPr>
              <a:lnSpc>
                <a:spcPct val="90000"/>
              </a:lnSpc>
              <a:defRPr/>
            </a:pPr>
            <a:r>
              <a:rPr lang="ru-RU" dirty="0">
                <a:solidFill>
                  <a:srgbClr val="FFC000"/>
                </a:solidFill>
              </a:rPr>
              <a:t>Обрыв соединения.</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2682168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364" y="219998"/>
            <a:ext cx="8363272" cy="1143000"/>
          </a:xfrm>
        </p:spPr>
        <p:txBody>
          <a:bodyPr>
            <a:normAutofit fontScale="90000"/>
          </a:bodyPr>
          <a:lstStyle/>
          <a:p>
            <a:r>
              <a:rPr lang="ru-RU" dirty="0" err="1"/>
              <a:t>Intrusion</a:t>
            </a:r>
            <a:r>
              <a:rPr lang="ru-RU" dirty="0"/>
              <a:t> </a:t>
            </a:r>
            <a:r>
              <a:rPr lang="ru-RU" dirty="0" err="1"/>
              <a:t>Prevention</a:t>
            </a:r>
            <a:r>
              <a:rPr lang="ru-RU" dirty="0"/>
              <a:t> </a:t>
            </a:r>
            <a:r>
              <a:rPr lang="ru-RU" dirty="0" err="1"/>
              <a:t>System</a:t>
            </a:r>
            <a:r>
              <a:rPr lang="ru-RU" dirty="0"/>
              <a:t/>
            </a:r>
            <a:br>
              <a:rPr lang="ru-RU" dirty="0"/>
            </a:br>
            <a:r>
              <a:rPr lang="ru-RU" dirty="0"/>
              <a:t>Система </a:t>
            </a:r>
            <a:r>
              <a:rPr lang="ru-RU" dirty="0" smtClean="0"/>
              <a:t>предотвращения</a:t>
            </a:r>
            <a:r>
              <a:rPr lang="en-US" dirty="0" smtClean="0"/>
              <a:t> </a:t>
            </a:r>
            <a:r>
              <a:rPr lang="ru-RU" dirty="0" smtClean="0"/>
              <a:t>вторжений</a:t>
            </a:r>
            <a:endParaRPr lang="ru-RU" dirty="0"/>
          </a:p>
        </p:txBody>
      </p:sp>
      <p:sp>
        <p:nvSpPr>
          <p:cNvPr id="3" name="Объект 2"/>
          <p:cNvSpPr>
            <a:spLocks noGrp="1"/>
          </p:cNvSpPr>
          <p:nvPr>
            <p:ph idx="1"/>
          </p:nvPr>
        </p:nvSpPr>
        <p:spPr/>
        <p:txBody>
          <a:bodyPr/>
          <a:lstStyle/>
          <a:p>
            <a:r>
              <a:rPr lang="ru-RU" b="1" dirty="0">
                <a:solidFill>
                  <a:srgbClr val="FFC000"/>
                </a:solidFill>
                <a:cs typeface="Arial" charset="0"/>
              </a:rPr>
              <a:t>Система предотвращения вторжений</a:t>
            </a:r>
            <a:r>
              <a:rPr lang="ru-RU" dirty="0">
                <a:solidFill>
                  <a:srgbClr val="FFC000"/>
                </a:solidFill>
                <a:cs typeface="Arial" charset="0"/>
              </a:rPr>
              <a:t> (</a:t>
            </a:r>
            <a:r>
              <a:rPr lang="ru-RU" i="1" dirty="0" err="1">
                <a:solidFill>
                  <a:srgbClr val="FFC000"/>
                </a:solidFill>
                <a:cs typeface="Arial" charset="0"/>
              </a:rPr>
              <a:t>Intrusion</a:t>
            </a:r>
            <a:r>
              <a:rPr lang="ru-RU" i="1" dirty="0">
                <a:solidFill>
                  <a:srgbClr val="FFC000"/>
                </a:solidFill>
                <a:cs typeface="Arial" charset="0"/>
              </a:rPr>
              <a:t> </a:t>
            </a:r>
            <a:r>
              <a:rPr lang="ru-RU" i="1" dirty="0" err="1">
                <a:solidFill>
                  <a:srgbClr val="FFC000"/>
                </a:solidFill>
                <a:cs typeface="Arial" charset="0"/>
              </a:rPr>
              <a:t>Prevention</a:t>
            </a:r>
            <a:r>
              <a:rPr lang="ru-RU" i="1" dirty="0">
                <a:solidFill>
                  <a:srgbClr val="FFC000"/>
                </a:solidFill>
                <a:cs typeface="Arial" charset="0"/>
              </a:rPr>
              <a:t> </a:t>
            </a:r>
            <a:r>
              <a:rPr lang="ru-RU" i="1" dirty="0" err="1">
                <a:solidFill>
                  <a:srgbClr val="FFC000"/>
                </a:solidFill>
                <a:cs typeface="Arial" charset="0"/>
              </a:rPr>
              <a:t>System</a:t>
            </a:r>
            <a:r>
              <a:rPr lang="ru-RU" dirty="0">
                <a:solidFill>
                  <a:srgbClr val="FFC000"/>
                </a:solidFill>
                <a:cs typeface="Arial" charset="0"/>
              </a:rPr>
              <a:t>, IPS)</a:t>
            </a:r>
            <a:r>
              <a:rPr lang="ru-RU" dirty="0">
                <a:cs typeface="Arial" charset="0"/>
              </a:rPr>
              <a:t> — программная или аппаратная система сетевой и компьютерной безопасности, обнаруживающая вторжения или нарушения безопасности и автоматически защищающая от них.</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38760540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IPS vs IDS</a:t>
            </a:r>
            <a:endParaRPr lang="ru-RU" dirty="0"/>
          </a:p>
        </p:txBody>
      </p:sp>
      <p:sp>
        <p:nvSpPr>
          <p:cNvPr id="3" name="Объект 2"/>
          <p:cNvSpPr>
            <a:spLocks noGrp="1"/>
          </p:cNvSpPr>
          <p:nvPr>
            <p:ph idx="1"/>
          </p:nvPr>
        </p:nvSpPr>
        <p:spPr>
          <a:xfrm>
            <a:off x="457200" y="1600201"/>
            <a:ext cx="8229600" cy="1972815"/>
          </a:xfrm>
        </p:spPr>
        <p:txBody>
          <a:bodyPr>
            <a:normAutofit fontScale="77500" lnSpcReduction="20000"/>
          </a:bodyPr>
          <a:lstStyle/>
          <a:p>
            <a:r>
              <a:rPr lang="ru-RU" dirty="0"/>
              <a:t>Системы IPS можно рассматривать как расширение IDS, так как задача отслеживания атак остается одинаковой. Однако, они отличаются в том, что IPS должна отслеживать активность в реальном времени и быстро реализовывать действия по предотвращению атак.</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168" y="3287712"/>
            <a:ext cx="7713663"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55080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Классификация </a:t>
            </a:r>
            <a:r>
              <a:rPr lang="en-US" dirty="0"/>
              <a:t>IPS</a:t>
            </a:r>
            <a:endParaRPr lang="ru-RU" dirty="0"/>
          </a:p>
        </p:txBody>
      </p:sp>
      <p:sp>
        <p:nvSpPr>
          <p:cNvPr id="3" name="Объект 2"/>
          <p:cNvSpPr>
            <a:spLocks noGrp="1"/>
          </p:cNvSpPr>
          <p:nvPr>
            <p:ph idx="1"/>
          </p:nvPr>
        </p:nvSpPr>
        <p:spPr/>
        <p:txBody>
          <a:bodyPr>
            <a:normAutofit fontScale="77500" lnSpcReduction="20000"/>
          </a:bodyPr>
          <a:lstStyle/>
          <a:p>
            <a:pPr algn="just">
              <a:defRPr/>
            </a:pPr>
            <a:r>
              <a:rPr lang="ru-RU" b="1" dirty="0">
                <a:solidFill>
                  <a:srgbClr val="FFC000"/>
                </a:solidFill>
              </a:rPr>
              <a:t>Сетевые IPS</a:t>
            </a:r>
            <a:r>
              <a:rPr lang="ru-RU" dirty="0">
                <a:solidFill>
                  <a:srgbClr val="FFC000"/>
                </a:solidFill>
              </a:rPr>
              <a:t> (</a:t>
            </a:r>
            <a:r>
              <a:rPr lang="ru-RU" dirty="0" err="1">
                <a:solidFill>
                  <a:srgbClr val="FFC000"/>
                </a:solidFill>
              </a:rPr>
              <a:t>Network-based</a:t>
            </a:r>
            <a:r>
              <a:rPr lang="ru-RU" dirty="0">
                <a:solidFill>
                  <a:srgbClr val="FFC000"/>
                </a:solidFill>
              </a:rPr>
              <a:t> </a:t>
            </a:r>
            <a:r>
              <a:rPr lang="ru-RU" dirty="0" err="1">
                <a:solidFill>
                  <a:srgbClr val="FFC000"/>
                </a:solidFill>
              </a:rPr>
              <a:t>Intrusion</a:t>
            </a:r>
            <a:r>
              <a:rPr lang="ru-RU" dirty="0">
                <a:solidFill>
                  <a:srgbClr val="FFC000"/>
                </a:solidFill>
              </a:rPr>
              <a:t> </a:t>
            </a:r>
            <a:r>
              <a:rPr lang="ru-RU" dirty="0" err="1">
                <a:solidFill>
                  <a:srgbClr val="FFC000"/>
                </a:solidFill>
              </a:rPr>
              <a:t>Prevention</a:t>
            </a:r>
            <a:r>
              <a:rPr lang="ru-RU" dirty="0">
                <a:solidFill>
                  <a:srgbClr val="FFC000"/>
                </a:solidFill>
              </a:rPr>
              <a:t>, NIPS)</a:t>
            </a:r>
            <a:r>
              <a:rPr lang="en-US" dirty="0"/>
              <a:t> - </a:t>
            </a:r>
            <a:r>
              <a:rPr lang="ru-RU" dirty="0"/>
              <a:t> отслеживают трафик в компьютерной сети и блокируют подозрительные потоки данных.</a:t>
            </a:r>
          </a:p>
          <a:p>
            <a:pPr algn="just">
              <a:defRPr/>
            </a:pPr>
            <a:r>
              <a:rPr lang="ru-RU" b="1" dirty="0">
                <a:solidFill>
                  <a:srgbClr val="FFC000"/>
                </a:solidFill>
              </a:rPr>
              <a:t>IPS для беспроводных сетей</a:t>
            </a:r>
            <a:r>
              <a:rPr lang="ru-RU" dirty="0">
                <a:solidFill>
                  <a:srgbClr val="FFC000"/>
                </a:solidFill>
              </a:rPr>
              <a:t> (</a:t>
            </a:r>
            <a:r>
              <a:rPr lang="ru-RU" dirty="0" err="1">
                <a:solidFill>
                  <a:srgbClr val="FFC000"/>
                </a:solidFill>
              </a:rPr>
              <a:t>Wireless</a:t>
            </a:r>
            <a:r>
              <a:rPr lang="ru-RU" dirty="0">
                <a:solidFill>
                  <a:srgbClr val="FFC000"/>
                </a:solidFill>
              </a:rPr>
              <a:t> </a:t>
            </a:r>
            <a:r>
              <a:rPr lang="ru-RU" dirty="0" err="1">
                <a:solidFill>
                  <a:srgbClr val="FFC000"/>
                </a:solidFill>
              </a:rPr>
              <a:t>Intrusion</a:t>
            </a:r>
            <a:r>
              <a:rPr lang="ru-RU" dirty="0">
                <a:solidFill>
                  <a:srgbClr val="FFC000"/>
                </a:solidFill>
              </a:rPr>
              <a:t> </a:t>
            </a:r>
            <a:r>
              <a:rPr lang="ru-RU" dirty="0" err="1">
                <a:solidFill>
                  <a:srgbClr val="FFC000"/>
                </a:solidFill>
              </a:rPr>
              <a:t>Prevention</a:t>
            </a:r>
            <a:r>
              <a:rPr lang="ru-RU" dirty="0">
                <a:solidFill>
                  <a:srgbClr val="FFC000"/>
                </a:solidFill>
              </a:rPr>
              <a:t> </a:t>
            </a:r>
            <a:r>
              <a:rPr lang="ru-RU" dirty="0" err="1">
                <a:solidFill>
                  <a:srgbClr val="FFC000"/>
                </a:solidFill>
              </a:rPr>
              <a:t>Systems</a:t>
            </a:r>
            <a:r>
              <a:rPr lang="ru-RU" dirty="0">
                <a:solidFill>
                  <a:srgbClr val="FFC000"/>
                </a:solidFill>
              </a:rPr>
              <a:t>, WIPS)</a:t>
            </a:r>
            <a:r>
              <a:rPr lang="en-US" dirty="0">
                <a:solidFill>
                  <a:srgbClr val="FFC000"/>
                </a:solidFill>
              </a:rPr>
              <a:t> -</a:t>
            </a:r>
            <a:r>
              <a:rPr lang="ru-RU" dirty="0"/>
              <a:t> проверяет активность в беспроводных сетях.</a:t>
            </a:r>
            <a:endParaRPr lang="en-US" dirty="0"/>
          </a:p>
          <a:p>
            <a:pPr algn="just">
              <a:defRPr/>
            </a:pPr>
            <a:r>
              <a:rPr lang="ru-RU" b="1" dirty="0">
                <a:solidFill>
                  <a:srgbClr val="FFC000"/>
                </a:solidFill>
              </a:rPr>
              <a:t>Анализатор поведения сети</a:t>
            </a:r>
            <a:r>
              <a:rPr lang="ru-RU" dirty="0">
                <a:solidFill>
                  <a:srgbClr val="FFC000"/>
                </a:solidFill>
              </a:rPr>
              <a:t> (</a:t>
            </a:r>
            <a:r>
              <a:rPr lang="ru-RU" dirty="0" err="1">
                <a:solidFill>
                  <a:srgbClr val="FFC000"/>
                </a:solidFill>
              </a:rPr>
              <a:t>Network</a:t>
            </a:r>
            <a:r>
              <a:rPr lang="ru-RU" dirty="0">
                <a:solidFill>
                  <a:srgbClr val="FFC000"/>
                </a:solidFill>
              </a:rPr>
              <a:t> </a:t>
            </a:r>
            <a:r>
              <a:rPr lang="ru-RU" dirty="0" err="1">
                <a:solidFill>
                  <a:srgbClr val="FFC000"/>
                </a:solidFill>
              </a:rPr>
              <a:t>Behavior</a:t>
            </a:r>
            <a:r>
              <a:rPr lang="ru-RU" dirty="0">
                <a:solidFill>
                  <a:srgbClr val="FFC000"/>
                </a:solidFill>
              </a:rPr>
              <a:t> </a:t>
            </a:r>
            <a:r>
              <a:rPr lang="ru-RU" dirty="0" err="1">
                <a:solidFill>
                  <a:srgbClr val="FFC000"/>
                </a:solidFill>
              </a:rPr>
              <a:t>Analysis</a:t>
            </a:r>
            <a:r>
              <a:rPr lang="ru-RU" dirty="0">
                <a:solidFill>
                  <a:srgbClr val="FFC000"/>
                </a:solidFill>
              </a:rPr>
              <a:t>, NBA)</a:t>
            </a:r>
            <a:r>
              <a:rPr lang="en-US" dirty="0"/>
              <a:t> - </a:t>
            </a:r>
            <a:r>
              <a:rPr lang="ru-RU" dirty="0"/>
              <a:t>анализирует сетевой трафик, идентифицирует нетипичные потоки, например </a:t>
            </a:r>
            <a:r>
              <a:rPr lang="ru-RU" dirty="0" err="1"/>
              <a:t>DoS</a:t>
            </a:r>
            <a:r>
              <a:rPr lang="ru-RU" dirty="0"/>
              <a:t> </a:t>
            </a:r>
            <a:r>
              <a:rPr lang="ru-RU" dirty="0" smtClean="0"/>
              <a:t>и</a:t>
            </a:r>
            <a:r>
              <a:rPr lang="en-US" dirty="0" smtClean="0"/>
              <a:t> DDoS </a:t>
            </a:r>
            <a:r>
              <a:rPr lang="ru-RU" dirty="0" smtClean="0"/>
              <a:t>атаки</a:t>
            </a:r>
            <a:r>
              <a:rPr lang="ru-RU" dirty="0"/>
              <a:t>.</a:t>
            </a:r>
          </a:p>
          <a:p>
            <a:pPr algn="just">
              <a:defRPr/>
            </a:pPr>
            <a:r>
              <a:rPr lang="ru-RU" b="1" dirty="0">
                <a:solidFill>
                  <a:srgbClr val="FFC000"/>
                </a:solidFill>
              </a:rPr>
              <a:t>IPS для отдельных компьютеров</a:t>
            </a:r>
            <a:r>
              <a:rPr lang="ru-RU" dirty="0">
                <a:solidFill>
                  <a:srgbClr val="FFC000"/>
                </a:solidFill>
              </a:rPr>
              <a:t> (</a:t>
            </a:r>
            <a:r>
              <a:rPr lang="ru-RU" dirty="0" err="1">
                <a:solidFill>
                  <a:srgbClr val="FFC000"/>
                </a:solidFill>
              </a:rPr>
              <a:t>Host-based</a:t>
            </a:r>
            <a:r>
              <a:rPr lang="ru-RU" dirty="0">
                <a:solidFill>
                  <a:srgbClr val="FFC000"/>
                </a:solidFill>
              </a:rPr>
              <a:t> </a:t>
            </a:r>
            <a:r>
              <a:rPr lang="ru-RU" dirty="0" err="1">
                <a:solidFill>
                  <a:srgbClr val="FFC000"/>
                </a:solidFill>
              </a:rPr>
              <a:t>Intrusion</a:t>
            </a:r>
            <a:r>
              <a:rPr lang="ru-RU" dirty="0">
                <a:solidFill>
                  <a:srgbClr val="FFC000"/>
                </a:solidFill>
              </a:rPr>
              <a:t> </a:t>
            </a:r>
            <a:r>
              <a:rPr lang="ru-RU" dirty="0" err="1">
                <a:solidFill>
                  <a:srgbClr val="FFC000"/>
                </a:solidFill>
              </a:rPr>
              <a:t>Prevention</a:t>
            </a:r>
            <a:r>
              <a:rPr lang="ru-RU" dirty="0">
                <a:solidFill>
                  <a:srgbClr val="FFC000"/>
                </a:solidFill>
              </a:rPr>
              <a:t>, HIPS)</a:t>
            </a:r>
            <a:r>
              <a:rPr lang="en-US" dirty="0">
                <a:solidFill>
                  <a:srgbClr val="FFC000"/>
                </a:solidFill>
              </a:rPr>
              <a:t> - </a:t>
            </a:r>
            <a:r>
              <a:rPr lang="ru-RU" dirty="0"/>
              <a:t>резидентные программы, обнаруживающие подозрительную активность на компьютере.</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en-US" dirty="0"/>
              <a:t>6</a:t>
            </a:r>
            <a:endParaRPr lang="ru-RU" dirty="0"/>
          </a:p>
        </p:txBody>
      </p:sp>
    </p:spTree>
    <p:extLst>
      <p:ext uri="{BB962C8B-B14F-4D97-AF65-F5344CB8AC3E}">
        <p14:creationId xmlns:p14="http://schemas.microsoft.com/office/powerpoint/2010/main" val="13909797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Использованная литература</a:t>
            </a:r>
            <a:endParaRPr lang="ru-RU" dirty="0"/>
          </a:p>
        </p:txBody>
      </p:sp>
      <p:sp>
        <p:nvSpPr>
          <p:cNvPr id="3" name="Объект 2"/>
          <p:cNvSpPr>
            <a:spLocks noGrp="1"/>
          </p:cNvSpPr>
          <p:nvPr>
            <p:ph idx="1"/>
          </p:nvPr>
        </p:nvSpPr>
        <p:spPr>
          <a:xfrm>
            <a:off x="457200" y="1268760"/>
            <a:ext cx="8229600" cy="5760640"/>
          </a:xfrm>
        </p:spPr>
        <p:txBody>
          <a:bodyPr>
            <a:normAutofit fontScale="92500" lnSpcReduction="20000"/>
          </a:bodyPr>
          <a:lstStyle/>
          <a:p>
            <a:pPr>
              <a:buFont typeface="Arial" pitchFamily="34" charset="0"/>
              <a:buAutoNum type="arabicPeriod"/>
            </a:pPr>
            <a:r>
              <a:rPr lang="ru-RU" dirty="0" smtClean="0"/>
              <a:t>Шаньгин </a:t>
            </a:r>
            <a:r>
              <a:rPr lang="ru-RU" dirty="0"/>
              <a:t>Ф.Ф. Защита компьютерной информации. Эффективные методы и средства. – М. : ДМК Пресс, 2008. – 544 с. : ил</a:t>
            </a:r>
            <a:r>
              <a:rPr lang="ru-RU" dirty="0" smtClean="0"/>
              <a:t>.</a:t>
            </a:r>
          </a:p>
          <a:p>
            <a:pPr>
              <a:buFont typeface="Arial" pitchFamily="34" charset="0"/>
              <a:buAutoNum type="arabicPeriod"/>
            </a:pPr>
            <a:r>
              <a:rPr lang="ru-RU" dirty="0"/>
              <a:t>Олифер В.Г., Олифер Н.А. Безопасность компьютерных сетей. – М. : Горячая линия-Телеком, 2016. – 644 с. : ил.</a:t>
            </a:r>
          </a:p>
          <a:p>
            <a:pPr>
              <a:buFont typeface="Arial" pitchFamily="34" charset="0"/>
              <a:buAutoNum type="arabicPeriod"/>
            </a:pPr>
            <a:r>
              <a:rPr lang="ru-RU" dirty="0"/>
              <a:t>Вирус Морриса и День защиты </a:t>
            </a:r>
            <a:r>
              <a:rPr lang="ru-RU" dirty="0" smtClean="0"/>
              <a:t>информации. – </a:t>
            </a:r>
            <a:r>
              <a:rPr lang="en-US" dirty="0" smtClean="0"/>
              <a:t>URL: https</a:t>
            </a:r>
            <a:r>
              <a:rPr lang="en-US" dirty="0"/>
              <a:t>://pisali.ru/guteelefant/124852</a:t>
            </a:r>
            <a:r>
              <a:rPr lang="en-US" dirty="0" smtClean="0"/>
              <a:t>/</a:t>
            </a:r>
            <a:endParaRPr lang="ru-RU" dirty="0" smtClean="0"/>
          </a:p>
          <a:p>
            <a:pPr>
              <a:buFont typeface="Arial" pitchFamily="34" charset="0"/>
              <a:buAutoNum type="arabicPeriod"/>
            </a:pPr>
            <a:r>
              <a:rPr lang="ru-RU" dirty="0"/>
              <a:t>РД ФСТЭК «Средства вычислительной техники. Межсетевые экраны. Защита от несанкционированного доступа к информации. Показатели защищенности от несанкционированного доступа к информации»</a:t>
            </a:r>
          </a:p>
          <a:p>
            <a:pPr>
              <a:buFont typeface="Arial" pitchFamily="34" charset="0"/>
              <a:buAutoNum type="arabicPeriod"/>
            </a:pPr>
            <a:endParaRPr lang="ru-RU" dirty="0"/>
          </a:p>
        </p:txBody>
      </p:sp>
      <p:sp>
        <p:nvSpPr>
          <p:cNvPr id="5" name="Прямоугольник 4"/>
          <p:cNvSpPr/>
          <p:nvPr/>
        </p:nvSpPr>
        <p:spPr>
          <a:xfrm>
            <a:off x="7668344" y="35332"/>
            <a:ext cx="1431802" cy="369332"/>
          </a:xfrm>
          <a:prstGeom prst="rect">
            <a:avLst/>
          </a:prstGeom>
        </p:spPr>
        <p:txBody>
          <a:bodyPr wrap="none">
            <a:spAutoFit/>
          </a:bodyPr>
          <a:lstStyle/>
          <a:p>
            <a:r>
              <a:rPr lang="ru-RU" dirty="0"/>
              <a:t>Лекция </a:t>
            </a:r>
            <a:r>
              <a:rPr lang="ru-RU" dirty="0" smtClean="0"/>
              <a:t>№13</a:t>
            </a:r>
            <a:endParaRPr lang="ru-RU" dirty="0"/>
          </a:p>
        </p:txBody>
      </p:sp>
    </p:spTree>
    <p:extLst>
      <p:ext uri="{BB962C8B-B14F-4D97-AF65-F5344CB8AC3E}">
        <p14:creationId xmlns:p14="http://schemas.microsoft.com/office/powerpoint/2010/main" val="3590751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Классификация МЭ</a:t>
            </a:r>
            <a:endParaRPr lang="ru-RU" dirty="0"/>
          </a:p>
        </p:txBody>
      </p:sp>
      <p:sp>
        <p:nvSpPr>
          <p:cNvPr id="3" name="Объект 2"/>
          <p:cNvSpPr>
            <a:spLocks noGrp="1"/>
          </p:cNvSpPr>
          <p:nvPr>
            <p:ph idx="1"/>
          </p:nvPr>
        </p:nvSpPr>
        <p:spPr>
          <a:xfrm>
            <a:off x="457200" y="1600200"/>
            <a:ext cx="8229600" cy="5257800"/>
          </a:xfrm>
        </p:spPr>
        <p:txBody>
          <a:bodyPr>
            <a:normAutofit/>
          </a:bodyPr>
          <a:lstStyle/>
          <a:p>
            <a:pPr marL="0" indent="0">
              <a:buNone/>
            </a:pPr>
            <a:r>
              <a:rPr lang="ru-RU" dirty="0" smtClean="0"/>
              <a:t>Виды МЭ</a:t>
            </a:r>
            <a:r>
              <a:rPr lang="en-US" dirty="0"/>
              <a:t>:</a:t>
            </a:r>
            <a:endParaRPr lang="en-US" altLang="ru-RU" dirty="0" smtClean="0"/>
          </a:p>
          <a:p>
            <a:pPr lvl="0"/>
            <a:r>
              <a:rPr lang="ru-RU" dirty="0" smtClean="0"/>
              <a:t>нижнего </a:t>
            </a:r>
            <a:r>
              <a:rPr lang="ru-RU" dirty="0"/>
              <a:t>слоя модели </a:t>
            </a:r>
            <a:r>
              <a:rPr lang="en-US" dirty="0"/>
              <a:t>OSI </a:t>
            </a:r>
            <a:r>
              <a:rPr lang="ru-RU" dirty="0" smtClean="0"/>
              <a:t>(</a:t>
            </a:r>
            <a:r>
              <a:rPr lang="ru-RU" dirty="0"/>
              <a:t>пакетные фильтры, пакетные фильтры с анализом состояния)</a:t>
            </a:r>
          </a:p>
          <a:p>
            <a:r>
              <a:rPr lang="ru-RU" dirty="0" smtClean="0"/>
              <a:t>сеансового </a:t>
            </a:r>
            <a:r>
              <a:rPr lang="ru-RU" dirty="0"/>
              <a:t>уровня</a:t>
            </a:r>
          </a:p>
          <a:p>
            <a:r>
              <a:rPr lang="ru-RU" altLang="ru-RU" dirty="0" smtClean="0"/>
              <a:t>прикладного </a:t>
            </a:r>
            <a:r>
              <a:rPr lang="ru-RU" altLang="ru-RU" dirty="0"/>
              <a:t>уровня</a:t>
            </a:r>
          </a:p>
          <a:p>
            <a:r>
              <a:rPr lang="ru-RU" altLang="ru-RU" dirty="0" smtClean="0"/>
              <a:t>гибридные</a:t>
            </a:r>
            <a:endParaRPr lang="ru-RU" altLang="ru-RU" dirty="0"/>
          </a:p>
          <a:p>
            <a:r>
              <a:rPr lang="ru-RU" altLang="ru-RU" dirty="0" smtClean="0"/>
              <a:t>персональные</a:t>
            </a:r>
          </a:p>
          <a:p>
            <a:r>
              <a:rPr lang="ru-RU" altLang="ru-RU" dirty="0" smtClean="0"/>
              <a:t>с функцией </a:t>
            </a:r>
            <a:r>
              <a:rPr lang="en-US" altLang="ru-RU" dirty="0" smtClean="0"/>
              <a:t>NAT</a:t>
            </a:r>
            <a:endParaRPr lang="ru-RU" alt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spTree>
    <p:extLst>
      <p:ext uri="{BB962C8B-B14F-4D97-AF65-F5344CB8AC3E}">
        <p14:creationId xmlns:p14="http://schemas.microsoft.com/office/powerpoint/2010/main" val="40577032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Фильтрация трафика</a:t>
            </a:r>
            <a:r>
              <a:rPr lang="en-US" dirty="0" smtClean="0"/>
              <a:t/>
            </a:r>
            <a:br>
              <a:rPr lang="en-US" dirty="0" smtClean="0"/>
            </a:br>
            <a:r>
              <a:rPr lang="ru-RU" dirty="0" smtClean="0"/>
              <a:t>на нижнем слое модели </a:t>
            </a:r>
            <a:r>
              <a:rPr lang="en-US" dirty="0" smtClean="0"/>
              <a:t>OSI</a:t>
            </a:r>
            <a:endParaRPr lang="ru-RU" dirty="0"/>
          </a:p>
        </p:txBody>
      </p:sp>
      <p:sp>
        <p:nvSpPr>
          <p:cNvPr id="3" name="Объект 2"/>
          <p:cNvSpPr>
            <a:spLocks noGrp="1"/>
          </p:cNvSpPr>
          <p:nvPr>
            <p:ph idx="1"/>
          </p:nvPr>
        </p:nvSpPr>
        <p:spPr>
          <a:xfrm>
            <a:off x="457200" y="1456184"/>
            <a:ext cx="8229600" cy="5573216"/>
          </a:xfrm>
        </p:spPr>
        <p:txBody>
          <a:bodyPr>
            <a:normAutofit fontScale="85000" lnSpcReduction="20000"/>
          </a:bodyPr>
          <a:lstStyle/>
          <a:p>
            <a:r>
              <a:rPr lang="ru-RU" dirty="0" smtClean="0"/>
              <a:t>Фильтрация на канальном уровне</a:t>
            </a:r>
          </a:p>
          <a:p>
            <a:pPr lvl="1"/>
            <a:r>
              <a:rPr lang="ru-RU" dirty="0" smtClean="0"/>
              <a:t>анализ кадров (фреймов)</a:t>
            </a:r>
          </a:p>
          <a:p>
            <a:pPr lvl="1"/>
            <a:r>
              <a:rPr lang="ru-RU" dirty="0" smtClean="0"/>
              <a:t>фильтрация на базе </a:t>
            </a:r>
            <a:r>
              <a:rPr lang="en-US" dirty="0" smtClean="0"/>
              <a:t>MAC-</a:t>
            </a:r>
            <a:r>
              <a:rPr lang="ru-RU" dirty="0" smtClean="0"/>
              <a:t>адресов и портов коммутаторов</a:t>
            </a:r>
            <a:endParaRPr lang="ru-RU" dirty="0"/>
          </a:p>
          <a:p>
            <a:r>
              <a:rPr lang="ru-RU" dirty="0"/>
              <a:t>Фильтрация на сетевом </a:t>
            </a:r>
            <a:r>
              <a:rPr lang="ru-RU" dirty="0" smtClean="0"/>
              <a:t>уровне</a:t>
            </a:r>
          </a:p>
          <a:p>
            <a:pPr lvl="1"/>
            <a:r>
              <a:rPr lang="ru-RU" dirty="0"/>
              <a:t>анализ пакетов</a:t>
            </a:r>
          </a:p>
          <a:p>
            <a:pPr lvl="1"/>
            <a:r>
              <a:rPr lang="ru-RU" dirty="0"/>
              <a:t>фильтрация на основе </a:t>
            </a:r>
            <a:r>
              <a:rPr lang="en-US" dirty="0"/>
              <a:t>IP</a:t>
            </a:r>
            <a:r>
              <a:rPr lang="ru-RU" dirty="0"/>
              <a:t>-адреса отправителя и </a:t>
            </a:r>
            <a:r>
              <a:rPr lang="ru-RU" dirty="0" smtClean="0"/>
              <a:t>получателя</a:t>
            </a:r>
            <a:endParaRPr lang="ru-RU" dirty="0"/>
          </a:p>
          <a:p>
            <a:r>
              <a:rPr lang="ru-RU" dirty="0" smtClean="0"/>
              <a:t>МЭ маршрутизаторов могут объединять возможности разных уровней:</a:t>
            </a:r>
          </a:p>
          <a:p>
            <a:pPr lvl="1"/>
            <a:r>
              <a:rPr lang="en-US" dirty="0" smtClean="0"/>
              <a:t>IP</a:t>
            </a:r>
            <a:r>
              <a:rPr lang="ru-RU" dirty="0"/>
              <a:t>-адрес источника и приемника</a:t>
            </a:r>
            <a:r>
              <a:rPr lang="ru-RU" dirty="0" smtClean="0"/>
              <a:t>;</a:t>
            </a:r>
          </a:p>
          <a:p>
            <a:pPr lvl="1"/>
            <a:r>
              <a:rPr lang="en-US" dirty="0" smtClean="0"/>
              <a:t>MAC</a:t>
            </a:r>
            <a:r>
              <a:rPr lang="ru-RU" dirty="0"/>
              <a:t>-адрес источника и </a:t>
            </a:r>
            <a:r>
              <a:rPr lang="ru-RU" dirty="0" smtClean="0"/>
              <a:t>приемника;</a:t>
            </a:r>
          </a:p>
          <a:p>
            <a:pPr lvl="1"/>
            <a:r>
              <a:rPr lang="ru-RU" dirty="0" smtClean="0"/>
              <a:t>идентификатор </a:t>
            </a:r>
            <a:r>
              <a:rPr lang="ru-RU" dirty="0"/>
              <a:t>интерфейса, с которого поступил </a:t>
            </a:r>
            <a:r>
              <a:rPr lang="ru-RU" dirty="0" smtClean="0"/>
              <a:t>пакет;</a:t>
            </a:r>
          </a:p>
          <a:p>
            <a:pPr lvl="1"/>
            <a:r>
              <a:rPr lang="ru-RU" dirty="0" smtClean="0"/>
              <a:t>тип </a:t>
            </a:r>
            <a:r>
              <a:rPr lang="ru-RU" dirty="0"/>
              <a:t>протокола, сообщение которого несет </a:t>
            </a:r>
            <a:r>
              <a:rPr lang="en-US" dirty="0"/>
              <a:t>IP</a:t>
            </a:r>
            <a:r>
              <a:rPr lang="ru-RU" dirty="0" smtClean="0"/>
              <a:t>-пакет;</a:t>
            </a:r>
          </a:p>
          <a:p>
            <a:pPr lvl="1"/>
            <a:r>
              <a:rPr lang="ru-RU" dirty="0" smtClean="0"/>
              <a:t>номер </a:t>
            </a:r>
            <a:r>
              <a:rPr lang="ru-RU" dirty="0"/>
              <a:t>порта </a:t>
            </a:r>
            <a:r>
              <a:rPr lang="en-US" dirty="0"/>
              <a:t>TCP</a:t>
            </a:r>
            <a:r>
              <a:rPr lang="ru-RU" dirty="0"/>
              <a:t>/</a:t>
            </a:r>
            <a:r>
              <a:rPr lang="en-US" dirty="0" smtClean="0"/>
              <a:t>UDP</a:t>
            </a:r>
            <a:endParaRPr lang="ru-RU" dirty="0" smtClean="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spTree>
    <p:extLst>
      <p:ext uri="{BB962C8B-B14F-4D97-AF65-F5344CB8AC3E}">
        <p14:creationId xmlns:p14="http://schemas.microsoft.com/office/powerpoint/2010/main" val="1254576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Пакетные </a:t>
            </a:r>
            <a:r>
              <a:rPr lang="ru-RU" dirty="0" smtClean="0"/>
              <a:t>фильтры</a:t>
            </a:r>
            <a:endParaRPr lang="ru-RU" dirty="0"/>
          </a:p>
        </p:txBody>
      </p:sp>
      <p:sp>
        <p:nvSpPr>
          <p:cNvPr id="3" name="Объект 2"/>
          <p:cNvSpPr>
            <a:spLocks noGrp="1"/>
          </p:cNvSpPr>
          <p:nvPr>
            <p:ph idx="1"/>
          </p:nvPr>
        </p:nvSpPr>
        <p:spPr>
          <a:xfrm>
            <a:off x="323528" y="1600200"/>
            <a:ext cx="8496944" cy="5257800"/>
          </a:xfrm>
        </p:spPr>
        <p:txBody>
          <a:bodyPr>
            <a:normAutofit/>
          </a:bodyPr>
          <a:lstStyle/>
          <a:p>
            <a:pPr marL="0" indent="0">
              <a:buNone/>
            </a:pPr>
            <a:r>
              <a:rPr lang="ru-RU" dirty="0" smtClean="0"/>
              <a:t>Пакетные фильтры </a:t>
            </a:r>
            <a:r>
              <a:rPr lang="ru-RU" dirty="0"/>
              <a:t>анализируют только заголовки сетевого и транспортного уровней, а не содержимое </a:t>
            </a:r>
            <a:r>
              <a:rPr lang="ru-RU" dirty="0" smtClean="0"/>
              <a:t>пакетов.</a:t>
            </a:r>
          </a:p>
          <a:p>
            <a:pPr marL="0" indent="0">
              <a:buNone/>
            </a:pPr>
            <a:r>
              <a:rPr lang="ru-RU" dirty="0" smtClean="0"/>
              <a:t>Встроены в </a:t>
            </a:r>
            <a:r>
              <a:rPr lang="ru-RU" dirty="0"/>
              <a:t>большинство ОС и устройств, выполняющих </a:t>
            </a:r>
            <a:r>
              <a:rPr lang="ru-RU" dirty="0" smtClean="0"/>
              <a:t>маршрутизацию.</a:t>
            </a:r>
            <a:endParaRPr lang="ru-RU" dirty="0"/>
          </a:p>
          <a:p>
            <a:pPr marL="0" indent="0">
              <a:buNone/>
            </a:pPr>
            <a:r>
              <a:rPr lang="ru-RU" dirty="0" smtClean="0"/>
              <a:t>Характеристики пакетной фильтрации:</a:t>
            </a:r>
            <a:endParaRPr lang="en-US" dirty="0" smtClean="0"/>
          </a:p>
          <a:p>
            <a:r>
              <a:rPr lang="ru-RU" dirty="0" smtClean="0"/>
              <a:t>поверхностная </a:t>
            </a:r>
            <a:r>
              <a:rPr lang="ru-RU" dirty="0"/>
              <a:t>методология анализа </a:t>
            </a:r>
            <a:r>
              <a:rPr lang="ru-RU" dirty="0" smtClean="0"/>
              <a:t>пакетов</a:t>
            </a:r>
          </a:p>
          <a:p>
            <a:r>
              <a:rPr lang="ru-RU" dirty="0" smtClean="0"/>
              <a:t>каждый пакет </a:t>
            </a:r>
            <a:r>
              <a:rPr lang="ru-RU" dirty="0"/>
              <a:t>рассматривается </a:t>
            </a:r>
            <a:r>
              <a:rPr lang="ru-RU" dirty="0" smtClean="0"/>
              <a:t>отдельно</a:t>
            </a:r>
            <a:endParaRPr lang="ru-RU" dirty="0"/>
          </a:p>
          <a:p>
            <a:r>
              <a:rPr lang="ru-RU" dirty="0" smtClean="0"/>
              <a:t>МЭ анализирует </a:t>
            </a:r>
            <a:r>
              <a:rPr lang="ru-RU" dirty="0"/>
              <a:t>заголовки пакетов</a:t>
            </a:r>
            <a:r>
              <a:rPr lang="ru-RU" dirty="0" smtClean="0"/>
              <a:t>.</a:t>
            </a:r>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spTree>
    <p:extLst>
      <p:ext uri="{BB962C8B-B14F-4D97-AF65-F5344CB8AC3E}">
        <p14:creationId xmlns:p14="http://schemas.microsoft.com/office/powerpoint/2010/main" val="37559811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Анализируемая информация</a:t>
            </a:r>
          </a:p>
        </p:txBody>
      </p:sp>
      <p:sp>
        <p:nvSpPr>
          <p:cNvPr id="3" name="Объект 2"/>
          <p:cNvSpPr>
            <a:spLocks noGrp="1"/>
          </p:cNvSpPr>
          <p:nvPr>
            <p:ph idx="1"/>
          </p:nvPr>
        </p:nvSpPr>
        <p:spPr>
          <a:xfrm>
            <a:off x="0" y="1600201"/>
            <a:ext cx="9100146" cy="3917031"/>
          </a:xfrm>
        </p:spPr>
        <p:txBody>
          <a:bodyPr>
            <a:normAutofit fontScale="92500" lnSpcReduction="20000"/>
          </a:bodyPr>
          <a:lstStyle/>
          <a:p>
            <a:pPr marL="0" indent="0">
              <a:buNone/>
            </a:pPr>
            <a:r>
              <a:rPr lang="ru-RU" dirty="0"/>
              <a:t>Фильтрует каждый пакет по отдельности, основываясь только на информации, содержащейся внутри </a:t>
            </a:r>
            <a:r>
              <a:rPr lang="ru-RU" dirty="0" smtClean="0"/>
              <a:t>пакета:</a:t>
            </a:r>
            <a:endParaRPr lang="ru-RU" dirty="0"/>
          </a:p>
          <a:p>
            <a:r>
              <a:rPr lang="ru-RU" dirty="0"/>
              <a:t>физический интерфейс, с которого принят пакет;</a:t>
            </a:r>
          </a:p>
          <a:p>
            <a:r>
              <a:rPr lang="ru-RU" dirty="0"/>
              <a:t>IP адрес отправителя;</a:t>
            </a:r>
          </a:p>
          <a:p>
            <a:r>
              <a:rPr lang="ru-RU" dirty="0"/>
              <a:t>IP адрес получателя;</a:t>
            </a:r>
          </a:p>
          <a:p>
            <a:r>
              <a:rPr lang="ru-RU" dirty="0"/>
              <a:t>тип транспортного уровня (TCP, UDP, ICMP);</a:t>
            </a:r>
          </a:p>
          <a:p>
            <a:r>
              <a:rPr lang="ru-RU" dirty="0"/>
              <a:t>порт отправителя;</a:t>
            </a:r>
          </a:p>
          <a:p>
            <a:r>
              <a:rPr lang="ru-RU" dirty="0"/>
              <a:t>порт получателя </a:t>
            </a:r>
          </a:p>
          <a:p>
            <a:endParaRPr lang="ru-RU" dirty="0"/>
          </a:p>
        </p:txBody>
      </p:sp>
      <p:sp>
        <p:nvSpPr>
          <p:cNvPr id="4" name="Прямоугольник 3"/>
          <p:cNvSpPr/>
          <p:nvPr/>
        </p:nvSpPr>
        <p:spPr>
          <a:xfrm>
            <a:off x="7668344" y="35332"/>
            <a:ext cx="1314784" cy="369332"/>
          </a:xfrm>
          <a:prstGeom prst="rect">
            <a:avLst/>
          </a:prstGeom>
        </p:spPr>
        <p:txBody>
          <a:bodyPr wrap="none">
            <a:spAutoFit/>
          </a:bodyPr>
          <a:lstStyle/>
          <a:p>
            <a:r>
              <a:rPr lang="ru-RU" dirty="0"/>
              <a:t>Лекция </a:t>
            </a:r>
            <a:r>
              <a:rPr lang="ru-RU" dirty="0" smtClean="0"/>
              <a:t>№</a:t>
            </a:r>
            <a:r>
              <a:rPr lang="en-US" dirty="0" smtClean="0"/>
              <a:t>6</a:t>
            </a:r>
            <a:endParaRPr lang="ru-RU" dirty="0"/>
          </a:p>
        </p:txBody>
      </p:sp>
      <p:pic>
        <p:nvPicPr>
          <p:cNvPr id="6" name="Рисунок 5"/>
          <p:cNvPicPr>
            <a:picLocks noChangeAspect="1"/>
          </p:cNvPicPr>
          <p:nvPr/>
        </p:nvPicPr>
        <p:blipFill>
          <a:blip r:embed="rId2"/>
          <a:stretch>
            <a:fillRect/>
          </a:stretch>
        </p:blipFill>
        <p:spPr>
          <a:xfrm>
            <a:off x="1403648" y="5253746"/>
            <a:ext cx="6655271" cy="1604254"/>
          </a:xfrm>
          <a:prstGeom prst="rect">
            <a:avLst/>
          </a:prstGeom>
        </p:spPr>
      </p:pic>
    </p:spTree>
    <p:extLst>
      <p:ext uri="{BB962C8B-B14F-4D97-AF65-F5344CB8AC3E}">
        <p14:creationId xmlns:p14="http://schemas.microsoft.com/office/powerpoint/2010/main" val="1530433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17615</TotalTime>
  <Words>1820</Words>
  <Application>Microsoft Office PowerPoint</Application>
  <PresentationFormat>Экран (4:3)</PresentationFormat>
  <Paragraphs>313</Paragraphs>
  <Slides>56</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56</vt:i4>
      </vt:variant>
    </vt:vector>
  </HeadingPairs>
  <TitlesOfParts>
    <vt:vector size="62" baseType="lpstr">
      <vt:lpstr>Arial</vt:lpstr>
      <vt:lpstr>Calibri</vt:lpstr>
      <vt:lpstr>Times New Roman</vt:lpstr>
      <vt:lpstr>Wingdings</vt:lpstr>
      <vt:lpstr>Тема Office</vt:lpstr>
      <vt:lpstr>Visio</vt:lpstr>
      <vt:lpstr>Защита информации в компьютерных сетях</vt:lpstr>
      <vt:lpstr>Вирус Морриса и День защиты информации</vt:lpstr>
      <vt:lpstr>Средства защиты информации в  компьютерных сетях. Межсетевые экраны.</vt:lpstr>
      <vt:lpstr>Межсетевые экраны</vt:lpstr>
      <vt:lpstr>Правила фильтрации</vt:lpstr>
      <vt:lpstr>Классификация МЭ</vt:lpstr>
      <vt:lpstr>Фильтрация трафика на нижнем слое модели OSI</vt:lpstr>
      <vt:lpstr>Пакетные фильтры</vt:lpstr>
      <vt:lpstr>Анализируемая информация</vt:lpstr>
      <vt:lpstr>Достоинства и недостатки пакетных фильтров</vt:lpstr>
      <vt:lpstr>Пакетные фильтры с анализом состояния</vt:lpstr>
      <vt:lpstr>Достоинства и недостатки пакетных фильтров с анализом состояния</vt:lpstr>
      <vt:lpstr>МЭ сеансового уровня</vt:lpstr>
      <vt:lpstr>МЭ прикладного уровня</vt:lpstr>
      <vt:lpstr>Достоинства и недостатки МЭ прикладного уровня</vt:lpstr>
      <vt:lpstr>Сравнение МЭ</vt:lpstr>
      <vt:lpstr>Гибридные технологии МЭ</vt:lpstr>
      <vt:lpstr>Персональные МЭ</vt:lpstr>
      <vt:lpstr>Достоинства и недостатки персональных МЭ</vt:lpstr>
      <vt:lpstr>Файерволы с функцией NAT</vt:lpstr>
      <vt:lpstr>Традиционная технология NAT</vt:lpstr>
      <vt:lpstr>Две технологии NAT</vt:lpstr>
      <vt:lpstr>Базовая трансляция сетевых адресов</vt:lpstr>
      <vt:lpstr>Трансляция сетевых адресов и портов</vt:lpstr>
      <vt:lpstr>Основные топологии сети при использовании межсетевых экранов</vt:lpstr>
      <vt:lpstr>Схема единой защиты локальной сети</vt:lpstr>
      <vt:lpstr>Демилитаризованная зона (DMZ)</vt:lpstr>
      <vt:lpstr>Пример схемы с DMZ</vt:lpstr>
      <vt:lpstr>Основные правила политики DMZ</vt:lpstr>
      <vt:lpstr>Dual Firewalls</vt:lpstr>
      <vt:lpstr>Требования и показатели защищенности МЭ</vt:lpstr>
      <vt:lpstr>Показатели защищенности МЭ</vt:lpstr>
      <vt:lpstr>Средства защиты информации в  компьютерных сетях. Межсетевые экраны.</vt:lpstr>
      <vt:lpstr>Системы обнаружения вторжений  Intrusion Detection System</vt:lpstr>
      <vt:lpstr>Для чего необходимы IDS?</vt:lpstr>
      <vt:lpstr>Отличие СОВ И МЭ</vt:lpstr>
      <vt:lpstr>Возможные недостатки IDS</vt:lpstr>
      <vt:lpstr>Обнаружение вторжений</vt:lpstr>
      <vt:lpstr>Классификация IDS по типу идентификации атак</vt:lpstr>
      <vt:lpstr>Классификация IDS</vt:lpstr>
      <vt:lpstr>Типовая архитектура СОВ</vt:lpstr>
      <vt:lpstr>Типовая архитектура СОВ</vt:lpstr>
      <vt:lpstr>Типовая архитектура СОВ</vt:lpstr>
      <vt:lpstr>Типовая архитектура СОВ</vt:lpstr>
      <vt:lpstr>Типовая архитектура СОВ</vt:lpstr>
      <vt:lpstr>NIDS based IDS example</vt:lpstr>
      <vt:lpstr>Размещение сенсоров IDS</vt:lpstr>
      <vt:lpstr>Размещение между маршрутизатором и межсетевым экраном</vt:lpstr>
      <vt:lpstr>Размещение в «демилитаризованной зоне» (DMZ)</vt:lpstr>
      <vt:lpstr>Размещение за межсетевым экраном</vt:lpstr>
      <vt:lpstr>Пассивные и активные системы обнаружения вторжений</vt:lpstr>
      <vt:lpstr>Возможные действия СОВ</vt:lpstr>
      <vt:lpstr>Intrusion Prevention System Система предотвращения вторжений</vt:lpstr>
      <vt:lpstr>IPS vs IDS</vt:lpstr>
      <vt:lpstr>Классификация IPS</vt:lpstr>
      <vt:lpstr>Использованная литература</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Галимова Рузиля Айдаровна</dc:creator>
  <cp:lastModifiedBy>AMP</cp:lastModifiedBy>
  <cp:revision>454</cp:revision>
  <dcterms:created xsi:type="dcterms:W3CDTF">2020-09-07T06:27:49Z</dcterms:created>
  <dcterms:modified xsi:type="dcterms:W3CDTF">2021-01-05T12:15:54Z</dcterms:modified>
</cp:coreProperties>
</file>