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73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9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013149-2D23-454B-8435-8BE4313903FA}" type="datetimeFigureOut">
              <a:rPr lang="ru-RU" smtClean="0"/>
              <a:pPr/>
              <a:t>13.06.2019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8ED414-3BD5-453F-9BBB-2977A60BFA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885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BE0EFAE-9400-409A-9AA4-894F4B2E9806}" type="datetimeFigureOut">
              <a:rPr lang="ru-RU" smtClean="0"/>
              <a:pPr/>
              <a:t>13.06.2019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9B43778-B0D9-452A-8F4F-FEF3954774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EFAE-9400-409A-9AA4-894F4B2E9806}" type="datetimeFigureOut">
              <a:rPr lang="ru-RU" smtClean="0"/>
              <a:pPr/>
              <a:t>13.06.2019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43778-B0D9-452A-8F4F-FEF3954774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EFAE-9400-409A-9AA4-894F4B2E9806}" type="datetimeFigureOut">
              <a:rPr lang="ru-RU" smtClean="0"/>
              <a:pPr/>
              <a:t>13.06.2019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43778-B0D9-452A-8F4F-FEF3954774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EFAE-9400-409A-9AA4-894F4B2E9806}" type="datetimeFigureOut">
              <a:rPr lang="ru-RU" smtClean="0"/>
              <a:pPr/>
              <a:t>13.06.2019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43778-B0D9-452A-8F4F-FEF3954774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EFAE-9400-409A-9AA4-894F4B2E9806}" type="datetimeFigureOut">
              <a:rPr lang="ru-RU" smtClean="0"/>
              <a:pPr/>
              <a:t>13.06.2019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43778-B0D9-452A-8F4F-FEF3954774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EFAE-9400-409A-9AA4-894F4B2E9806}" type="datetimeFigureOut">
              <a:rPr lang="ru-RU" smtClean="0"/>
              <a:pPr/>
              <a:t>13.06.2019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43778-B0D9-452A-8F4F-FEF3954774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EFAE-9400-409A-9AA4-894F4B2E9806}" type="datetimeFigureOut">
              <a:rPr lang="ru-RU" smtClean="0"/>
              <a:pPr/>
              <a:t>13.06.2019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43778-B0D9-452A-8F4F-FEF3954774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EFAE-9400-409A-9AA4-894F4B2E9806}" type="datetimeFigureOut">
              <a:rPr lang="ru-RU" smtClean="0"/>
              <a:pPr/>
              <a:t>13.06.2019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43778-B0D9-452A-8F4F-FEF3954774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EFAE-9400-409A-9AA4-894F4B2E9806}" type="datetimeFigureOut">
              <a:rPr lang="ru-RU" smtClean="0"/>
              <a:pPr/>
              <a:t>13.06.2019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43778-B0D9-452A-8F4F-FEF3954774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BE0EFAE-9400-409A-9AA4-894F4B2E9806}" type="datetimeFigureOut">
              <a:rPr lang="ru-RU" smtClean="0"/>
              <a:pPr/>
              <a:t>13.06.2019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43778-B0D9-452A-8F4F-FEF3954774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BE0EFAE-9400-409A-9AA4-894F4B2E9806}" type="datetimeFigureOut">
              <a:rPr lang="ru-RU" smtClean="0"/>
              <a:pPr/>
              <a:t>13.06.2019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9B43778-B0D9-452A-8F4F-FEF3954774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BE0EFAE-9400-409A-9AA4-894F4B2E9806}" type="datetimeFigureOut">
              <a:rPr lang="ru-RU" smtClean="0"/>
              <a:pPr/>
              <a:t>13.06.2019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9B43778-B0D9-452A-8F4F-FEF39547745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142852"/>
            <a:ext cx="63653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ИНСТИТУТ  РАДИОЭЛЕКТРОНИКИ И ТЕЛЕКОММУНИКАЦИЙ (ИРЭТ)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2877" y="441169"/>
            <a:ext cx="58805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auto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МИКРОЭЛЕКТРОНИКА И ТВЕРДОТЕЛЬНАЯ ЭЛЕКТРОНИКА</a:t>
            </a:r>
          </a:p>
          <a:p>
            <a:pPr fontAlgn="auto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ФГОС 11.03.04 Электроника и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наноэлектроника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1007544"/>
            <a:ext cx="8821104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latin typeface="Arial Black" panose="020B0A04020102020204" pitchFamily="34" charset="0"/>
              </a:rPr>
              <a:t>		</a:t>
            </a:r>
            <a:r>
              <a:rPr lang="ru-RU" sz="1600" b="1" dirty="0" err="1" smtClean="0">
                <a:latin typeface="Arial Black" panose="020B0A04020102020204" pitchFamily="34" charset="0"/>
              </a:rPr>
              <a:t>Наноэлектроника</a:t>
            </a:r>
            <a:r>
              <a:rPr lang="ru-RU" sz="1600" b="1" dirty="0" smtClean="0">
                <a:latin typeface="Arial Black" panose="020B0A04020102020204" pitchFamily="34" charset="0"/>
              </a:rPr>
              <a:t> </a:t>
            </a:r>
            <a:r>
              <a:rPr lang="ru-RU" sz="1600" b="1" dirty="0">
                <a:latin typeface="Arial Black" panose="020B0A04020102020204" pitchFamily="34" charset="0"/>
              </a:rPr>
              <a:t>– Интеллект будущего!!!</a:t>
            </a:r>
            <a:endParaRPr lang="ru-RU" sz="1600" dirty="0" smtClean="0">
              <a:latin typeface="Arial Black" panose="020B0A04020102020204" pitchFamily="34" charset="0"/>
              <a:cs typeface="Times New Roman" pitchFamily="18" charset="0"/>
            </a:endParaRPr>
          </a:p>
          <a:p>
            <a:pPr algn="just"/>
            <a:r>
              <a:rPr lang="ru-RU" sz="1600" dirty="0" smtClean="0"/>
              <a:t>     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 smtClean="0"/>
              <a:t>   </a:t>
            </a:r>
            <a:r>
              <a:rPr lang="en-US" sz="1600" dirty="0" smtClean="0"/>
              <a:t> </a:t>
            </a:r>
            <a:r>
              <a:rPr lang="ru-RU" sz="1600" dirty="0" smtClean="0"/>
              <a:t> Главная </a:t>
            </a:r>
            <a:r>
              <a:rPr lang="ru-RU" sz="1600" dirty="0"/>
              <a:t>тенденции современной мировой электроники – </a:t>
            </a:r>
            <a:r>
              <a:rPr lang="ru-RU" sz="1600" dirty="0" smtClean="0"/>
              <a:t>увеличение </a:t>
            </a:r>
            <a:r>
              <a:rPr lang="ru-RU" sz="1600" dirty="0"/>
              <a:t>функциональности, а </a:t>
            </a:r>
            <a:r>
              <a:rPr lang="ru-RU" sz="1600" dirty="0" smtClean="0"/>
              <a:t>точнее </a:t>
            </a:r>
            <a:r>
              <a:rPr lang="ru-RU" sz="1600" dirty="0"/>
              <a:t>– </a:t>
            </a:r>
            <a:r>
              <a:rPr lang="ru-RU" sz="1600" b="1" dirty="0"/>
              <a:t>интеллектуальности</a:t>
            </a:r>
            <a:r>
              <a:rPr lang="ru-RU" sz="1600" dirty="0"/>
              <a:t> любых технических устройств и систем.</a:t>
            </a:r>
          </a:p>
          <a:p>
            <a:pPr algn="just"/>
            <a:r>
              <a:rPr lang="ru-RU" sz="1600" dirty="0" smtClean="0"/>
              <a:t>     </a:t>
            </a:r>
            <a:r>
              <a:rPr lang="en-US" sz="1600" dirty="0" smtClean="0"/>
              <a:t> </a:t>
            </a:r>
            <a:r>
              <a:rPr lang="ru-RU" sz="1600" dirty="0" smtClean="0"/>
              <a:t>Микроэлектроника </a:t>
            </a:r>
            <a:r>
              <a:rPr lang="ru-RU" sz="1600" dirty="0"/>
              <a:t>и программируемые чипы невероятно расширили человеческие возможности и являются залогом мощных прорывных технологических направлений </a:t>
            </a:r>
            <a:r>
              <a:rPr lang="ru-RU" sz="1600" b="1" dirty="0"/>
              <a:t>во всех отраслях экономики </a:t>
            </a:r>
            <a:r>
              <a:rPr lang="ru-RU" sz="1600" dirty="0"/>
              <a:t>(сфера </a:t>
            </a:r>
            <a:r>
              <a:rPr lang="en-US" sz="1600" dirty="0"/>
              <a:t>IT</a:t>
            </a:r>
            <a:r>
              <a:rPr lang="ru-RU" sz="1600" dirty="0"/>
              <a:t>, квантовые коммуникации, </a:t>
            </a:r>
            <a:r>
              <a:rPr lang="ru-RU" sz="1600" dirty="0" err="1"/>
              <a:t>нейросети</a:t>
            </a:r>
            <a:r>
              <a:rPr lang="ru-RU" sz="1600" dirty="0"/>
              <a:t>, информационная безопасность, цифровая экономика, биомедицина и др.). </a:t>
            </a:r>
          </a:p>
          <a:p>
            <a:pPr algn="just"/>
            <a:r>
              <a:rPr lang="ru-RU" sz="1600" dirty="0" smtClean="0"/>
              <a:t>     </a:t>
            </a:r>
            <a:r>
              <a:rPr lang="en-US" sz="1600" dirty="0" smtClean="0"/>
              <a:t> </a:t>
            </a:r>
            <a:r>
              <a:rPr lang="ru-RU" sz="1600" dirty="0" smtClean="0"/>
              <a:t>Значительная </a:t>
            </a:r>
            <a:r>
              <a:rPr lang="ru-RU" sz="1600" dirty="0"/>
              <a:t>роль отводится изучению принципов работы и проектирования электронных устройств, микропроцессорной техники, </a:t>
            </a:r>
            <a:r>
              <a:rPr lang="ru-RU" sz="1600" dirty="0" smtClean="0"/>
              <a:t>программируемых структур, автоматизированных </a:t>
            </a:r>
            <a:r>
              <a:rPr lang="ru-RU" sz="1600" dirty="0"/>
              <a:t>систем и элементов робототехники, </a:t>
            </a:r>
            <a:r>
              <a:rPr lang="ru-RU" sz="1600" dirty="0" smtClean="0"/>
              <a:t>перспективных </a:t>
            </a:r>
            <a:r>
              <a:rPr lang="ru-RU" sz="1600" dirty="0"/>
              <a:t>методик создания </a:t>
            </a:r>
            <a:r>
              <a:rPr lang="ru-RU" sz="1600" dirty="0" smtClean="0"/>
              <a:t>и диагностики современных </a:t>
            </a:r>
            <a:r>
              <a:rPr lang="ru-RU" sz="1600" dirty="0"/>
              <a:t>материалов и </a:t>
            </a:r>
            <a:r>
              <a:rPr lang="ru-RU" sz="1600" dirty="0" err="1"/>
              <a:t>наноструктур</a:t>
            </a:r>
            <a:r>
              <a:rPr lang="ru-RU" sz="1600" dirty="0"/>
              <a:t>, </a:t>
            </a:r>
            <a:r>
              <a:rPr lang="ru-RU" sz="1600" dirty="0" smtClean="0"/>
              <a:t>основ </a:t>
            </a:r>
            <a:r>
              <a:rPr lang="ru-RU" sz="1600" dirty="0"/>
              <a:t>программирования и разработки устройств и «систем на кристалле» в САПР ведущих мировых </a:t>
            </a:r>
            <a:r>
              <a:rPr lang="ru-RU" sz="1600" dirty="0" smtClean="0"/>
              <a:t>производителей. </a:t>
            </a:r>
            <a:r>
              <a:rPr lang="en-US" sz="1600" dirty="0" smtClean="0"/>
              <a:t>     </a:t>
            </a:r>
            <a:r>
              <a:rPr lang="ru-RU" sz="1600" dirty="0" smtClean="0"/>
              <a:t>Вы научитесь проектировать современные композиционные </a:t>
            </a:r>
            <a:r>
              <a:rPr lang="ru-RU" sz="1600" dirty="0" err="1" smtClean="0"/>
              <a:t>наноматериалы</a:t>
            </a:r>
            <a:r>
              <a:rPr lang="ru-RU" sz="1600" dirty="0" smtClean="0"/>
              <a:t>, оптоэлектронные материалы </a:t>
            </a:r>
            <a:r>
              <a:rPr lang="ru-RU" sz="1600" dirty="0"/>
              <a:t>для прозрачной и гибкой микро- и </a:t>
            </a:r>
            <a:r>
              <a:rPr lang="ru-RU" sz="1600" dirty="0" err="1"/>
              <a:t>наноэлектроники</a:t>
            </a:r>
            <a:r>
              <a:rPr lang="ru-RU" sz="1600" dirty="0"/>
              <a:t> с уникальными проводниковыми и магнитными свойствами.</a:t>
            </a:r>
          </a:p>
          <a:p>
            <a:pPr algn="just"/>
            <a:r>
              <a:rPr lang="ru-RU" sz="1600" dirty="0" smtClean="0"/>
              <a:t>    </a:t>
            </a:r>
            <a:r>
              <a:rPr lang="en-US" sz="1600" dirty="0" smtClean="0"/>
              <a:t> </a:t>
            </a:r>
            <a:r>
              <a:rPr lang="ru-RU" sz="1600" dirty="0" smtClean="0"/>
              <a:t>Мы </a:t>
            </a:r>
            <a:r>
              <a:rPr lang="ru-RU" sz="1600" dirty="0"/>
              <a:t>располагаем уникальным оборудованием микроскопии высокого разрешения брендов «</a:t>
            </a:r>
            <a:r>
              <a:rPr lang="ru-RU" sz="1600" dirty="0" err="1"/>
              <a:t>Carl</a:t>
            </a:r>
            <a:r>
              <a:rPr lang="ru-RU" sz="1600" dirty="0"/>
              <a:t> </a:t>
            </a:r>
            <a:r>
              <a:rPr lang="ru-RU" sz="1600" dirty="0" err="1"/>
              <a:t>Zeiss</a:t>
            </a:r>
            <a:r>
              <a:rPr lang="ru-RU" sz="1600" dirty="0"/>
              <a:t>», «</a:t>
            </a:r>
            <a:r>
              <a:rPr lang="ru-RU" sz="1600" dirty="0" err="1"/>
              <a:t>Bruker</a:t>
            </a:r>
            <a:r>
              <a:rPr lang="ru-RU" sz="1600" dirty="0" smtClean="0"/>
              <a:t>», «</a:t>
            </a:r>
            <a:r>
              <a:rPr lang="en-US" sz="1600" dirty="0">
                <a:latin typeface="Cambria" panose="02040503050406030204" pitchFamily="18" charset="0"/>
              </a:rPr>
              <a:t>Shimadzu</a:t>
            </a:r>
            <a:r>
              <a:rPr lang="ru-RU" sz="1600" dirty="0" smtClean="0"/>
              <a:t>». </a:t>
            </a:r>
            <a:endParaRPr lang="ru-RU" sz="1600" dirty="0"/>
          </a:p>
        </p:txBody>
      </p:sp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619106"/>
            <a:ext cx="214314" cy="238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6" name="AutoShape 2" descr="https://af12.mail.ru/cgi-bin/readmsg?id=15602540770224165761;0;1;3&amp;mode=attachment&amp;email=salahovaa@mail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AutoShape 4" descr="https://af12.mail.ru/cgi-bin/readmsg?id=15602540770224165761;0;1;2&amp;mode=attachment&amp;email=salahovaa@mail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" name="Рисунок 1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488" y="5477781"/>
            <a:ext cx="2807279" cy="138219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Рисунок 14" descr="C:\Users\dns\Desktop\КАИ ОПТЭК\Фото центра\IMG_1236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82"/>
          <a:stretch>
            <a:fillRect/>
          </a:stretch>
        </p:blipFill>
        <p:spPr bwMode="auto">
          <a:xfrm>
            <a:off x="3396981" y="5477780"/>
            <a:ext cx="2183131" cy="15101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Рисунок 16" descr="C:\Users\dns\Desktop\КАИ ОПТЭК\Фото центра\IMG_1200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132" y="5197541"/>
            <a:ext cx="2880952" cy="17980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advTm="10031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1081</TotalTime>
  <Words>17</Words>
  <Application>Microsoft Office PowerPoint</Application>
  <PresentationFormat>Экран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1" baseType="lpstr">
      <vt:lpstr>Arial Black</vt:lpstr>
      <vt:lpstr>Calibri</vt:lpstr>
      <vt:lpstr>Cambria</vt:lpstr>
      <vt:lpstr>Franklin Gothic Book</vt:lpstr>
      <vt:lpstr>Perpetua</vt:lpstr>
      <vt:lpstr>Times New Roman</vt:lpstr>
      <vt:lpstr>Verdana</vt:lpstr>
      <vt:lpstr>Wingdings 2</vt:lpstr>
      <vt:lpstr>Wingdings 3</vt:lpstr>
      <vt:lpstr>Открытая</vt:lpstr>
      <vt:lpstr>Презентация PowerPoint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ProLine</dc:creator>
  <cp:lastModifiedBy>Файзуллин Рашид Робертович</cp:lastModifiedBy>
  <cp:revision>78</cp:revision>
  <dcterms:created xsi:type="dcterms:W3CDTF">2018-11-20T12:02:12Z</dcterms:created>
  <dcterms:modified xsi:type="dcterms:W3CDTF">2019-06-13T07:20:33Z</dcterms:modified>
</cp:coreProperties>
</file>