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7" r:id="rId30"/>
    <p:sldId id="284" r:id="rId31"/>
    <p:sldId id="285" r:id="rId32"/>
    <p:sldId id="286" r:id="rId33"/>
    <p:sldId id="288" r:id="rId34"/>
    <p:sldId id="289" r:id="rId35"/>
    <p:sldId id="290" r:id="rId36"/>
    <p:sldId id="291" r:id="rId37"/>
    <p:sldId id="293" r:id="rId38"/>
    <p:sldId id="294" r:id="rId39"/>
    <p:sldId id="292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4" d="100"/>
          <a:sy n="164" d="100"/>
        </p:scale>
        <p:origin x="96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38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980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0428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560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2086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834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998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03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50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150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86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80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335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417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060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606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745067"/>
            <a:ext cx="7766936" cy="3305769"/>
          </a:xfrm>
        </p:spPr>
        <p:txBody>
          <a:bodyPr/>
          <a:lstStyle/>
          <a:p>
            <a:r>
              <a:rPr lang="ru-RU" dirty="0" smtClean="0"/>
              <a:t>Оформление курсовых и выпускных квалификационных работ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Кафедра экономической теории и управления ресурсами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0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Пример оформления </a:t>
            </a:r>
            <a:r>
              <a:rPr lang="ru-RU" dirty="0" smtClean="0"/>
              <a:t>таблицы (продолжение)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dirty="0"/>
              <a:t>Продолжение таблицы </a:t>
            </a:r>
            <a:r>
              <a:rPr lang="ru-RU" dirty="0" smtClean="0"/>
              <a:t>2.9</a:t>
            </a:r>
          </a:p>
          <a:p>
            <a:pPr marL="0" indent="0" algn="r"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881857"/>
              </p:ext>
            </p:extLst>
          </p:nvPr>
        </p:nvGraphicFramePr>
        <p:xfrm>
          <a:off x="745065" y="2675466"/>
          <a:ext cx="8805334" cy="2802468"/>
        </p:xfrm>
        <a:graphic>
          <a:graphicData uri="http://schemas.openxmlformats.org/drawingml/2006/table">
            <a:tbl>
              <a:tblPr/>
              <a:tblGrid>
                <a:gridCol w="1346202"/>
                <a:gridCol w="2667000"/>
                <a:gridCol w="1075266"/>
                <a:gridCol w="2472267"/>
                <a:gridCol w="1244599"/>
              </a:tblGrid>
              <a:tr h="934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4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4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39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Оформление </a:t>
            </a:r>
            <a:r>
              <a:rPr lang="ru-RU" dirty="0" smtClean="0"/>
              <a:t>таблиц: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/>
              <a:t>Нельзя использовать скриншоты таблиц.</a:t>
            </a:r>
          </a:p>
          <a:p>
            <a:pPr algn="just"/>
            <a:r>
              <a:rPr lang="ru-RU" sz="2800" dirty="0"/>
              <a:t>Если в таблице представлены только результаты расчетов, то в приложения выносятся данные для расчетов, и делается на них ссылка в таблице.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143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8933"/>
          </a:xfrm>
        </p:spPr>
        <p:txBody>
          <a:bodyPr/>
          <a:lstStyle/>
          <a:p>
            <a:pPr algn="ctr"/>
            <a:r>
              <a:rPr lang="ru-RU" dirty="0"/>
              <a:t>Выравнивание внутри таблицы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88533"/>
            <a:ext cx="8596668" cy="4652829"/>
          </a:xfrm>
        </p:spPr>
        <p:txBody>
          <a:bodyPr/>
          <a:lstStyle/>
          <a:p>
            <a:pPr algn="just"/>
            <a:r>
              <a:rPr lang="ru-RU" sz="3200" dirty="0"/>
              <a:t>1. Цифровые значения в ячейках должны быть выровнены по верхнему краю, по центру. </a:t>
            </a:r>
            <a:endParaRPr lang="ru-RU" sz="3200" dirty="0" smtClean="0"/>
          </a:p>
          <a:p>
            <a:pPr algn="just"/>
            <a:r>
              <a:rPr lang="ru-RU" sz="3200" dirty="0" smtClean="0"/>
              <a:t>2</a:t>
            </a:r>
            <a:r>
              <a:rPr lang="ru-RU" sz="3200" dirty="0"/>
              <a:t>. Заголовок (название) столбцов - выравнивание по центру.</a:t>
            </a:r>
          </a:p>
          <a:p>
            <a:pPr algn="just"/>
            <a:r>
              <a:rPr lang="ru-RU" sz="3200" dirty="0"/>
              <a:t>3. Текст в таблице – выравнивание по верхнему левому краю.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17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4267"/>
          </a:xfrm>
        </p:spPr>
        <p:txBody>
          <a:bodyPr/>
          <a:lstStyle/>
          <a:p>
            <a:pPr algn="ctr"/>
            <a:r>
              <a:rPr lang="ru-RU" dirty="0" smtClean="0"/>
              <a:t>Оформление иллюстраций: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03867"/>
            <a:ext cx="8596668" cy="4737495"/>
          </a:xfrm>
        </p:spPr>
        <p:txBody>
          <a:bodyPr>
            <a:noAutofit/>
          </a:bodyPr>
          <a:lstStyle/>
          <a:p>
            <a:pPr algn="just"/>
            <a:r>
              <a:rPr lang="ru-RU" sz="2200" dirty="0"/>
              <a:t>Все иллюстрации </a:t>
            </a:r>
            <a:r>
              <a:rPr lang="ru-RU" sz="2200" dirty="0" smtClean="0"/>
              <a:t>располагаются </a:t>
            </a:r>
            <a:r>
              <a:rPr lang="ru-RU" sz="2200" dirty="0"/>
              <a:t>в работе непосредственно после текста, в котором они упоминаются </a:t>
            </a:r>
            <a:r>
              <a:rPr lang="ru-RU" sz="2200" dirty="0" smtClean="0"/>
              <a:t>впервые.</a:t>
            </a:r>
          </a:p>
          <a:p>
            <a:pPr algn="just"/>
            <a:r>
              <a:rPr lang="ru-RU" sz="2200" dirty="0"/>
              <a:t>На все иллюстрации должны быть даны ссылки в </a:t>
            </a:r>
            <a:r>
              <a:rPr lang="ru-RU" sz="2200" dirty="0" smtClean="0"/>
              <a:t>работе.</a:t>
            </a:r>
          </a:p>
          <a:p>
            <a:pPr algn="just"/>
            <a:r>
              <a:rPr lang="ru-RU" sz="2200" dirty="0" smtClean="0"/>
              <a:t>Для </a:t>
            </a:r>
            <a:r>
              <a:rPr lang="ru-RU" sz="2200" dirty="0"/>
              <a:t>ссылок используются сокращенное название «рис. 1.1» (для любых иллюстраций</a:t>
            </a:r>
            <a:r>
              <a:rPr lang="ru-RU" sz="2200" dirty="0" smtClean="0"/>
              <a:t>).</a:t>
            </a:r>
          </a:p>
          <a:p>
            <a:pPr algn="just"/>
            <a:r>
              <a:rPr lang="ru-RU" sz="2200" dirty="0" smtClean="0"/>
              <a:t>Под </a:t>
            </a:r>
            <a:r>
              <a:rPr lang="ru-RU" sz="2200" dirty="0"/>
              <a:t>иллюстрацией помещается подпись с порядковым номером, т.е. «Рис. 1.1». Первая цифра – это номер главы, вторая цифра – порядковый номер в главе. </a:t>
            </a:r>
            <a:endParaRPr lang="ru-RU" sz="2200" dirty="0" smtClean="0"/>
          </a:p>
          <a:p>
            <a:pPr algn="just"/>
            <a:r>
              <a:rPr lang="ru-RU" sz="2200" dirty="0"/>
              <a:t>Интервалы перед названием рисунка 6 </a:t>
            </a:r>
            <a:r>
              <a:rPr lang="ru-RU" sz="2200" dirty="0" err="1"/>
              <a:t>пт</a:t>
            </a:r>
            <a:r>
              <a:rPr lang="ru-RU" sz="2200" dirty="0"/>
              <a:t>, после названия рисунка 6 пт. </a:t>
            </a:r>
          </a:p>
        </p:txBody>
      </p:sp>
    </p:spTree>
    <p:extLst>
      <p:ext uri="{BB962C8B-B14F-4D97-AF65-F5344CB8AC3E}">
        <p14:creationId xmlns:p14="http://schemas.microsoft.com/office/powerpoint/2010/main" val="275784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оформления иллюстрации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464733"/>
            <a:ext cx="8596668" cy="4415763"/>
          </a:xfrm>
        </p:spPr>
        <p:txBody>
          <a:bodyPr/>
          <a:lstStyle/>
          <a:p>
            <a:pPr marL="0" indent="457200" algn="just">
              <a:buNone/>
            </a:pPr>
            <a:r>
              <a:rPr lang="ru-RU" dirty="0"/>
              <a:t>Текст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(рис. </a:t>
            </a:r>
            <a:r>
              <a:rPr lang="ru-RU" dirty="0" smtClean="0"/>
              <a:t>2.9).</a:t>
            </a:r>
          </a:p>
          <a:p>
            <a:pPr marL="0" indent="457200" algn="just">
              <a:buNone/>
            </a:pPr>
            <a:endParaRPr lang="ru-RU" dirty="0"/>
          </a:p>
          <a:p>
            <a:pPr marL="0" indent="457200" algn="just">
              <a:buNone/>
            </a:pPr>
            <a:endParaRPr lang="ru-RU" dirty="0" smtClean="0"/>
          </a:p>
          <a:p>
            <a:pPr marL="0" indent="457200" algn="just">
              <a:buNone/>
            </a:pPr>
            <a:endParaRPr lang="ru-RU" dirty="0"/>
          </a:p>
          <a:p>
            <a:pPr marL="0" indent="457200" algn="just">
              <a:buNone/>
            </a:pPr>
            <a:endParaRPr lang="ru-RU" dirty="0" smtClean="0"/>
          </a:p>
          <a:p>
            <a:pPr marL="0" indent="457200" algn="just">
              <a:buNone/>
            </a:pPr>
            <a:endParaRPr lang="ru-RU" dirty="0"/>
          </a:p>
          <a:p>
            <a:pPr marL="0" indent="457200" algn="just">
              <a:buNone/>
            </a:pPr>
            <a:endParaRPr lang="ru-RU" dirty="0" smtClean="0"/>
          </a:p>
          <a:p>
            <a:pPr marL="0" indent="457200" algn="ctr">
              <a:buNone/>
            </a:pPr>
            <a:r>
              <a:rPr lang="ru-RU" dirty="0" smtClean="0"/>
              <a:t>Рис.2.9. Название рисунка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333" y="2222619"/>
            <a:ext cx="4504267" cy="1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1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3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Оформление формул: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37733"/>
            <a:ext cx="8596668" cy="4703629"/>
          </a:xfrm>
        </p:spPr>
        <p:txBody>
          <a:bodyPr/>
          <a:lstStyle/>
          <a:p>
            <a:pPr algn="just"/>
            <a:r>
              <a:rPr lang="ru-RU" sz="2400" dirty="0"/>
              <a:t>При вводе формул </a:t>
            </a:r>
            <a:r>
              <a:rPr lang="ru-RU" sz="2400" dirty="0" smtClean="0"/>
              <a:t>необходимо использовать </a:t>
            </a:r>
            <a:r>
              <a:rPr lang="ru-RU" sz="2400" dirty="0"/>
              <a:t>функцию </a:t>
            </a:r>
            <a:r>
              <a:rPr lang="en-US" sz="2400" dirty="0"/>
              <a:t>Microsoft Word </a:t>
            </a:r>
            <a:r>
              <a:rPr lang="ru-RU" sz="2400" dirty="0"/>
              <a:t>«Вставка», «Формула</a:t>
            </a:r>
            <a:r>
              <a:rPr lang="ru-RU" sz="2400" dirty="0" smtClean="0"/>
              <a:t>».</a:t>
            </a:r>
          </a:p>
          <a:p>
            <a:pPr algn="just"/>
            <a:r>
              <a:rPr lang="ru-RU" sz="2400" u="sng" dirty="0" smtClean="0"/>
              <a:t>Нельзя использовать </a:t>
            </a:r>
            <a:r>
              <a:rPr lang="ru-RU" sz="2400" dirty="0" smtClean="0"/>
              <a:t>скриншоты формул.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Пояснение </a:t>
            </a:r>
            <a:r>
              <a:rPr lang="ru-RU" sz="2400" dirty="0"/>
              <a:t>значений символов и числовых коэффициентов следует приводить непосредственно под формулой в той же последовательности, в которой они даны в </a:t>
            </a:r>
            <a:r>
              <a:rPr lang="ru-RU" sz="2400" dirty="0" smtClean="0"/>
              <a:t>формуле. Значение </a:t>
            </a:r>
            <a:r>
              <a:rPr lang="ru-RU" sz="2400" dirty="0"/>
              <a:t>каждого символа и числового коэффициента следует давать с новой строки. Первую строку пояснения начинают со слова «где».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450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5867"/>
          </a:xfrm>
        </p:spPr>
        <p:txBody>
          <a:bodyPr/>
          <a:lstStyle/>
          <a:p>
            <a:pPr algn="ctr"/>
            <a:r>
              <a:rPr lang="ru-RU" dirty="0"/>
              <a:t>Оформление формул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05467"/>
            <a:ext cx="8596668" cy="4635895"/>
          </a:xfrm>
        </p:spPr>
        <p:txBody>
          <a:bodyPr/>
          <a:lstStyle/>
          <a:p>
            <a:pPr algn="just"/>
            <a:r>
              <a:rPr lang="ru-RU" sz="2800" dirty="0"/>
              <a:t>Формулы следует нумеровать порядковой нумерацией в пределах главы в круглых скобках в крайнем правом положении на </a:t>
            </a:r>
            <a:r>
              <a:rPr lang="ru-RU" sz="2800" dirty="0" smtClean="0"/>
              <a:t>строке.</a:t>
            </a:r>
          </a:p>
          <a:p>
            <a:pPr algn="just"/>
            <a:r>
              <a:rPr lang="ru-RU" sz="2800" dirty="0" smtClean="0"/>
              <a:t>Формула </a:t>
            </a:r>
            <a:r>
              <a:rPr lang="ru-RU" sz="2800" dirty="0"/>
              <a:t>должна размещаться по центру без отступов.</a:t>
            </a:r>
          </a:p>
          <a:p>
            <a:pPr algn="just"/>
            <a:r>
              <a:rPr lang="ru-RU" sz="2800" dirty="0"/>
              <a:t>Если нет пояснений к формуле, то после формулы ставится точка, если пояснение </a:t>
            </a:r>
            <a:r>
              <a:rPr lang="ru-RU" sz="2800" dirty="0" smtClean="0"/>
              <a:t>есть, то ставится </a:t>
            </a:r>
            <a:r>
              <a:rPr lang="ru-RU" sz="2800" dirty="0"/>
              <a:t>запятая.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555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Оформление формул: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Функция </a:t>
            </a:r>
            <a:r>
              <a:rPr lang="ru-RU" sz="2800" dirty="0"/>
              <a:t>спроса выглядит следующим образом:</a:t>
            </a:r>
          </a:p>
          <a:p>
            <a:pPr marL="0" indent="0" algn="ctr">
              <a:buNone/>
            </a:pPr>
            <a:r>
              <a:rPr lang="ru-RU" sz="2800" dirty="0"/>
              <a:t>QD= </a:t>
            </a:r>
            <a:r>
              <a:rPr lang="ru-RU" sz="2800" dirty="0" smtClean="0"/>
              <a:t>к*</a:t>
            </a:r>
            <a:r>
              <a:rPr lang="ru-RU" sz="2800" dirty="0" err="1" smtClean="0"/>
              <a:t>P+b</a:t>
            </a:r>
            <a:r>
              <a:rPr lang="ru-RU" sz="2800" dirty="0"/>
              <a:t>	</a:t>
            </a:r>
            <a:r>
              <a:rPr lang="ru-RU" sz="2800" dirty="0" smtClean="0"/>
              <a:t>				(2.9.)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 smtClean="0"/>
              <a:t>Пример оформления формулы без описания.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278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3600"/>
          </a:xfrm>
        </p:spPr>
        <p:txBody>
          <a:bodyPr/>
          <a:lstStyle/>
          <a:p>
            <a:pPr algn="ctr"/>
            <a:r>
              <a:rPr lang="ru-RU" dirty="0"/>
              <a:t>Оформление формул: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73201"/>
            <a:ext cx="8596668" cy="456816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Важной формулой по </a:t>
            </a:r>
            <a:r>
              <a:rPr lang="ru-RU" dirty="0" smtClean="0"/>
              <a:t>макроэкономике </a:t>
            </a:r>
            <a:r>
              <a:rPr lang="ru-RU" dirty="0"/>
              <a:t>является формула расчета необходимого в обращении количества денег:</a:t>
            </a:r>
          </a:p>
          <a:p>
            <a:pPr marL="0" indent="0" algn="ctr">
              <a:buNone/>
            </a:pPr>
            <a:r>
              <a:rPr lang="ru-RU" dirty="0"/>
              <a:t>КД = ∑ ЦТ – К + СП – ВП / </a:t>
            </a:r>
            <a:r>
              <a:rPr lang="ru-RU" dirty="0" smtClean="0"/>
              <a:t>СО				(2.10)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где КД </a:t>
            </a:r>
            <a:r>
              <a:rPr lang="ru-RU" dirty="0"/>
              <a:t>— количество денег в </a:t>
            </a:r>
            <a:r>
              <a:rPr lang="ru-RU" dirty="0" smtClean="0"/>
              <a:t>обращении;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ЦТ — сумма цен на товары;</a:t>
            </a:r>
          </a:p>
          <a:p>
            <a:pPr marL="0" indent="0">
              <a:buNone/>
            </a:pPr>
            <a:r>
              <a:rPr lang="ru-RU" dirty="0"/>
              <a:t>К — товары, продаваемые в кредит;</a:t>
            </a:r>
          </a:p>
          <a:p>
            <a:pPr marL="0" indent="0">
              <a:buNone/>
            </a:pPr>
            <a:r>
              <a:rPr lang="ru-RU" dirty="0"/>
              <a:t>СП — срочные платежи;</a:t>
            </a:r>
          </a:p>
          <a:p>
            <a:pPr marL="0" indent="0">
              <a:buNone/>
            </a:pPr>
            <a:r>
              <a:rPr lang="ru-RU" dirty="0"/>
              <a:t>ВП — взаимно погашаемые платежи по бартерным сделкам;</a:t>
            </a:r>
          </a:p>
          <a:p>
            <a:pPr marL="0" indent="0">
              <a:buNone/>
            </a:pPr>
            <a:r>
              <a:rPr lang="ru-RU" dirty="0"/>
              <a:t>СО — годовая скорость оборота денежной единицы.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266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Оформление ссылок: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/>
              <a:t>Ссылки на источники выполняются в квадратных скобках. Номер источника берется из списка использованных источников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Ссылки вставляются прямо в тексте научной работы в виде [1, C. 2] или </a:t>
            </a:r>
            <a:r>
              <a:rPr lang="ru-RU" sz="2400" dirty="0" smtClean="0"/>
              <a:t>[</a:t>
            </a:r>
            <a:r>
              <a:rPr lang="ru-RU" sz="2400" dirty="0"/>
              <a:t>1]. Сами ссылки должны вести на список использованных источников, первая цифра – порядковый номер, вторая – страница местонахождения цитируемой </a:t>
            </a:r>
            <a:r>
              <a:rPr lang="ru-RU" sz="2400" dirty="0" smtClean="0"/>
              <a:t>информации.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3289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3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Требования к тексту: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66333"/>
            <a:ext cx="8596668" cy="4475029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Работа </a:t>
            </a:r>
            <a:r>
              <a:rPr lang="ru-RU" sz="2000" dirty="0" smtClean="0">
                <a:solidFill>
                  <a:schemeClr val="tx1"/>
                </a:solidFill>
              </a:rPr>
              <a:t>выполняется </a:t>
            </a:r>
            <a:r>
              <a:rPr lang="ru-RU" sz="2000" dirty="0"/>
              <a:t>на белой бумаге стандартного формата </a:t>
            </a:r>
            <a:r>
              <a:rPr lang="en-US" sz="2000" dirty="0"/>
              <a:t>A</a:t>
            </a:r>
            <a:r>
              <a:rPr lang="ru-RU" sz="2000" dirty="0" smtClean="0"/>
              <a:t>4 (210 </a:t>
            </a:r>
            <a:r>
              <a:rPr lang="ru-RU" sz="2000" dirty="0"/>
              <a:t>х </a:t>
            </a:r>
            <a:r>
              <a:rPr lang="ru-RU" sz="2000" dirty="0" smtClean="0"/>
              <a:t>297);</a:t>
            </a:r>
          </a:p>
          <a:p>
            <a:pPr algn="just"/>
            <a:r>
              <a:rPr lang="ru-RU" sz="2000" dirty="0" smtClean="0"/>
              <a:t>Белая бумага используется только с одной стороны;</a:t>
            </a:r>
          </a:p>
          <a:p>
            <a:pPr algn="just"/>
            <a:r>
              <a:rPr lang="ru-RU" sz="2000" dirty="0" smtClean="0"/>
              <a:t>Шрифт </a:t>
            </a:r>
            <a:r>
              <a:rPr lang="en-US" sz="2000" dirty="0"/>
              <a:t>Times New Roman</a:t>
            </a:r>
            <a:r>
              <a:rPr lang="ru-RU" sz="2000" dirty="0"/>
              <a:t>, кегль </a:t>
            </a:r>
            <a:r>
              <a:rPr lang="ru-RU" sz="2000" dirty="0" smtClean="0"/>
              <a:t>14;</a:t>
            </a:r>
          </a:p>
          <a:p>
            <a:pPr algn="just"/>
            <a:r>
              <a:rPr lang="ru-RU" sz="2000" dirty="0"/>
              <a:t>Межстрочный интервал </a:t>
            </a:r>
            <a:r>
              <a:rPr lang="ru-RU" sz="2000" dirty="0" smtClean="0"/>
              <a:t>–1,2;</a:t>
            </a:r>
          </a:p>
          <a:p>
            <a:pPr algn="just"/>
            <a:r>
              <a:rPr lang="ru-RU" sz="2000" u="sng" dirty="0" smtClean="0"/>
              <a:t>Нельзя использовать </a:t>
            </a:r>
            <a:r>
              <a:rPr lang="ru-RU" sz="2000" dirty="0" smtClean="0"/>
              <a:t>курсив</a:t>
            </a:r>
            <a:r>
              <a:rPr lang="ru-RU" sz="2000" dirty="0"/>
              <a:t>, жирное выделение и подчеркивание в </a:t>
            </a:r>
            <a:r>
              <a:rPr lang="ru-RU" sz="2000" dirty="0" smtClean="0"/>
              <a:t>тексте;</a:t>
            </a:r>
          </a:p>
          <a:p>
            <a:pPr algn="just"/>
            <a:r>
              <a:rPr lang="ru-RU" sz="2000" dirty="0" smtClean="0"/>
              <a:t>Нельзя использовать расстановку </a:t>
            </a:r>
            <a:r>
              <a:rPr lang="ru-RU" sz="2000" dirty="0"/>
              <a:t>переносов в </a:t>
            </a:r>
            <a:r>
              <a:rPr lang="ru-RU" sz="2000" dirty="0" smtClean="0"/>
              <a:t>тексте;</a:t>
            </a:r>
          </a:p>
          <a:p>
            <a:pPr algn="just"/>
            <a:r>
              <a:rPr lang="ru-RU" sz="2000" dirty="0"/>
              <a:t>Кавычки в тексте </a:t>
            </a:r>
            <a:r>
              <a:rPr lang="ru-RU" sz="2000" dirty="0" smtClean="0"/>
              <a:t>необходимо использовать </a:t>
            </a:r>
            <a:r>
              <a:rPr lang="ru-RU" sz="2000" dirty="0"/>
              <a:t>французские («ёлочки</a:t>
            </a:r>
            <a:r>
              <a:rPr lang="ru-RU" sz="2000" dirty="0" smtClean="0"/>
              <a:t>»).</a:t>
            </a:r>
          </a:p>
          <a:p>
            <a:pPr algn="just"/>
            <a:r>
              <a:rPr lang="ru-RU" sz="2000" dirty="0" smtClean="0"/>
              <a:t>Абзац -1,25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830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60400"/>
          </a:xfrm>
        </p:spPr>
        <p:txBody>
          <a:bodyPr/>
          <a:lstStyle/>
          <a:p>
            <a:pPr algn="ctr"/>
            <a:r>
              <a:rPr lang="ru-RU" dirty="0" smtClean="0"/>
              <a:t>Оформление списка: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0867"/>
            <a:ext cx="8596668" cy="4610495"/>
          </a:xfrm>
        </p:spPr>
        <p:txBody>
          <a:bodyPr/>
          <a:lstStyle/>
          <a:p>
            <a:pPr algn="just"/>
            <a:r>
              <a:rPr lang="ru-RU" sz="2400" dirty="0"/>
              <a:t>При оформлении нумерованного списка допускается использовать нумерацию с точкой 1., 2. и </a:t>
            </a:r>
            <a:r>
              <a:rPr lang="ru-RU" sz="2400" dirty="0" smtClean="0"/>
              <a:t>т.д.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Во </a:t>
            </a:r>
            <a:r>
              <a:rPr lang="ru-RU" sz="2400" dirty="0"/>
              <a:t>всем тексте работы должен быть использован один вид нумерованного </a:t>
            </a:r>
            <a:r>
              <a:rPr lang="ru-RU" sz="2400" dirty="0" smtClean="0"/>
              <a:t>списка.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Если </a:t>
            </a:r>
            <a:r>
              <a:rPr lang="ru-RU" sz="2400" dirty="0"/>
              <a:t>в конце абзаца ставится точка с запятой, то предложение начинается со строчной буквы; если точка, то с прописной.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035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5800"/>
          </a:xfrm>
        </p:spPr>
        <p:txBody>
          <a:bodyPr/>
          <a:lstStyle/>
          <a:p>
            <a:pPr algn="ctr"/>
            <a:r>
              <a:rPr lang="ru-RU" dirty="0"/>
              <a:t>Оформление списка: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83267"/>
            <a:ext cx="8596668" cy="4458095"/>
          </a:xfrm>
        </p:spPr>
        <p:txBody>
          <a:bodyPr>
            <a:normAutofit/>
          </a:bodyPr>
          <a:lstStyle/>
          <a:p>
            <a:r>
              <a:rPr lang="ru-RU" dirty="0" smtClean="0"/>
              <a:t>Нумерованный список (пример):</a:t>
            </a:r>
          </a:p>
          <a:p>
            <a:pPr marL="0" indent="457200" algn="just">
              <a:buNone/>
            </a:pPr>
            <a:r>
              <a:rPr lang="ru-RU" dirty="0" smtClean="0"/>
              <a:t>1. </a:t>
            </a:r>
            <a:r>
              <a:rPr lang="ru-RU" dirty="0"/>
              <a:t>Капитал может быть классифицирован по различным основаниям: </a:t>
            </a:r>
            <a:endParaRPr lang="ru-RU" dirty="0" smtClean="0"/>
          </a:p>
          <a:p>
            <a:pPr marL="0" indent="457200" algn="just">
              <a:buNone/>
            </a:pPr>
            <a:r>
              <a:rPr lang="ru-RU" dirty="0" smtClean="0"/>
              <a:t>1.1. По </a:t>
            </a:r>
            <a:r>
              <a:rPr lang="ru-RU" dirty="0"/>
              <a:t>принадлежности компании капитал делится </a:t>
            </a:r>
            <a:r>
              <a:rPr lang="ru-RU" dirty="0" smtClean="0"/>
              <a:t>на: собственный </a:t>
            </a:r>
            <a:r>
              <a:rPr lang="ru-RU" dirty="0"/>
              <a:t>(инвестиционный – предоставленный собственниками, накопленный – созданный в процессе функционирования организации), заемный (долгосрочный и краткосрочный</a:t>
            </a:r>
            <a:r>
              <a:rPr lang="ru-RU" dirty="0" smtClean="0"/>
              <a:t>).</a:t>
            </a:r>
          </a:p>
          <a:p>
            <a:pPr algn="just"/>
            <a:r>
              <a:rPr lang="ru-RU" dirty="0" smtClean="0"/>
              <a:t>Маркированный список (пример):</a:t>
            </a:r>
          </a:p>
          <a:p>
            <a:pPr marL="0" indent="457200" algn="just">
              <a:buNone/>
            </a:pPr>
            <a:r>
              <a:rPr lang="ru-RU" dirty="0"/>
              <a:t>По форме нахождения в процессе кругооборота капитал бывает</a:t>
            </a:r>
            <a:r>
              <a:rPr lang="ru-RU" dirty="0" smtClean="0"/>
              <a:t>:</a:t>
            </a:r>
          </a:p>
          <a:p>
            <a:pPr indent="457200" algn="just"/>
            <a:r>
              <a:rPr lang="ru-RU" dirty="0" smtClean="0"/>
              <a:t> денежным;</a:t>
            </a:r>
          </a:p>
          <a:p>
            <a:pPr indent="457200" algn="just"/>
            <a:r>
              <a:rPr lang="ru-RU" dirty="0" smtClean="0"/>
              <a:t>товарным;</a:t>
            </a:r>
          </a:p>
          <a:p>
            <a:pPr indent="0" algn="just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298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9106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СТРУКТУРА </a:t>
            </a:r>
            <a:r>
              <a:rPr lang="ru-RU" b="1" dirty="0" smtClean="0"/>
              <a:t>РАБОТЫ: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68401"/>
            <a:ext cx="8596668" cy="487296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Титульный </a:t>
            </a:r>
            <a:r>
              <a:rPr lang="ru-RU" dirty="0"/>
              <a:t>лист на русском языке.</a:t>
            </a:r>
          </a:p>
          <a:p>
            <a:pPr lvl="0"/>
            <a:r>
              <a:rPr lang="ru-RU" dirty="0"/>
              <a:t>Титульный лист на </a:t>
            </a:r>
            <a:r>
              <a:rPr lang="ru-RU" dirty="0" smtClean="0"/>
              <a:t>английском языке</a:t>
            </a:r>
            <a:r>
              <a:rPr lang="ru-RU" dirty="0"/>
              <a:t>. </a:t>
            </a:r>
            <a:endParaRPr lang="ru-RU" dirty="0" smtClean="0"/>
          </a:p>
          <a:p>
            <a:pPr lvl="0"/>
            <a:r>
              <a:rPr lang="ru-RU" dirty="0" smtClean="0"/>
              <a:t>Задание на ВКР.</a:t>
            </a:r>
          </a:p>
          <a:p>
            <a:pPr lvl="0"/>
            <a:r>
              <a:rPr lang="ru-RU" dirty="0" smtClean="0"/>
              <a:t>Календарный план выполнения ВКР.</a:t>
            </a:r>
          </a:p>
          <a:p>
            <a:r>
              <a:rPr lang="ru-RU" dirty="0"/>
              <a:t>Содержание.</a:t>
            </a:r>
          </a:p>
          <a:p>
            <a:pPr lvl="0"/>
            <a:r>
              <a:rPr lang="ru-RU" dirty="0" smtClean="0"/>
              <a:t>Аннотация </a:t>
            </a:r>
            <a:r>
              <a:rPr lang="ru-RU" dirty="0"/>
              <a:t>на русском языке.</a:t>
            </a:r>
          </a:p>
          <a:p>
            <a:pPr lvl="0"/>
            <a:r>
              <a:rPr lang="ru-RU" dirty="0"/>
              <a:t>Аннотация на иностранном языке.</a:t>
            </a:r>
          </a:p>
          <a:p>
            <a:pPr lvl="0"/>
            <a:r>
              <a:rPr lang="ru-RU" dirty="0" smtClean="0"/>
              <a:t>Введение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Основная часть работы – включает главы, </a:t>
            </a:r>
            <a:r>
              <a:rPr lang="ru-RU" dirty="0" smtClean="0"/>
              <a:t>параграфы.</a:t>
            </a:r>
            <a:endParaRPr lang="ru-RU" dirty="0"/>
          </a:p>
          <a:p>
            <a:pPr lvl="0"/>
            <a:r>
              <a:rPr lang="ru-RU" dirty="0" smtClean="0"/>
              <a:t>Заключение на русском языке.</a:t>
            </a:r>
            <a:endParaRPr lang="ru-RU" dirty="0"/>
          </a:p>
          <a:p>
            <a:pPr lvl="0"/>
            <a:r>
              <a:rPr lang="ru-RU" dirty="0"/>
              <a:t>Заключение на </a:t>
            </a:r>
            <a:r>
              <a:rPr lang="ru-RU" dirty="0" smtClean="0"/>
              <a:t>английском </a:t>
            </a:r>
            <a:r>
              <a:rPr lang="ru-RU" dirty="0"/>
              <a:t>языке.</a:t>
            </a:r>
          </a:p>
          <a:p>
            <a:pPr lvl="0"/>
            <a:r>
              <a:rPr lang="ru-RU" dirty="0" smtClean="0"/>
              <a:t>Библиография (список </a:t>
            </a:r>
            <a:r>
              <a:rPr lang="ru-RU" dirty="0"/>
              <a:t>использованных </a:t>
            </a:r>
            <a:r>
              <a:rPr lang="ru-RU" dirty="0" smtClean="0"/>
              <a:t>источников и литературы)</a:t>
            </a:r>
            <a:endParaRPr lang="ru-RU" dirty="0"/>
          </a:p>
          <a:p>
            <a:pPr lvl="0"/>
            <a:r>
              <a:rPr lang="ru-RU" dirty="0"/>
              <a:t>Приложения.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031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653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Требования к аннотации: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88533"/>
            <a:ext cx="8596668" cy="465282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Аннотация содержит краткие сведения о содержании работы. Первым блоком являются строки сведений, в которых указываются через запятую формальные данные о работе. </a:t>
            </a:r>
          </a:p>
          <a:p>
            <a:r>
              <a:rPr lang="ru-RU" dirty="0"/>
              <a:t>число страниц         85 с.</a:t>
            </a:r>
          </a:p>
          <a:p>
            <a:r>
              <a:rPr lang="ru-RU" dirty="0"/>
              <a:t>число рисунков       24 рис.</a:t>
            </a:r>
          </a:p>
          <a:p>
            <a:r>
              <a:rPr lang="ru-RU" dirty="0"/>
              <a:t>число таблиц           12 табл.</a:t>
            </a:r>
          </a:p>
          <a:p>
            <a:r>
              <a:rPr lang="ru-RU" dirty="0"/>
              <a:t>число источников    50 источников</a:t>
            </a:r>
          </a:p>
          <a:p>
            <a:r>
              <a:rPr lang="ru-RU" dirty="0"/>
              <a:t>число приложений   2 прил.</a:t>
            </a:r>
          </a:p>
          <a:p>
            <a:r>
              <a:rPr lang="ru-RU" dirty="0"/>
              <a:t>Затем приводятся ключевые слова, предназначенные для автоматизированного поиска. Разрешается от 5 до 15 слов или словосочетаний. Обязательно в именительном падеже. Они записываются прописными буквами через запятую без заголовка. </a:t>
            </a:r>
          </a:p>
          <a:p>
            <a:r>
              <a:rPr lang="ru-RU" dirty="0" smtClean="0"/>
              <a:t>Ниже </a:t>
            </a:r>
            <a:r>
              <a:rPr lang="ru-RU" dirty="0"/>
              <a:t>следует текст аннотации. Для учебных целей в ней нужно описать только объект исследования, цель работы, полученные результаты и только в </a:t>
            </a:r>
            <a:r>
              <a:rPr lang="ru-RU" dirty="0" smtClean="0"/>
              <a:t>рекомендации </a:t>
            </a:r>
            <a:r>
              <a:rPr lang="ru-RU" dirty="0"/>
              <a:t>по внедрению. Рекомендуемый объем аннотации 1/3 – 2/3 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875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3467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Требования к оформлению содержания: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88533"/>
            <a:ext cx="8596668" cy="465282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/>
              <a:t>В содержание включаются названия всех последующих разделов и подразделов строчными </a:t>
            </a:r>
            <a:r>
              <a:rPr lang="ru-RU" sz="2800" dirty="0" smtClean="0"/>
              <a:t>буквами.</a:t>
            </a:r>
          </a:p>
          <a:p>
            <a:pPr algn="just"/>
            <a:r>
              <a:rPr lang="ru-RU" sz="2800" dirty="0" smtClean="0"/>
              <a:t>Все </a:t>
            </a:r>
            <a:r>
              <a:rPr lang="ru-RU" sz="2800" dirty="0"/>
              <a:t>главы нумеруются, кроме введения и заключения. </a:t>
            </a:r>
            <a:endParaRPr lang="ru-RU" sz="2800" dirty="0" smtClean="0"/>
          </a:p>
          <a:p>
            <a:pPr algn="just"/>
            <a:r>
              <a:rPr lang="ru-RU" sz="2800" dirty="0" smtClean="0"/>
              <a:t>Справа </a:t>
            </a:r>
            <a:r>
              <a:rPr lang="ru-RU" sz="2800" dirty="0"/>
              <a:t>указываются номера страниц, с которых начинаются эти разделы. Все строчными буквами. </a:t>
            </a:r>
          </a:p>
          <a:p>
            <a:pPr algn="just"/>
            <a:r>
              <a:rPr lang="ru-RU" sz="2800" dirty="0"/>
              <a:t>Содержание делается без отступов первой строки. Межстрочный интервал – полуторный.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75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2800"/>
          </a:xfrm>
        </p:spPr>
        <p:txBody>
          <a:bodyPr/>
          <a:lstStyle/>
          <a:p>
            <a:pPr algn="ctr"/>
            <a:r>
              <a:rPr lang="ru-RU" dirty="0" smtClean="0"/>
              <a:t>Требования к введению: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22401"/>
            <a:ext cx="8596668" cy="46189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/>
              <a:t>В соответствии с ГОСТ 7.32-2001 во введении должны быть отражены 9 различных вопросов. Для учебных целей число их может быть сокращено до трех, а именно:</a:t>
            </a:r>
          </a:p>
          <a:p>
            <a:pPr lvl="1" algn="just"/>
            <a:r>
              <a:rPr lang="ru-RU" sz="1800" dirty="0"/>
              <a:t>актуальность;</a:t>
            </a:r>
            <a:endParaRPr lang="ru-RU" dirty="0"/>
          </a:p>
          <a:p>
            <a:pPr lvl="1" algn="just"/>
            <a:r>
              <a:rPr lang="ru-RU" sz="1800" dirty="0"/>
              <a:t>оценка современного состояния проблемы;</a:t>
            </a:r>
            <a:endParaRPr lang="ru-RU" dirty="0"/>
          </a:p>
          <a:p>
            <a:pPr lvl="1" algn="just"/>
            <a:r>
              <a:rPr lang="ru-RU" sz="1800" dirty="0"/>
              <a:t>исходные данные для выполнения работы.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99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5200"/>
          </a:xfrm>
        </p:spPr>
        <p:txBody>
          <a:bodyPr/>
          <a:lstStyle/>
          <a:p>
            <a:pPr algn="ctr"/>
            <a:r>
              <a:rPr lang="ru-RU" dirty="0" smtClean="0"/>
              <a:t>Требования к основной части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74801"/>
            <a:ext cx="8596668" cy="446656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/>
              <a:t>Объем всей работы </a:t>
            </a:r>
            <a:r>
              <a:rPr lang="ru-RU" sz="2800" dirty="0" smtClean="0"/>
              <a:t>: </a:t>
            </a:r>
            <a:endParaRPr lang="ru-RU" sz="2800" dirty="0"/>
          </a:p>
          <a:p>
            <a:pPr lvl="0" algn="just"/>
            <a:r>
              <a:rPr lang="ru-RU" sz="2800" dirty="0"/>
              <a:t>курсовая работа бакалавров – 30-60 страниц;</a:t>
            </a:r>
          </a:p>
          <a:p>
            <a:pPr lvl="0" algn="just"/>
            <a:r>
              <a:rPr lang="ru-RU" sz="2800" dirty="0"/>
              <a:t>выпускная квалификационная работа бакалавров – </a:t>
            </a:r>
            <a:r>
              <a:rPr lang="ru-RU" sz="2800" dirty="0" smtClean="0"/>
              <a:t>60-80 </a:t>
            </a:r>
            <a:r>
              <a:rPr lang="ru-RU" sz="2800" dirty="0"/>
              <a:t>страниц;</a:t>
            </a:r>
          </a:p>
          <a:p>
            <a:pPr lvl="0" algn="just"/>
            <a:r>
              <a:rPr lang="ru-RU" sz="2800" dirty="0"/>
              <a:t>магистерская диссертация – </a:t>
            </a:r>
            <a:r>
              <a:rPr lang="ru-RU" sz="2800" dirty="0" smtClean="0"/>
              <a:t>100-120 </a:t>
            </a:r>
            <a:r>
              <a:rPr lang="ru-RU" sz="2800" dirty="0"/>
              <a:t>страниц.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221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3533"/>
          </a:xfrm>
        </p:spPr>
        <p:txBody>
          <a:bodyPr/>
          <a:lstStyle/>
          <a:p>
            <a:pPr algn="ctr"/>
            <a:r>
              <a:rPr lang="ru-RU" dirty="0" smtClean="0"/>
              <a:t>Требования к заключению: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67933"/>
            <a:ext cx="8596668" cy="4373429"/>
          </a:xfrm>
        </p:spPr>
        <p:txBody>
          <a:bodyPr/>
          <a:lstStyle/>
          <a:p>
            <a:pPr algn="just"/>
            <a:r>
              <a:rPr lang="ru-RU" sz="2800" dirty="0"/>
              <a:t>Заключение или выводы содержат краткие результаты работы. </a:t>
            </a:r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Оформляется на русском и английском языках.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24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768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Требования к списку использованных источников: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86467"/>
            <a:ext cx="8596668" cy="4254895"/>
          </a:xfrm>
        </p:spPr>
        <p:txBody>
          <a:bodyPr/>
          <a:lstStyle/>
          <a:p>
            <a:pPr algn="just"/>
            <a:r>
              <a:rPr lang="ru-RU" sz="2000" dirty="0"/>
              <a:t>Должна быть перечислена вся литература и другие источники, которые были использованы при выполнении работы, не старше 5 лет. Они приводятся в порядке </a:t>
            </a:r>
            <a:r>
              <a:rPr lang="ru-RU" sz="2000" dirty="0" smtClean="0"/>
              <a:t>ссылок.</a:t>
            </a:r>
          </a:p>
          <a:p>
            <a:pPr algn="just"/>
            <a:r>
              <a:rPr lang="ru-RU" sz="2000" dirty="0" smtClean="0"/>
              <a:t>Ссылки </a:t>
            </a:r>
            <a:r>
              <a:rPr lang="ru-RU" sz="2000" dirty="0"/>
              <a:t>на иностранную литературу приводятся на языке </a:t>
            </a:r>
            <a:r>
              <a:rPr lang="ru-RU" sz="2000" dirty="0" smtClean="0"/>
              <a:t>подлинника.</a:t>
            </a:r>
          </a:p>
          <a:p>
            <a:pPr algn="just"/>
            <a:r>
              <a:rPr lang="ru-RU" sz="2000" dirty="0" smtClean="0"/>
              <a:t>Для </a:t>
            </a:r>
            <a:r>
              <a:rPr lang="ru-RU" sz="2000" dirty="0"/>
              <a:t>выпускных квалификационных работ бакалавров должно быть не менее 30 источников, для магистерской диссертации более 50 </a:t>
            </a:r>
            <a:r>
              <a:rPr lang="ru-RU" sz="2000" dirty="0" smtClean="0"/>
              <a:t>источников.</a:t>
            </a:r>
          </a:p>
          <a:p>
            <a:pPr algn="just"/>
            <a:r>
              <a:rPr lang="ru-RU" sz="2000" dirty="0" smtClean="0"/>
              <a:t>Описание </a:t>
            </a:r>
            <a:r>
              <a:rPr lang="ru-RU" sz="2000" dirty="0"/>
              <a:t>работ выполняется по правилам библиографии в соответствии с ГОСТ </a:t>
            </a:r>
            <a:r>
              <a:rPr lang="ru-RU" sz="2000" dirty="0" smtClean="0"/>
              <a:t>7.0.100-2018, ГОСТ 7.32-2017. 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65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Нормативно-правовые </a:t>
            </a:r>
            <a:r>
              <a:rPr lang="ru-RU" b="1" dirty="0" smtClean="0"/>
              <a:t>документы: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Заглавие официального документа (закон, постановление, указ и др.): сведения, относящиеся к заглавию, дата принятия документа // Название издания. – Год  издания. – Номер (для журнала), Дата и месяц для газеты. – Первая и последняя страницы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Образец:</a:t>
            </a:r>
          </a:p>
          <a:p>
            <a:pPr marL="0" indent="0">
              <a:buNone/>
            </a:pPr>
            <a:r>
              <a:rPr lang="ru-RU" dirty="0"/>
              <a:t>О военном </a:t>
            </a:r>
            <a:r>
              <a:rPr lang="ru-RU" dirty="0" smtClean="0"/>
              <a:t>положении: </a:t>
            </a:r>
            <a:r>
              <a:rPr lang="ru-RU" dirty="0"/>
              <a:t>Федеральный конституционный закон от 30 янв. 2002 г. № 1-ФКЗ // Собрание законодательства. – 2002. - № 5, (4 февр.). – С. 1485 – 1498 (ст. 375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8640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Рекомендуемые размеры полей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789754"/>
              </p:ext>
            </p:extLst>
          </p:nvPr>
        </p:nvGraphicFramePr>
        <p:xfrm>
          <a:off x="567264" y="1811867"/>
          <a:ext cx="9372602" cy="382693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686301"/>
                <a:gridCol w="4686301"/>
              </a:tblGrid>
              <a:tr h="626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/>
                          </a:solidFill>
                          <a:effectLst/>
                        </a:rPr>
                        <a:t>Названия полей</a:t>
                      </a:r>
                      <a:endParaRPr lang="ru-RU" sz="1800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/>
                          </a:solidFill>
                          <a:effectLst/>
                        </a:rPr>
                        <a:t>Размеры полей, в см.</a:t>
                      </a:r>
                      <a:endParaRPr lang="ru-RU" sz="1800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2"/>
                          </a:solidFill>
                          <a:effectLst/>
                        </a:rPr>
                        <a:t>Верхнее</a:t>
                      </a:r>
                      <a:endParaRPr lang="ru-RU" sz="180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2"/>
                          </a:solidFill>
                          <a:effectLst/>
                        </a:rPr>
                        <a:t>2,0</a:t>
                      </a:r>
                      <a:endParaRPr lang="ru-RU" sz="1800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2"/>
                          </a:solidFill>
                          <a:effectLst/>
                        </a:rPr>
                        <a:t>Нижнее</a:t>
                      </a:r>
                      <a:endParaRPr lang="ru-RU" sz="180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/>
                          </a:solidFill>
                          <a:effectLst/>
                        </a:rPr>
                        <a:t>2,0</a:t>
                      </a:r>
                      <a:endParaRPr lang="ru-RU" sz="1800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2"/>
                          </a:solidFill>
                          <a:effectLst/>
                        </a:rPr>
                        <a:t>Левое</a:t>
                      </a:r>
                      <a:endParaRPr lang="ru-RU" sz="180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/>
                          </a:solidFill>
                          <a:effectLst/>
                        </a:rPr>
                        <a:t>3,0</a:t>
                      </a:r>
                      <a:endParaRPr lang="ru-RU" sz="1800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/>
                          </a:solidFill>
                          <a:effectLst/>
                        </a:rPr>
                        <a:t>Правое</a:t>
                      </a:r>
                      <a:endParaRPr lang="ru-RU" sz="1800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/>
                          </a:solidFill>
                          <a:effectLst/>
                        </a:rPr>
                        <a:t>1,5</a:t>
                      </a:r>
                      <a:endParaRPr lang="ru-RU" sz="1800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2"/>
                          </a:solidFill>
                          <a:effectLst/>
                        </a:rPr>
                        <a:t>Переплет</a:t>
                      </a:r>
                      <a:endParaRPr lang="ru-RU" sz="180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ru-RU" sz="1800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/>
                          </a:solidFill>
                          <a:effectLst/>
                        </a:rPr>
                        <a:t>От края до верхнего колонтитула</a:t>
                      </a:r>
                      <a:endParaRPr lang="ru-RU" sz="1800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/>
                          </a:solidFill>
                          <a:effectLst/>
                        </a:rPr>
                        <a:t>1,25</a:t>
                      </a:r>
                      <a:endParaRPr lang="ru-RU" sz="1800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/>
                          </a:solidFill>
                          <a:effectLst/>
                        </a:rPr>
                        <a:t>От края до нижнего колонтитула</a:t>
                      </a:r>
                      <a:endParaRPr lang="ru-RU" sz="1800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ru-RU" sz="1800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34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04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Книги одного, двух или трех </a:t>
            </a:r>
            <a:r>
              <a:rPr lang="ru-RU" dirty="0" smtClean="0"/>
              <a:t>авторов: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81667"/>
            <a:ext cx="8596668" cy="4559695"/>
          </a:xfrm>
        </p:spPr>
        <p:txBody>
          <a:bodyPr>
            <a:normAutofit/>
          </a:bodyPr>
          <a:lstStyle/>
          <a:p>
            <a:pPr algn="just"/>
            <a:r>
              <a:rPr lang="ru-RU" sz="2600" b="1" dirty="0" smtClean="0"/>
              <a:t>Балашов </a:t>
            </a:r>
            <a:r>
              <a:rPr lang="ru-RU" sz="2600" b="1" dirty="0"/>
              <a:t>А.И. Экономика </a:t>
            </a:r>
            <a:r>
              <a:rPr lang="ru-RU" sz="2600" b="1" dirty="0" smtClean="0"/>
              <a:t>фирмы. </a:t>
            </a:r>
            <a:r>
              <a:rPr lang="ru-RU" sz="2600" b="1" dirty="0"/>
              <a:t>- М.: Феникс,</a:t>
            </a:r>
            <a:r>
              <a:rPr lang="ru-RU" sz="2600" dirty="0"/>
              <a:t> </a:t>
            </a:r>
            <a:r>
              <a:rPr lang="ru-RU" sz="2600" b="1" dirty="0"/>
              <a:t>2019</a:t>
            </a:r>
            <a:r>
              <a:rPr lang="ru-RU" sz="2600" dirty="0"/>
              <a:t>. - </a:t>
            </a:r>
            <a:r>
              <a:rPr lang="ru-RU" sz="2600" b="1" dirty="0"/>
              <a:t>103</a:t>
            </a:r>
            <a:r>
              <a:rPr lang="ru-RU" sz="2600" dirty="0"/>
              <a:t> c</a:t>
            </a:r>
            <a:r>
              <a:rPr lang="ru-RU" sz="2600" dirty="0" smtClean="0"/>
              <a:t>.</a:t>
            </a:r>
          </a:p>
          <a:p>
            <a:r>
              <a:rPr lang="ru-RU" sz="2600" dirty="0"/>
              <a:t>Если у издания </a:t>
            </a:r>
            <a:r>
              <a:rPr lang="ru-RU" sz="2600" b="1" dirty="0"/>
              <a:t>два </a:t>
            </a:r>
            <a:r>
              <a:rPr lang="ru-RU" sz="2600" b="1" dirty="0" smtClean="0"/>
              <a:t> или три автора</a:t>
            </a:r>
            <a:r>
              <a:rPr lang="ru-RU" sz="2600" dirty="0"/>
              <a:t>, то описание начинается с фамилии и инициалов первого автора. За косой чертой </a:t>
            </a:r>
            <a:r>
              <a:rPr lang="ru-RU" sz="2600" b="1" dirty="0"/>
              <a:t>«/»</a:t>
            </a:r>
            <a:r>
              <a:rPr lang="ru-RU" sz="2600" dirty="0"/>
              <a:t> после заглавия сначала указывается первый автор, а потом через запятую – второй автор.</a:t>
            </a:r>
          </a:p>
          <a:p>
            <a:pPr marL="0" indent="0">
              <a:buNone/>
            </a:pPr>
            <a:r>
              <a:rPr lang="ru-RU" sz="2600" b="1" dirty="0" smtClean="0"/>
              <a:t>Бычкова </a:t>
            </a:r>
            <a:r>
              <a:rPr lang="ru-RU" sz="2600" b="1" dirty="0"/>
              <a:t>С.М. Планирование в </a:t>
            </a:r>
            <a:r>
              <a:rPr lang="ru-RU" sz="2600" b="1" dirty="0" smtClean="0"/>
              <a:t>аудите/ </a:t>
            </a:r>
            <a:r>
              <a:rPr lang="ru-RU" sz="2600" b="1" dirty="0"/>
              <a:t>С.М. Бычкова, А.В. </a:t>
            </a:r>
            <a:r>
              <a:rPr lang="ru-RU" sz="2600" b="1" dirty="0" err="1"/>
              <a:t>Газорян</a:t>
            </a:r>
            <a:r>
              <a:rPr lang="ru-RU" sz="2600" b="1" dirty="0" smtClean="0"/>
              <a:t>.- М.:</a:t>
            </a:r>
            <a:r>
              <a:rPr lang="ru-RU" sz="2600" b="1" dirty="0"/>
              <a:t>  Финансы и статистика, 2001. – 263 с.</a:t>
            </a:r>
            <a:endParaRPr lang="ru-RU" sz="2600" dirty="0"/>
          </a:p>
          <a:p>
            <a:pPr algn="just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139687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Книги четырех и более </a:t>
            </a:r>
            <a:r>
              <a:rPr lang="ru-RU" dirty="0" smtClean="0"/>
              <a:t>авторов: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1" dirty="0"/>
              <a:t>Экономика, анализ и планирование на предприятии торговли / Под редакцией А.Н. Соломатина. - М.: Питер, 2016. - 324 c.</a:t>
            </a:r>
          </a:p>
        </p:txBody>
      </p:sp>
    </p:spTree>
    <p:extLst>
      <p:ext uri="{BB962C8B-B14F-4D97-AF65-F5344CB8AC3E}">
        <p14:creationId xmlns:p14="http://schemas.microsoft.com/office/powerpoint/2010/main" val="367639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Статьи из </a:t>
            </a:r>
            <a:r>
              <a:rPr lang="ru-RU" dirty="0" smtClean="0"/>
              <a:t>журналов: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dirty="0" smtClean="0"/>
              <a:t>Тарасова </a:t>
            </a:r>
            <a:r>
              <a:rPr lang="ru-RU" sz="2400" b="1" dirty="0"/>
              <a:t>Н.Г. Смена парадигм в развитии теории и практики градостроительства </a:t>
            </a:r>
            <a:r>
              <a:rPr lang="ru-RU" sz="2400" b="1" dirty="0" smtClean="0"/>
              <a:t>// </a:t>
            </a:r>
            <a:r>
              <a:rPr lang="ru-RU" sz="2400" b="1" dirty="0"/>
              <a:t>Архитектура и строительство России. – 2007. - № 4. – С. 2-7.</a:t>
            </a:r>
            <a:endParaRPr lang="ru-RU" sz="2400" b="1" dirty="0" smtClean="0"/>
          </a:p>
          <a:p>
            <a:pPr algn="just"/>
            <a:r>
              <a:rPr lang="en-US" sz="2400" b="1" dirty="0" err="1" smtClean="0"/>
              <a:t>D'Addato</a:t>
            </a:r>
            <a:r>
              <a:rPr lang="en-US" sz="2400" b="1" dirty="0" smtClean="0"/>
              <a:t> </a:t>
            </a:r>
            <a:r>
              <a:rPr lang="en-US" sz="2400" b="1" dirty="0"/>
              <a:t>A.V. Secular trends in twinning rates. Journal of Biosocial Science, 2007, 39(1), 147–151. 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4807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Статьи из </a:t>
            </a:r>
            <a:r>
              <a:rPr lang="ru-RU" dirty="0" smtClean="0"/>
              <a:t>газет: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Николаева </a:t>
            </a:r>
            <a:r>
              <a:rPr lang="ru-RU" sz="2800" b="1" dirty="0"/>
              <a:t>С. Будем читать. Глядишь, и кризис </a:t>
            </a:r>
            <a:r>
              <a:rPr lang="ru-RU" sz="2800" b="1" dirty="0" smtClean="0"/>
              <a:t>пройдет… </a:t>
            </a:r>
            <a:r>
              <a:rPr lang="ru-RU" sz="2800" b="1" dirty="0"/>
              <a:t>// Северный комсомолец. – 2009. - № 13. – С.  9.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476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Статьи из сборников </a:t>
            </a:r>
            <a:r>
              <a:rPr lang="ru-RU" dirty="0" smtClean="0"/>
              <a:t>трудов: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/>
              <a:t>Козлов А.А. Развитие теории капитала </a:t>
            </a:r>
            <a:r>
              <a:rPr lang="ru-RU" sz="2800" dirty="0"/>
              <a:t>// Актуальные проблемы </a:t>
            </a:r>
            <a:r>
              <a:rPr lang="ru-RU" sz="2800" dirty="0" smtClean="0"/>
              <a:t>экономики: матер</a:t>
            </a:r>
            <a:r>
              <a:rPr lang="ru-RU" sz="2800" dirty="0"/>
              <a:t>. </a:t>
            </a:r>
            <a:r>
              <a:rPr lang="ru-RU" sz="2800" dirty="0" err="1"/>
              <a:t>междунар</a:t>
            </a:r>
            <a:r>
              <a:rPr lang="ru-RU" sz="2800" dirty="0"/>
              <a:t>. научно. - </a:t>
            </a:r>
            <a:r>
              <a:rPr lang="ru-RU" sz="2800" dirty="0" err="1"/>
              <a:t>практ</a:t>
            </a:r>
            <a:r>
              <a:rPr lang="ru-RU" sz="2800" dirty="0"/>
              <a:t>. </a:t>
            </a:r>
            <a:r>
              <a:rPr lang="ru-RU" sz="2800" dirty="0" err="1"/>
              <a:t>конфер</a:t>
            </a:r>
            <a:r>
              <a:rPr lang="ru-RU" sz="2800" dirty="0" smtClean="0"/>
              <a:t>.: </a:t>
            </a:r>
            <a:r>
              <a:rPr lang="ru-RU" sz="2800" dirty="0" err="1"/>
              <a:t>Вып</a:t>
            </a:r>
            <a:r>
              <a:rPr lang="ru-RU" sz="2800" dirty="0"/>
              <a:t>. 3. - М.: Изд-во </a:t>
            </a:r>
            <a:r>
              <a:rPr lang="ru-RU" sz="2800" dirty="0" smtClean="0"/>
              <a:t>МГУ, 2019. </a:t>
            </a:r>
            <a:r>
              <a:rPr lang="ru-RU" sz="2800" dirty="0"/>
              <a:t>- С. 88-91.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17294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Автореферат </a:t>
            </a:r>
            <a:r>
              <a:rPr lang="ru-RU" b="1" dirty="0" smtClean="0"/>
              <a:t>диссертации: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dirty="0" smtClean="0"/>
              <a:t>Александров </a:t>
            </a:r>
            <a:r>
              <a:rPr lang="ru-RU" sz="2400" b="1" dirty="0"/>
              <a:t>А.А. Анализ и оценка </a:t>
            </a:r>
            <a:r>
              <a:rPr lang="ru-RU" sz="2400" b="1" dirty="0" smtClean="0"/>
              <a:t>капитала организации: </a:t>
            </a:r>
            <a:r>
              <a:rPr lang="ru-RU" sz="2400" b="1" dirty="0" err="1"/>
              <a:t>автореф</a:t>
            </a:r>
            <a:r>
              <a:rPr lang="ru-RU" sz="2400" b="1" dirty="0"/>
              <a:t>. </a:t>
            </a:r>
            <a:r>
              <a:rPr lang="ru-RU" sz="2400" b="1" dirty="0" err="1"/>
              <a:t>дис</a:t>
            </a:r>
            <a:r>
              <a:rPr lang="ru-RU" sz="2400" b="1" dirty="0"/>
              <a:t>. на </a:t>
            </a:r>
            <a:r>
              <a:rPr lang="ru-RU" sz="2400" b="1" dirty="0" err="1"/>
              <a:t>соиск</a:t>
            </a:r>
            <a:r>
              <a:rPr lang="ru-RU" sz="2400" b="1" dirty="0"/>
              <a:t>. учен. степ. канд. </a:t>
            </a:r>
            <a:r>
              <a:rPr lang="ru-RU" sz="2400" b="1" dirty="0" err="1" smtClean="0"/>
              <a:t>экон</a:t>
            </a:r>
            <a:r>
              <a:rPr lang="ru-RU" sz="2400" b="1" dirty="0" smtClean="0"/>
              <a:t>. </a:t>
            </a:r>
            <a:r>
              <a:rPr lang="ru-RU" sz="2400" b="1" dirty="0"/>
              <a:t>наук </a:t>
            </a:r>
            <a:r>
              <a:rPr lang="ru-RU" sz="2400" b="1" dirty="0" smtClean="0"/>
              <a:t>(08.00.01) </a:t>
            </a:r>
            <a:r>
              <a:rPr lang="ru-RU" sz="2400" b="1" dirty="0"/>
              <a:t>/ </a:t>
            </a:r>
            <a:r>
              <a:rPr lang="ru-RU" sz="2400" b="1" dirty="0" smtClean="0"/>
              <a:t>Акад</a:t>
            </a:r>
            <a:r>
              <a:rPr lang="ru-RU" sz="2400" b="1" dirty="0"/>
              <a:t>. упр. МВД России. – Москва, </a:t>
            </a:r>
            <a:r>
              <a:rPr lang="ru-RU" sz="2400" b="1" dirty="0" smtClean="0"/>
              <a:t>2019. </a:t>
            </a:r>
            <a:r>
              <a:rPr lang="ru-RU" sz="2400" b="1" dirty="0"/>
              <a:t>– 26 с.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027669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 Электронные </a:t>
            </a:r>
            <a:r>
              <a:rPr lang="ru-RU" b="1" dirty="0" smtClean="0"/>
              <a:t>ресурсы: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b="1" dirty="0" err="1" smtClean="0"/>
              <a:t>Шпринц</a:t>
            </a:r>
            <a:r>
              <a:rPr lang="ru-RU" sz="2000" b="1" dirty="0" smtClean="0"/>
              <a:t> </a:t>
            </a:r>
            <a:r>
              <a:rPr lang="ru-RU" sz="2000" b="1" dirty="0"/>
              <a:t>Лев. Книга художника: от миллионных тиражей – к единичным экземплярам [Электронный ресурс] / </a:t>
            </a:r>
            <a:r>
              <a:rPr lang="ru-RU" sz="2000" b="1" dirty="0" smtClean="0"/>
              <a:t>Сайт Министерства культуры РФ. </a:t>
            </a:r>
            <a:r>
              <a:rPr lang="ru-RU" sz="2000" b="1" dirty="0"/>
              <a:t>– Режим доступа:  http://</a:t>
            </a:r>
            <a:r>
              <a:rPr lang="ru-RU" sz="2000" b="1" dirty="0" smtClean="0"/>
              <a:t>atbook.km.ru/news/000525.html, (дата обращения 18.12.2019).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0445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Прошивка ВКР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Перед титульным листом вшиваются </a:t>
            </a:r>
            <a:r>
              <a:rPr lang="en-US" dirty="0" smtClean="0"/>
              <a:t>7 </a:t>
            </a:r>
            <a:r>
              <a:rPr lang="ru-RU" dirty="0" smtClean="0"/>
              <a:t>прозрачных файлов, в которые вкладываются:</a:t>
            </a:r>
          </a:p>
          <a:p>
            <a:r>
              <a:rPr lang="ru-RU" dirty="0" smtClean="0"/>
              <a:t>Отзыв научного руководителя</a:t>
            </a:r>
          </a:p>
          <a:p>
            <a:r>
              <a:rPr lang="ru-RU" dirty="0" smtClean="0"/>
              <a:t>Согласие на размещение ВКР в ЭБС университета</a:t>
            </a:r>
          </a:p>
          <a:p>
            <a:r>
              <a:rPr lang="ru-RU" dirty="0" smtClean="0"/>
              <a:t>Отчет о проверке ВКР на плагиат</a:t>
            </a:r>
          </a:p>
          <a:p>
            <a:r>
              <a:rPr lang="ru-RU" dirty="0" smtClean="0"/>
              <a:t>Протокол предзащиты</a:t>
            </a:r>
          </a:p>
          <a:p>
            <a:r>
              <a:rPr lang="ru-RU" dirty="0" smtClean="0"/>
              <a:t>Заявление о самостоятельном характере работы</a:t>
            </a:r>
          </a:p>
          <a:p>
            <a:r>
              <a:rPr lang="ru-RU" dirty="0" smtClean="0"/>
              <a:t>Лист </a:t>
            </a:r>
            <a:r>
              <a:rPr lang="ru-RU" dirty="0" err="1" smtClean="0"/>
              <a:t>нормоконтроля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ru-RU" dirty="0" smtClean="0"/>
              <a:t>Рецензия (только для магистров)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963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Прошивка ВКР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176529" cy="3880773"/>
          </a:xfrm>
        </p:spPr>
        <p:txBody>
          <a:bodyPr/>
          <a:lstStyle/>
          <a:p>
            <a:r>
              <a:rPr lang="ru-RU" dirty="0" smtClean="0"/>
              <a:t>После приложений вшиваются 2 прозрачных файловых листа, в которые вкладываются:</a:t>
            </a:r>
          </a:p>
          <a:p>
            <a:r>
              <a:rPr lang="ru-RU" dirty="0" smtClean="0"/>
              <a:t>Распечатанный доклад и презентация</a:t>
            </a:r>
          </a:p>
          <a:p>
            <a:r>
              <a:rPr lang="ru-RU" dirty="0" err="1" smtClean="0"/>
              <a:t>Флешка</a:t>
            </a:r>
            <a:r>
              <a:rPr lang="ru-RU" dirty="0" smtClean="0"/>
              <a:t> с сохраненной выпускной квалификационной работой в формате </a:t>
            </a:r>
            <a:r>
              <a:rPr lang="en-US" dirty="0" smtClean="0"/>
              <a:t>WORD</a:t>
            </a:r>
            <a:r>
              <a:rPr lang="ru-RU" dirty="0" smtClean="0"/>
              <a:t>, с отсканированной выпускной квалификационной работой в формате </a:t>
            </a:r>
            <a:r>
              <a:rPr lang="en-US" dirty="0" smtClean="0"/>
              <a:t>PDF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dirty="0" smtClean="0"/>
              <a:t>со </a:t>
            </a:r>
            <a:r>
              <a:rPr lang="ru-RU" dirty="0"/>
              <a:t>всеми</a:t>
            </a:r>
            <a:r>
              <a:rPr lang="ru-RU" dirty="0" smtClean="0"/>
              <a:t> </a:t>
            </a:r>
            <a:r>
              <a:rPr lang="ru-RU" dirty="0"/>
              <a:t>отсканированными </a:t>
            </a:r>
            <a:r>
              <a:rPr lang="ru-RU" dirty="0" smtClean="0"/>
              <a:t>подписанными сопроводительными документами.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67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Кафедра экономической теории и управления ресурсами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Успешной защиты!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294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4267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90C226"/>
                </a:solidFill>
              </a:rPr>
              <a:t>Требования к тексту: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57867"/>
            <a:ext cx="8596668" cy="4483495"/>
          </a:xfrm>
        </p:spPr>
        <p:txBody>
          <a:bodyPr/>
          <a:lstStyle/>
          <a:p>
            <a:pPr algn="just"/>
            <a:r>
              <a:rPr lang="ru-RU" dirty="0"/>
              <a:t>Все абзацы начинаются с красной </a:t>
            </a:r>
            <a:r>
              <a:rPr lang="ru-RU" dirty="0" smtClean="0"/>
              <a:t>строки, абзац 1,25. </a:t>
            </a:r>
            <a:r>
              <a:rPr lang="ru-RU" dirty="0"/>
              <a:t>Компьютер устанавливает отступ сам, если в иконке «Абзац» задан «Отступ» для первой </a:t>
            </a:r>
            <a:r>
              <a:rPr lang="ru-RU" dirty="0" smtClean="0"/>
              <a:t>строки. </a:t>
            </a:r>
            <a:r>
              <a:rPr lang="ru-RU" u="sng" dirty="0" smtClean="0"/>
              <a:t>Нельзя устанавливать </a:t>
            </a:r>
            <a:r>
              <a:rPr lang="ru-RU" dirty="0" smtClean="0"/>
              <a:t>абзац с </a:t>
            </a:r>
            <a:r>
              <a:rPr lang="ru-RU" dirty="0"/>
              <a:t>помощью клавиш «Пробел» или «</a:t>
            </a:r>
            <a:r>
              <a:rPr lang="en-US" dirty="0"/>
              <a:t>Tab</a:t>
            </a:r>
            <a:r>
              <a:rPr lang="ru-RU" dirty="0" smtClean="0"/>
              <a:t>».</a:t>
            </a:r>
          </a:p>
          <a:p>
            <a:pPr algn="just"/>
            <a:r>
              <a:rPr lang="ru-RU" dirty="0"/>
              <a:t>Все страницы работы </a:t>
            </a:r>
            <a:r>
              <a:rPr lang="ru-RU" dirty="0" smtClean="0"/>
              <a:t>нумеруются в </a:t>
            </a:r>
            <a:r>
              <a:rPr lang="ru-RU" u="sng" dirty="0"/>
              <a:t>правом </a:t>
            </a:r>
            <a:r>
              <a:rPr lang="ru-RU" u="sng" dirty="0" smtClean="0"/>
              <a:t>нижнем углу </a:t>
            </a:r>
            <a:r>
              <a:rPr lang="ru-RU" dirty="0"/>
              <a:t>без </a:t>
            </a:r>
            <a:r>
              <a:rPr lang="ru-RU" dirty="0" smtClean="0"/>
              <a:t>точки. На титульном листе номер не ставится. Нумерация сквозная.</a:t>
            </a:r>
          </a:p>
          <a:p>
            <a:pPr algn="just"/>
            <a:r>
              <a:rPr lang="ru-RU" dirty="0" smtClean="0"/>
              <a:t>Все </a:t>
            </a:r>
            <a:r>
              <a:rPr lang="ru-RU" dirty="0"/>
              <a:t>главы нумеруются арабскими цифрами (слово «глава» не пишется</a:t>
            </a:r>
            <a:r>
              <a:rPr lang="ru-RU" dirty="0" smtClean="0"/>
              <a:t>) </a:t>
            </a:r>
            <a:r>
              <a:rPr lang="ru-RU" dirty="0"/>
              <a:t>и каждая из них начинается с новой </a:t>
            </a:r>
            <a:r>
              <a:rPr lang="ru-RU" dirty="0" smtClean="0"/>
              <a:t>страницы.</a:t>
            </a:r>
          </a:p>
          <a:p>
            <a:pPr algn="just"/>
            <a:r>
              <a:rPr lang="ru-RU" dirty="0"/>
              <a:t>Все заголовки в работе располагаются посередине строки и пишутся прописными (печатными) буквами без точки в конце </a:t>
            </a:r>
            <a:r>
              <a:rPr lang="ru-RU" dirty="0" smtClean="0"/>
              <a:t>заголовка (</a:t>
            </a:r>
            <a:r>
              <a:rPr lang="ru-RU" u="sng" dirty="0" smtClean="0"/>
              <a:t>нельзя</a:t>
            </a:r>
            <a:r>
              <a:rPr lang="ru-RU" dirty="0" smtClean="0"/>
              <a:t> подчеркивать и выделять жирным). </a:t>
            </a:r>
            <a:r>
              <a:rPr lang="ru-RU" dirty="0"/>
              <a:t>Интервалы над заголовком 12 </a:t>
            </a:r>
            <a:r>
              <a:rPr lang="ru-RU" dirty="0" err="1"/>
              <a:t>пт</a:t>
            </a:r>
            <a:r>
              <a:rPr lang="ru-RU" dirty="0"/>
              <a:t>, а под ними 6 пт. 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63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74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 оформления заголовка: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7067"/>
            <a:ext cx="8596668" cy="453429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1. ТЕОРЕТИЧЕСКИЕ ПОДХОДЫ К ИССЛЕДОВАНИЮ СУЩНОСТИ КАПИТАЛА</a:t>
            </a:r>
          </a:p>
          <a:p>
            <a:pPr marL="0" indent="0" algn="ctr">
              <a:buNone/>
            </a:pPr>
            <a:r>
              <a:rPr lang="ru-RU" dirty="0" smtClean="0"/>
              <a:t>1.1. СУЩНОСТЬ И СТРУКТУРА КАПИТАЛА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16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46667"/>
          </a:xfrm>
        </p:spPr>
        <p:txBody>
          <a:bodyPr/>
          <a:lstStyle/>
          <a:p>
            <a:pPr algn="ctr"/>
            <a:r>
              <a:rPr lang="ru-RU" dirty="0" smtClean="0"/>
              <a:t>Оформление таблиц: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69533"/>
            <a:ext cx="8596668" cy="4271829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Таблицы </a:t>
            </a:r>
            <a:r>
              <a:rPr lang="ru-RU" sz="2400" dirty="0"/>
              <a:t>располагаются в работе </a:t>
            </a:r>
            <a:r>
              <a:rPr lang="ru-RU" sz="2400" u="sng" dirty="0" smtClean="0"/>
              <a:t>после </a:t>
            </a:r>
            <a:r>
              <a:rPr lang="ru-RU" sz="2400" u="sng" dirty="0"/>
              <a:t>текста</a:t>
            </a:r>
            <a:r>
              <a:rPr lang="ru-RU" sz="2400" dirty="0"/>
              <a:t>, в котором они упоминаются </a:t>
            </a:r>
            <a:r>
              <a:rPr lang="ru-RU" sz="2400" dirty="0" smtClean="0"/>
              <a:t>впервые.</a:t>
            </a:r>
          </a:p>
          <a:p>
            <a:pPr algn="just"/>
            <a:r>
              <a:rPr lang="ru-RU" sz="2400" dirty="0"/>
              <a:t>На все таблицы должны быть даны ссылки в </a:t>
            </a:r>
            <a:r>
              <a:rPr lang="ru-RU" sz="2400" dirty="0" smtClean="0"/>
              <a:t>работе.</a:t>
            </a:r>
          </a:p>
          <a:p>
            <a:pPr algn="just"/>
            <a:r>
              <a:rPr lang="ru-RU" sz="2400" dirty="0"/>
              <a:t>Для ссылок используются сокращенное название «табл. 1.1</a:t>
            </a:r>
            <a:r>
              <a:rPr lang="ru-RU" sz="2400" dirty="0" smtClean="0"/>
              <a:t>».</a:t>
            </a:r>
            <a:r>
              <a:rPr lang="ru-RU" sz="2400" dirty="0"/>
              <a:t> </a:t>
            </a:r>
            <a:r>
              <a:rPr lang="ru-RU" sz="2400" b="1" u="sng" dirty="0"/>
              <a:t>Первая цифра </a:t>
            </a:r>
            <a:r>
              <a:rPr lang="ru-RU" sz="2400" dirty="0"/>
              <a:t>– это номер главы, </a:t>
            </a:r>
            <a:r>
              <a:rPr lang="ru-RU" sz="2400" b="1" u="sng" dirty="0"/>
              <a:t>вторая цифра </a:t>
            </a:r>
            <a:r>
              <a:rPr lang="ru-RU" sz="2400" dirty="0"/>
              <a:t>– порядковый номер в главе. </a:t>
            </a:r>
            <a:endParaRPr lang="ru-RU" sz="2400" dirty="0" smtClean="0"/>
          </a:p>
          <a:p>
            <a:pPr algn="just"/>
            <a:r>
              <a:rPr lang="ru-RU" sz="2400" dirty="0"/>
              <a:t>Все таблицы нумеруются арабскими цифрами в пределах главы. </a:t>
            </a:r>
            <a:endParaRPr lang="ru-RU" sz="2400" dirty="0" smtClean="0"/>
          </a:p>
          <a:p>
            <a:pPr algn="just"/>
            <a:r>
              <a:rPr lang="ru-RU" sz="2400" dirty="0"/>
              <a:t>Номер размещается в правом верхнем углу над таблицей, выравнивание по правому краю.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21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8933"/>
          </a:xfrm>
        </p:spPr>
        <p:txBody>
          <a:bodyPr/>
          <a:lstStyle/>
          <a:p>
            <a:pPr algn="ctr"/>
            <a:r>
              <a:rPr lang="ru-RU" dirty="0"/>
              <a:t>Оформление </a:t>
            </a:r>
            <a:r>
              <a:rPr lang="ru-RU" dirty="0" smtClean="0"/>
              <a:t>таблиц: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7067"/>
            <a:ext cx="8596668" cy="4534295"/>
          </a:xfrm>
        </p:spPr>
        <p:txBody>
          <a:bodyPr/>
          <a:lstStyle/>
          <a:p>
            <a:pPr algn="just"/>
            <a:r>
              <a:rPr lang="ru-RU" sz="2000" dirty="0"/>
              <a:t>Ниже номера, на следующей строке размещается название таблицы. Выравнивание по центру. Интервал перед и после заголовка с названием таблицы и номером таблицы должен составлять 6 пт. </a:t>
            </a:r>
            <a:endParaRPr lang="ru-RU" sz="2000" dirty="0" smtClean="0"/>
          </a:p>
          <a:p>
            <a:pPr algn="just"/>
            <a:r>
              <a:rPr lang="ru-RU" sz="2000" dirty="0" smtClean="0"/>
              <a:t>Если </a:t>
            </a:r>
            <a:r>
              <a:rPr lang="ru-RU" sz="2000" dirty="0"/>
              <a:t>на странице помещается только номер и название таблицы, а сама таблица не помещается, то заголовок таблицы с порядковым номером переносится на новый лист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Варианты размеров шрифта в таблице:</a:t>
            </a:r>
          </a:p>
          <a:p>
            <a:pPr marL="0" indent="0" algn="just">
              <a:buNone/>
            </a:pPr>
            <a:r>
              <a:rPr lang="ru-RU" sz="2000" dirty="0"/>
              <a:t>14 пт., межстрочный интервал – полуторный; </a:t>
            </a:r>
          </a:p>
          <a:p>
            <a:pPr marL="0" indent="0" algn="just">
              <a:buNone/>
            </a:pPr>
            <a:r>
              <a:rPr lang="ru-RU" sz="2000" dirty="0"/>
              <a:t>12 пт., межстрочный интервал – одинарный.</a:t>
            </a:r>
          </a:p>
          <a:p>
            <a:pPr algn="just"/>
            <a:r>
              <a:rPr lang="ru-RU" sz="2000" dirty="0"/>
              <a:t>Расстановка переносов в таблицах запрещена. 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953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Пример оформления таблицы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9263">
              <a:buNone/>
            </a:pPr>
            <a:r>
              <a:rPr lang="ru-RU" dirty="0"/>
              <a:t>Текст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(табл. 1.2).</a:t>
            </a:r>
          </a:p>
          <a:p>
            <a:pPr marL="0" indent="0" algn="r">
              <a:buNone/>
            </a:pPr>
            <a:r>
              <a:rPr lang="ru-RU" dirty="0"/>
              <a:t>Таблица 1.2</a:t>
            </a:r>
          </a:p>
          <a:p>
            <a:pPr marL="0" indent="0" algn="ctr">
              <a:buNone/>
            </a:pPr>
            <a:r>
              <a:rPr lang="ru-RU" dirty="0"/>
              <a:t>Наименование </a:t>
            </a:r>
            <a:r>
              <a:rPr lang="ru-RU" dirty="0" smtClean="0"/>
              <a:t>таблицы</a:t>
            </a:r>
          </a:p>
          <a:p>
            <a:pPr marL="0" indent="0" algn="ctr"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844567"/>
              </p:ext>
            </p:extLst>
          </p:nvPr>
        </p:nvGraphicFramePr>
        <p:xfrm>
          <a:off x="1083732" y="3911650"/>
          <a:ext cx="7992536" cy="2049464"/>
        </p:xfrm>
        <a:graphic>
          <a:graphicData uri="http://schemas.openxmlformats.org/drawingml/2006/table">
            <a:tbl>
              <a:tblPr/>
              <a:tblGrid>
                <a:gridCol w="448735"/>
                <a:gridCol w="2671129"/>
                <a:gridCol w="1559932"/>
                <a:gridCol w="1559932"/>
                <a:gridCol w="1752808"/>
              </a:tblGrid>
              <a:tr h="5446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п/п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хозяйствующих субъектов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Объем капитала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Доля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иностранного капитала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Доля государственного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капитала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6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ПАО «Сбербанк»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6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42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Пример оформления таблицы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Пример 1. Текст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(табл. 1.3).</a:t>
            </a:r>
          </a:p>
          <a:p>
            <a:pPr marL="0" indent="0" algn="r">
              <a:buNone/>
            </a:pPr>
            <a:r>
              <a:rPr lang="ru-RU" dirty="0"/>
              <a:t>Таблица </a:t>
            </a:r>
            <a:r>
              <a:rPr lang="ru-RU" dirty="0" smtClean="0"/>
              <a:t>2.9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Наименование сложной </a:t>
            </a:r>
            <a:r>
              <a:rPr lang="ru-RU" dirty="0" smtClean="0"/>
              <a:t>таблицы</a:t>
            </a:r>
          </a:p>
          <a:p>
            <a:pPr marL="0" indent="0" algn="ctr"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83725"/>
              </p:ext>
            </p:extLst>
          </p:nvPr>
        </p:nvGraphicFramePr>
        <p:xfrm>
          <a:off x="677335" y="3934830"/>
          <a:ext cx="8712198" cy="2211970"/>
        </p:xfrm>
        <a:graphic>
          <a:graphicData uri="http://schemas.openxmlformats.org/drawingml/2006/table">
            <a:tbl>
              <a:tblPr/>
              <a:tblGrid>
                <a:gridCol w="1968763"/>
                <a:gridCol w="1968763"/>
                <a:gridCol w="1570796"/>
                <a:gridCol w="1601938"/>
                <a:gridCol w="1601938"/>
              </a:tblGrid>
              <a:tr h="57228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Боковик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Заголовок графы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(столбца)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Заголовок графы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(столбца)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20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Подзаголовок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графы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Подзаголовок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графы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Подзаголовок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графы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Подзаголовок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графы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614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141</TotalTime>
  <Words>1795</Words>
  <Application>Microsoft Office PowerPoint</Application>
  <PresentationFormat>Широкоэкранный</PresentationFormat>
  <Paragraphs>265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4" baseType="lpstr">
      <vt:lpstr>Arial</vt:lpstr>
      <vt:lpstr>Times New Roman</vt:lpstr>
      <vt:lpstr>Trebuchet MS</vt:lpstr>
      <vt:lpstr>Wingdings 3</vt:lpstr>
      <vt:lpstr>Грань</vt:lpstr>
      <vt:lpstr>Оформление курсовых и выпускных квалификационных работ</vt:lpstr>
      <vt:lpstr>Требования к тексту:</vt:lpstr>
      <vt:lpstr>Рекомендуемые размеры полей </vt:lpstr>
      <vt:lpstr>Требования к тексту:</vt:lpstr>
      <vt:lpstr>Пример оформления заголовка: </vt:lpstr>
      <vt:lpstr>Оформление таблиц:</vt:lpstr>
      <vt:lpstr>Оформление таблиц:</vt:lpstr>
      <vt:lpstr>Пример оформления таблицы</vt:lpstr>
      <vt:lpstr>Пример оформления таблицы</vt:lpstr>
      <vt:lpstr>Пример оформления таблицы (продолжение)</vt:lpstr>
      <vt:lpstr>Оформление таблиц:</vt:lpstr>
      <vt:lpstr>Выравнивание внутри таблицы:</vt:lpstr>
      <vt:lpstr>Оформление иллюстраций:</vt:lpstr>
      <vt:lpstr>Пример оформления иллюстрации:</vt:lpstr>
      <vt:lpstr>Оформление формул: </vt:lpstr>
      <vt:lpstr>Оформление формул:</vt:lpstr>
      <vt:lpstr>Оформление формул:</vt:lpstr>
      <vt:lpstr>Оформление формул:</vt:lpstr>
      <vt:lpstr>Оформление ссылок:</vt:lpstr>
      <vt:lpstr>Оформление списка:</vt:lpstr>
      <vt:lpstr>Оформление списка:</vt:lpstr>
      <vt:lpstr>СТРУКТУРА РАБОТЫ: </vt:lpstr>
      <vt:lpstr>Требования к аннотации:</vt:lpstr>
      <vt:lpstr>Требования к оформлению содержания:</vt:lpstr>
      <vt:lpstr>Требования к введению:</vt:lpstr>
      <vt:lpstr>Требования к основной части работы:</vt:lpstr>
      <vt:lpstr>Требования к заключению:</vt:lpstr>
      <vt:lpstr>Требования к списку использованных источников:</vt:lpstr>
      <vt:lpstr>Нормативно-правовые документы:</vt:lpstr>
      <vt:lpstr>Книги одного, двух или трех авторов: </vt:lpstr>
      <vt:lpstr>Книги четырех и более авторов:</vt:lpstr>
      <vt:lpstr>Статьи из журналов: </vt:lpstr>
      <vt:lpstr>Статьи из газет:</vt:lpstr>
      <vt:lpstr>Статьи из сборников трудов:</vt:lpstr>
      <vt:lpstr>Автореферат диссертации:</vt:lpstr>
      <vt:lpstr> Электронные ресурсы:</vt:lpstr>
      <vt:lpstr>Прошивка ВКР</vt:lpstr>
      <vt:lpstr>Прошивка ВКР</vt:lpstr>
      <vt:lpstr>Кафедра экономической теории и управления ресурсами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Оформление курсовых и выпускных квалификационных работ</dc:title>
  <dc:creator>Лилияна Нугуманова</dc:creator>
  <cp:lastModifiedBy>Нугуманова Лилияна Фаритовна</cp:lastModifiedBy>
  <cp:revision>24</cp:revision>
  <dcterms:created xsi:type="dcterms:W3CDTF">2020-01-26T16:46:15Z</dcterms:created>
  <dcterms:modified xsi:type="dcterms:W3CDTF">2021-02-09T12:25:18Z</dcterms:modified>
</cp:coreProperties>
</file>