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6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0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11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1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02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8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37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44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08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57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00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AB7BD-6F80-48D1-B334-BF77807A7D34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C3A6E-F03F-47D7-B671-66C3DA2F7B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23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Образовательный центр «Профессионал»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9992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641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Цель и задачи </a:t>
            </a:r>
            <a:r>
              <a:rPr lang="ru-RU" sz="3600" dirty="0" smtClean="0"/>
              <a:t>ОЦ «Профессионал»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697" y="1396314"/>
            <a:ext cx="11034584" cy="523926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/>
              <a:t>Цель</a:t>
            </a:r>
            <a:r>
              <a:rPr lang="en-US" sz="1900" dirty="0" smtClean="0"/>
              <a:t> – </a:t>
            </a:r>
            <a:r>
              <a:rPr lang="ru-RU" sz="1900" dirty="0" smtClean="0"/>
              <a:t>Формирование у специалистов организаций </a:t>
            </a:r>
            <a:r>
              <a:rPr lang="ru-RU" sz="1900" dirty="0"/>
              <a:t>Республики Татарстан и регионов Российской </a:t>
            </a:r>
            <a:r>
              <a:rPr lang="ru-RU" sz="1900" dirty="0" smtClean="0"/>
              <a:t>Федерации</a:t>
            </a:r>
            <a:endParaRPr lang="ru-RU" sz="1900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dirty="0" smtClean="0"/>
              <a:t>современного </a:t>
            </a:r>
            <a:r>
              <a:rPr lang="ru-RU" sz="1900" dirty="0"/>
              <a:t>мировоззрения в области управления качеством и практических навыков по разработке, внедрению, поддержанию в рабочем состоянии системы менеджмента качества в </a:t>
            </a:r>
            <a:r>
              <a:rPr lang="ru-RU" sz="1900" dirty="0" smtClean="0"/>
              <a:t>организации.</a:t>
            </a:r>
            <a:endParaRPr lang="ru-RU" sz="19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/>
              <a:t>Задачи</a:t>
            </a:r>
            <a:r>
              <a:rPr lang="en-US" sz="1900" b="1" dirty="0" smtClean="0"/>
              <a:t>:</a:t>
            </a:r>
            <a:endParaRPr lang="ru-RU" sz="1900" b="1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/>
              <a:t>организация </a:t>
            </a:r>
            <a:r>
              <a:rPr lang="ru-RU" sz="1900" dirty="0"/>
              <a:t>образовательной деятельности, направленной на получение новых профессиональных знаний, формирование навыков и компетенций, в том числе развитие личностных качеств, необходимых для выполнения профессиональной деятельности в области управления качества, стандартизации и сертификации, внедрения систем менеджмента качества (СМК) и метрологического обеспечения производства;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/>
              <a:t>реализация </a:t>
            </a:r>
            <a:r>
              <a:rPr lang="ru-RU" sz="1900" dirty="0"/>
              <a:t>образовательного процесса на основе применения современных достижений педагогической науки, внедрения методов активизации познавательной деятельности, использования современных технических средств и технологий интенсивного обучения;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/>
              <a:t>реализация </a:t>
            </a:r>
            <a:r>
              <a:rPr lang="ru-RU" sz="1900" dirty="0"/>
              <a:t>различных форм сотрудничества с предприятиями, организациями, в том числе образовательными организациями, в целях удовлетворения их потребностей в подготовке специалистов и научно-педагогических работников;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/>
              <a:t>обновление </a:t>
            </a:r>
            <a:r>
              <a:rPr lang="ru-RU" sz="1900" dirty="0"/>
              <a:t>теоретических и практических знаний специалистов организаций и научно-педагогических работников в связи с внедрением новых требований, предъявляемыми к уровню квалификации и необходимостью освоения современных методов решения профессиональных задач с учетом передового отечественного и зарубежного опыта;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/>
              <a:t>содействие </a:t>
            </a:r>
            <a:r>
              <a:rPr lang="ru-RU" sz="1900" dirty="0"/>
              <a:t>в максимальной реализации индивидуальных способностей обучающихся, развитие общей культуры личности, адаптации личности к постоянно меняющимся требованиям профессиональной деятельности и социальной среды.</a:t>
            </a:r>
          </a:p>
          <a:p>
            <a:pPr marL="0" indent="0">
              <a:buNone/>
            </a:pPr>
            <a:endParaRPr lang="ru-RU" sz="1900" dirty="0" smtClean="0"/>
          </a:p>
          <a:p>
            <a:pPr marL="0" indent="0">
              <a:buNone/>
            </a:pP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361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Сфера деятельности </a:t>
            </a:r>
            <a:r>
              <a:rPr lang="ru-RU" dirty="0" smtClean="0"/>
              <a:t>(области)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Оказание </a:t>
            </a:r>
            <a:r>
              <a:rPr lang="ru-RU" dirty="0"/>
              <a:t>консультационных и образовательных услуг </a:t>
            </a:r>
            <a:r>
              <a:rPr lang="ru-RU" dirty="0" smtClean="0"/>
              <a:t>в следующих областях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управление качеством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ru-RU" dirty="0" smtClean="0"/>
              <a:t>стандартизация </a:t>
            </a:r>
            <a:r>
              <a:rPr lang="ru-RU" dirty="0"/>
              <a:t>и </a:t>
            </a:r>
            <a:r>
              <a:rPr lang="ru-RU" dirty="0" smtClean="0"/>
              <a:t>сертификация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ru-RU" dirty="0" smtClean="0"/>
              <a:t>внедрение и поддержание в рабочем состоянии систем </a:t>
            </a:r>
            <a:r>
              <a:rPr lang="ru-RU" dirty="0"/>
              <a:t>менеджмента </a:t>
            </a:r>
            <a:r>
              <a:rPr lang="ru-RU" dirty="0" smtClean="0"/>
              <a:t>качества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ru-RU" dirty="0" smtClean="0"/>
              <a:t>метрологическое </a:t>
            </a:r>
            <a:r>
              <a:rPr lang="ru-RU" dirty="0"/>
              <a:t>обеспечение производства в </a:t>
            </a:r>
            <a:r>
              <a:rPr lang="ru-RU" dirty="0" smtClean="0"/>
              <a:t>организациях</a:t>
            </a:r>
            <a:r>
              <a:rPr lang="en-US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279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Компетенции </a:t>
            </a:r>
            <a:r>
              <a:rPr lang="ru-RU" b="1" dirty="0" smtClean="0"/>
              <a:t>подразделения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843" y="1825625"/>
            <a:ext cx="11294075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400" dirty="0" smtClean="0"/>
              <a:t>Обучение по программам профессиональной переподготовки: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	Управление качеством (252 ч.)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	Технический контроль качества продукции (</a:t>
            </a:r>
            <a:r>
              <a:rPr lang="ru-RU" sz="2400" dirty="0"/>
              <a:t>252 ч</a:t>
            </a:r>
            <a:r>
              <a:rPr lang="ru-RU" sz="2400" dirty="0" smtClean="0"/>
              <a:t>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	Метрологическое обеспечение и обеспечение </a:t>
            </a:r>
            <a:r>
              <a:rPr lang="ru-RU" sz="2400" dirty="0"/>
              <a:t>единства </a:t>
            </a:r>
            <a:r>
              <a:rPr lang="ru-RU" sz="2400" dirty="0" smtClean="0"/>
              <a:t>измерений (</a:t>
            </a:r>
            <a:r>
              <a:rPr lang="ru-RU" sz="2400" dirty="0"/>
              <a:t>252 ч</a:t>
            </a:r>
            <a:r>
              <a:rPr lang="ru-RU" sz="2400" dirty="0" smtClean="0"/>
              <a:t>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	Стандартизация и метрология </a:t>
            </a:r>
            <a:r>
              <a:rPr lang="ru-RU" sz="2400" dirty="0"/>
              <a:t>(</a:t>
            </a:r>
            <a:r>
              <a:rPr lang="ru-RU" sz="2400" dirty="0" smtClean="0"/>
              <a:t>270 </a:t>
            </a:r>
            <a:r>
              <a:rPr lang="ru-RU" sz="2400" dirty="0"/>
              <a:t>ч</a:t>
            </a:r>
            <a:r>
              <a:rPr lang="ru-RU" sz="2400" dirty="0" smtClean="0"/>
              <a:t>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	Менеджмент рисков (</a:t>
            </a:r>
            <a:r>
              <a:rPr lang="ru-RU" sz="2400" dirty="0"/>
              <a:t>270 ч</a:t>
            </a:r>
            <a:r>
              <a:rPr lang="ru-RU" sz="2400" dirty="0" smtClean="0"/>
              <a:t>.)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spcBef>
                <a:spcPts val="0"/>
              </a:spcBef>
            </a:pPr>
            <a:r>
              <a:rPr lang="ru-RU" sz="2400" smtClean="0"/>
              <a:t>Обучение </a:t>
            </a:r>
            <a:r>
              <a:rPr lang="ru-RU" sz="2400" smtClean="0"/>
              <a:t>по </a:t>
            </a:r>
            <a:r>
              <a:rPr lang="ru-RU" sz="2400" dirty="0" smtClean="0"/>
              <a:t>программам повышения квалификации</a:t>
            </a:r>
            <a:r>
              <a:rPr lang="en-US" sz="2400" dirty="0" smtClean="0"/>
              <a:t>:</a:t>
            </a:r>
          </a:p>
          <a:p>
            <a:pPr marL="0" indent="0" fontAlgn="auto">
              <a:spcBef>
                <a:spcPts val="0"/>
              </a:spcBef>
              <a:buNone/>
            </a:pPr>
            <a:r>
              <a:rPr lang="ru-RU" sz="2400" dirty="0" smtClean="0"/>
              <a:t>	Внутренний </a:t>
            </a:r>
            <a:r>
              <a:rPr lang="ru-RU" sz="2400" dirty="0"/>
              <a:t>аудит интегрированных систем менеджмента организаций в соответствии с требованиями стандартов ISO 9001:2015, ISO 14001:2015 и ISO </a:t>
            </a:r>
            <a:r>
              <a:rPr lang="ru-RU" sz="2400" dirty="0" smtClean="0"/>
              <a:t>45001:2018</a:t>
            </a:r>
            <a:r>
              <a:rPr lang="en-US" sz="2400" dirty="0" smtClean="0"/>
              <a:t> (72 </a:t>
            </a:r>
            <a:r>
              <a:rPr lang="ru-RU" sz="2400" dirty="0" smtClean="0"/>
              <a:t>ч.)</a:t>
            </a:r>
            <a:endParaRPr lang="en-US" sz="2400" dirty="0" smtClean="0"/>
          </a:p>
          <a:p>
            <a:pPr marL="0" indent="0" fontAlgn="auto">
              <a:spcBef>
                <a:spcPts val="0"/>
              </a:spcBef>
              <a:buNone/>
            </a:pPr>
            <a:r>
              <a:rPr lang="ru-RU" sz="2400" dirty="0" smtClean="0"/>
              <a:t>	Система </a:t>
            </a:r>
            <a:r>
              <a:rPr lang="ru-RU" sz="2400" dirty="0"/>
              <a:t>менеджмента качества – требования </a:t>
            </a:r>
            <a:r>
              <a:rPr lang="ru-RU" sz="2400" dirty="0" smtClean="0"/>
              <a:t>стандарта</a:t>
            </a:r>
            <a:r>
              <a:rPr lang="en-US" sz="2400" dirty="0" smtClean="0"/>
              <a:t> </a:t>
            </a:r>
            <a:r>
              <a:rPr lang="ru-RU" sz="2400" dirty="0" smtClean="0"/>
              <a:t>ISO 9001:2015 (72 ч.)</a:t>
            </a:r>
            <a:endParaRPr lang="ru-RU" sz="24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816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275" y="86497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9816"/>
            <a:ext cx="9084276" cy="4867147"/>
          </a:xfrm>
        </p:spPr>
        <p:txBody>
          <a:bodyPr>
            <a:normAutofit fontScale="92500"/>
          </a:bodyPr>
          <a:lstStyle/>
          <a:p>
            <a:r>
              <a:rPr lang="ru-RU" dirty="0"/>
              <a:t>Руководитель подразделения </a:t>
            </a:r>
            <a:r>
              <a:rPr lang="ru-RU" b="1" dirty="0" err="1"/>
              <a:t>Галимов</a:t>
            </a:r>
            <a:r>
              <a:rPr lang="ru-RU" b="1" dirty="0"/>
              <a:t> Фарид </a:t>
            </a:r>
            <a:r>
              <a:rPr lang="ru-RU" b="1" dirty="0" err="1"/>
              <a:t>Мисбахович</a:t>
            </a:r>
            <a:r>
              <a:rPr lang="ru-RU" b="1" dirty="0"/>
              <a:t>, </a:t>
            </a:r>
            <a:r>
              <a:rPr lang="ru-RU" dirty="0"/>
              <a:t>доктор технических наук, зав. кафедрой </a:t>
            </a:r>
            <a:r>
              <a:rPr lang="ru-RU" dirty="0" smtClean="0"/>
              <a:t>электронного приборостроения и </a:t>
            </a:r>
            <a:r>
              <a:rPr lang="ru-RU" dirty="0"/>
              <a:t>менеджмента </a:t>
            </a:r>
            <a:r>
              <a:rPr lang="ru-RU" b="1" dirty="0"/>
              <a:t> </a:t>
            </a:r>
            <a:r>
              <a:rPr lang="ru-RU" dirty="0" smtClean="0"/>
              <a:t>качества КНИТУ-КАИ.</a:t>
            </a:r>
            <a:r>
              <a:rPr lang="ru-RU" b="1" dirty="0"/>
              <a:t>	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Менеджер подразделения </a:t>
            </a:r>
            <a:r>
              <a:rPr lang="ru-RU" b="1" dirty="0"/>
              <a:t>Мифтахутдинова Фарида </a:t>
            </a:r>
            <a:r>
              <a:rPr lang="ru-RU" b="1" dirty="0" smtClean="0"/>
              <a:t>Равилевна,</a:t>
            </a:r>
            <a:r>
              <a:rPr lang="ru-RU" dirty="0" smtClean="0"/>
              <a:t> </a:t>
            </a:r>
            <a:r>
              <a:rPr lang="ru-RU" dirty="0" err="1" smtClean="0"/>
              <a:t>к.п.н</a:t>
            </a:r>
            <a:r>
              <a:rPr lang="ru-RU" b="1" dirty="0" smtClean="0"/>
              <a:t>., </a:t>
            </a:r>
            <a:r>
              <a:rPr lang="ru-RU" dirty="0" smtClean="0"/>
              <a:t>доцент кафедры</a:t>
            </a:r>
            <a:r>
              <a:rPr lang="ru-RU" dirty="0"/>
              <a:t> электронного приборостроения и менеджмента </a:t>
            </a:r>
            <a:r>
              <a:rPr lang="ru-RU" b="1" dirty="0"/>
              <a:t> </a:t>
            </a:r>
            <a:r>
              <a:rPr lang="ru-RU" dirty="0"/>
              <a:t>качества </a:t>
            </a:r>
            <a:r>
              <a:rPr lang="ru-RU" dirty="0" smtClean="0"/>
              <a:t>КНИТУ-КАИ.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ru-RU" dirty="0"/>
              <a:t>Раб. тел.: (843) 231-03-60</a:t>
            </a:r>
          </a:p>
          <a:p>
            <a:pPr marL="0" indent="0" algn="ctr">
              <a:buNone/>
            </a:pPr>
            <a:r>
              <a:rPr lang="ru-RU" dirty="0"/>
              <a:t>Факс</a:t>
            </a:r>
            <a:r>
              <a:rPr lang="en-US" dirty="0"/>
              <a:t>: (843) </a:t>
            </a:r>
            <a:r>
              <a:rPr lang="ru-RU" dirty="0"/>
              <a:t>231-03-60</a:t>
            </a:r>
          </a:p>
          <a:p>
            <a:pPr marL="0" indent="0" algn="ctr">
              <a:buNone/>
            </a:pPr>
            <a:r>
              <a:rPr lang="ru-RU" dirty="0"/>
              <a:t>г</a:t>
            </a:r>
            <a:r>
              <a:rPr lang="ru-RU" dirty="0" smtClean="0"/>
              <a:t>. Казань, ул. Толстого д. 15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476" y="444844"/>
            <a:ext cx="1962493" cy="271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82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Оснащение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28541"/>
              </p:ext>
            </p:extLst>
          </p:nvPr>
        </p:nvGraphicFramePr>
        <p:xfrm>
          <a:off x="1334530" y="1690687"/>
          <a:ext cx="9415848" cy="38698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51859"/>
                <a:gridCol w="2538021"/>
                <a:gridCol w="3525968"/>
              </a:tblGrid>
              <a:tr h="16585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специализированных аудиторий (адрес)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Вид занятий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Наименование оборудования/программного обеспечения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11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Аудитория 504/4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 учебное здание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ул. Толстого, 15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Лекции, практические</a:t>
                      </a:r>
                      <a:r>
                        <a:rPr lang="ru-RU" sz="2000" baseline="0" dirty="0" smtClean="0">
                          <a:effectLst/>
                        </a:rPr>
                        <a:t> занятия, </a:t>
                      </a:r>
                      <a:endParaRPr lang="ru-RU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методическая </a:t>
                      </a:r>
                      <a:r>
                        <a:rPr lang="ru-RU" sz="2000" dirty="0">
                          <a:effectLst/>
                        </a:rPr>
                        <a:t>работа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 самоподготовка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компьютеры, мультимедийный проектор, экран, доска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методические и наглядные материалы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8219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323</Words>
  <Application>Microsoft Office PowerPoint</Application>
  <PresentationFormat>Широкоэкранный</PresentationFormat>
  <Paragraphs>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Образовательный центр «Профессионал»</vt:lpstr>
      <vt:lpstr>Цель и задачи ОЦ «Профессионал»</vt:lpstr>
      <vt:lpstr>Сфера деятельности (области)</vt:lpstr>
      <vt:lpstr>Компетенции подразделения</vt:lpstr>
      <vt:lpstr>Контакты</vt:lpstr>
      <vt:lpstr>Оснащение</vt:lpstr>
    </vt:vector>
  </TitlesOfParts>
  <Company>KNITU-KAI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Наименование подразделения</dc:title>
  <dc:creator>Гимбицкий Артур Вячеславович</dc:creator>
  <cp:lastModifiedBy>Мифтахутдинова Фарида Равилевна</cp:lastModifiedBy>
  <cp:revision>9</cp:revision>
  <dcterms:created xsi:type="dcterms:W3CDTF">2021-03-22T10:52:33Z</dcterms:created>
  <dcterms:modified xsi:type="dcterms:W3CDTF">2021-03-23T07:54:20Z</dcterms:modified>
</cp:coreProperties>
</file>